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E9436F-B410-43CC-89AC-AF097B7C8FD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CE231C-132D-48FE-972F-86252E36782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E231C-132D-48FE-972F-86252E36782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E231C-132D-48FE-972F-86252E36782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E231C-132D-48FE-972F-86252E36782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E231C-132D-48FE-972F-86252E36782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CE231C-132D-48FE-972F-86252E36782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3D18D-799E-408E-8775-0DFA94D0DB5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1D1B9-15E2-4DE3-B1A5-E9819FB675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57E5E-4BCA-4338-B65F-A0F624E55E7B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D001A-4309-4D24-9959-8FA536A94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13E5A-3F71-4276-B3D6-DBE942179806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13AE8-F596-44B7-BE25-AE5B73012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EAB39-A73B-4FBF-A791-BB50C717BC11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29DF-6BE3-4502-9525-71D8B0479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CAC38-29EA-4ADD-A0E1-32CB792171E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A7EAD-E6B6-442D-804C-284F34C0A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37D7-9C0A-46D2-850C-FB1CD1A2F218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92786-8034-4B59-A335-A7DCD131EF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790E0-1D20-4AE3-A422-ED0FD27DCE2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BD062-CCDC-4CF2-B140-1EE873F8E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F88E7-C8D0-4631-8C46-B364916328F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76DBA-3160-4B1C-A72C-653B49663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18F01-6FE6-4F0B-BA35-8DC4F6307043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00088-C2E1-4840-9244-C6FE1E03D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DD04F-CE93-40BC-87C3-9B0654B60D24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5EDBE-E3EB-4B67-84CA-48FD46B4A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21ECF-BAAD-4F13-A4C5-2E11F2A6F5FB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4E155-3709-4FC8-B1CF-039A519A7D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11E591-9220-44AB-A2F5-F36F879DAEC0}" type="datetimeFigureOut">
              <a:rPr lang="cs-CZ"/>
              <a:pPr>
                <a:defRPr/>
              </a:pPr>
              <a:t>29.5.2013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4791FE-8783-4CF3-B1D3-621554CE6E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1" r:id="rId2"/>
    <p:sldLayoutId id="2147483750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51" r:id="rId9"/>
    <p:sldLayoutId id="2147483747" r:id="rId10"/>
    <p:sldLayoutId id="2147483748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D77C01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D77C01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" y="0"/>
            <a:ext cx="6083300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288" y="1646238"/>
          <a:ext cx="7632700" cy="52117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28062"/>
                <a:gridCol w="4404638"/>
              </a:tblGrid>
              <a:tr h="331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VY_32_INOVACE_3  _</a:t>
                      </a:r>
                      <a:r>
                        <a:rPr lang="cs-CZ" sz="1400" dirty="0" err="1">
                          <a:effectLst/>
                        </a:rPr>
                        <a:t>Przecinek</a:t>
                      </a:r>
                      <a:r>
                        <a:rPr lang="cs-CZ" sz="1400" dirty="0">
                          <a:effectLst/>
                        </a:rPr>
                        <a:t> w </a:t>
                      </a:r>
                      <a:r>
                        <a:rPr lang="cs-CZ" sz="1400" dirty="0" err="1">
                          <a:effectLst/>
                        </a:rPr>
                        <a:t>zdaniu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60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7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err="1">
                          <a:effectLst/>
                        </a:rPr>
                        <a:t>Mgr.Beata</a:t>
                      </a:r>
                      <a:r>
                        <a:rPr lang="cs-CZ" sz="1000" dirty="0">
                          <a:effectLst/>
                        </a:rPr>
                        <a:t> </a:t>
                      </a:r>
                      <a:r>
                        <a:rPr lang="cs-CZ" sz="1000" dirty="0" err="1">
                          <a:effectLst/>
                        </a:rPr>
                        <a:t>Tomanek</a:t>
                      </a: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Základní škola a Mateřská škola s pol. </a:t>
                      </a:r>
                      <a:r>
                        <a:rPr lang="cs-CZ" sz="1000" dirty="0" err="1">
                          <a:effectLst/>
                        </a:rPr>
                        <a:t>jaz</a:t>
                      </a:r>
                      <a:r>
                        <a:rPr lang="cs-CZ" sz="1000" dirty="0">
                          <a:effectLst/>
                        </a:rPr>
                        <a:t>. vyuč. Bukovec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368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Polský jazyk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368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Třída: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4.třída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368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Šablona projektu: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III/2 Inovace a zkvalitnění výuky prostřednictvím ICT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7706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zařazení do výuky a zapsání do třídní knihy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9.5.2011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368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Polština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3680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Materiál je určen k procvičování interpunkce ve větách.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5081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</a:rPr>
                        <a:t>PowerPoint</a:t>
                      </a:r>
                      <a:endParaRPr lang="cs-CZ" sz="10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555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Ovládá interpunkci ve větě jednoduché a v souvětí.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  <a:tr h="60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Využité materiály: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CHWASTNIEWSKA, </a:t>
                      </a:r>
                      <a:r>
                        <a:rPr lang="cs-CZ" sz="1000" dirty="0" err="1">
                          <a:effectLst/>
                        </a:rPr>
                        <a:t>Danuta</a:t>
                      </a:r>
                      <a:r>
                        <a:rPr lang="cs-CZ" sz="1000" dirty="0">
                          <a:effectLst/>
                        </a:rPr>
                        <a:t>, et al. </a:t>
                      </a:r>
                      <a:r>
                        <a:rPr lang="cs-CZ" sz="1000" dirty="0" err="1">
                          <a:effectLst/>
                        </a:rPr>
                        <a:t>Język</a:t>
                      </a:r>
                      <a:r>
                        <a:rPr lang="cs-CZ" sz="1000" dirty="0">
                          <a:effectLst/>
                        </a:rPr>
                        <a:t> </a:t>
                      </a:r>
                      <a:r>
                        <a:rPr lang="cs-CZ" sz="1000" dirty="0" err="1">
                          <a:effectLst/>
                        </a:rPr>
                        <a:t>polski</a:t>
                      </a:r>
                      <a:r>
                        <a:rPr lang="cs-CZ" sz="1000" dirty="0">
                          <a:effectLst/>
                        </a:rPr>
                        <a:t> 4 : </a:t>
                      </a:r>
                      <a:r>
                        <a:rPr lang="cs-CZ" sz="1000" dirty="0" err="1">
                          <a:effectLst/>
                        </a:rPr>
                        <a:t>Ćwiczenia</a:t>
                      </a:r>
                      <a:r>
                        <a:rPr lang="cs-CZ" sz="1000" dirty="0">
                          <a:effectLst/>
                        </a:rPr>
                        <a:t> z </a:t>
                      </a:r>
                      <a:r>
                        <a:rPr lang="cs-CZ" sz="1000" dirty="0" err="1">
                          <a:effectLst/>
                        </a:rPr>
                        <a:t>gramatyki</a:t>
                      </a:r>
                      <a:r>
                        <a:rPr lang="cs-CZ" sz="1000" dirty="0">
                          <a:effectLst/>
                        </a:rPr>
                        <a:t>. </a:t>
                      </a:r>
                      <a:r>
                        <a:rPr lang="cs-CZ" sz="1000" dirty="0" err="1">
                          <a:effectLst/>
                        </a:rPr>
                        <a:t>Gdańsk</a:t>
                      </a:r>
                      <a:r>
                        <a:rPr lang="cs-CZ" sz="1000" dirty="0">
                          <a:effectLst/>
                        </a:rPr>
                        <a:t> : </a:t>
                      </a:r>
                      <a:r>
                        <a:rPr lang="cs-CZ" sz="1000" dirty="0" err="1">
                          <a:effectLst/>
                        </a:rPr>
                        <a:t>Gdańskie</a:t>
                      </a:r>
                      <a:r>
                        <a:rPr lang="cs-CZ" sz="1000" dirty="0">
                          <a:effectLst/>
                        </a:rPr>
                        <a:t> </a:t>
                      </a:r>
                      <a:r>
                        <a:rPr lang="cs-CZ" sz="1000" dirty="0" err="1">
                          <a:effectLst/>
                        </a:rPr>
                        <a:t>Wydawnictwo</a:t>
                      </a:r>
                      <a:r>
                        <a:rPr lang="cs-CZ" sz="1000" dirty="0">
                          <a:effectLst/>
                        </a:rPr>
                        <a:t> </a:t>
                      </a:r>
                      <a:r>
                        <a:rPr lang="cs-CZ" sz="1000" dirty="0" err="1">
                          <a:effectLst/>
                        </a:rPr>
                        <a:t>Oświatowe</a:t>
                      </a:r>
                      <a:r>
                        <a:rPr lang="cs-CZ" sz="1000" dirty="0">
                          <a:effectLst/>
                        </a:rPr>
                        <a:t>, 1999. </a:t>
                      </a:r>
                      <a:r>
                        <a:rPr lang="cs-CZ" sz="1000" dirty="0" err="1">
                          <a:effectLst/>
                        </a:rPr>
                        <a:t>Znaki</a:t>
                      </a:r>
                      <a:r>
                        <a:rPr lang="cs-CZ" sz="1000" dirty="0">
                          <a:effectLst/>
                        </a:rPr>
                        <a:t> </a:t>
                      </a:r>
                      <a:r>
                        <a:rPr lang="cs-CZ" sz="1000" dirty="0" err="1">
                          <a:effectLst/>
                        </a:rPr>
                        <a:t>przestankowe</a:t>
                      </a:r>
                      <a:r>
                        <a:rPr lang="cs-CZ" sz="1000" dirty="0">
                          <a:effectLst/>
                        </a:rPr>
                        <a:t>, s. 44-51.Obrázky byly použity z </a:t>
                      </a:r>
                      <a:r>
                        <a:rPr lang="cs-CZ" sz="1000" dirty="0" smtClean="0">
                          <a:effectLst/>
                        </a:rPr>
                        <a:t>Klipartu</a:t>
                      </a:r>
                      <a:r>
                        <a:rPr lang="cs-CZ" sz="1000" baseline="0" dirty="0" smtClean="0">
                          <a:effectLst/>
                        </a:rPr>
                        <a:t> www.office.</a:t>
                      </a:r>
                      <a:r>
                        <a:rPr lang="cs-CZ" sz="1000" baseline="0" dirty="0" err="1" smtClean="0">
                          <a:effectLst/>
                        </a:rPr>
                        <a:t>micorsoft.com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418" marR="45418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err="1">
                <a:effectLst/>
              </a:rPr>
              <a:t>Przecinek</a:t>
            </a:r>
            <a:r>
              <a:rPr lang="cs-CZ" dirty="0">
                <a:effectLst/>
              </a:rPr>
              <a:t> w </a:t>
            </a:r>
            <a:r>
              <a:rPr lang="cs-CZ" dirty="0" err="1">
                <a:effectLst/>
              </a:rPr>
              <a:t>zdaniu</a:t>
            </a:r>
            <a:r>
              <a:rPr lang="cs-CZ" dirty="0">
                <a:effectLst/>
              </a:rPr>
              <a:t> </a:t>
            </a:r>
            <a:r>
              <a:rPr lang="cs-CZ" dirty="0" err="1">
                <a:effectLst/>
              </a:rPr>
              <a:t>złożonym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148" name="Picture 2" descr="C:\Users\Beata Tomanek\AppData\Local\Microsoft\Windows\Temporary Internet Files\Content.IE5\0LH92S46\MC900232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476250"/>
            <a:ext cx="1876425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981075"/>
            <a:ext cx="6400800" cy="4824413"/>
          </a:xfrm>
        </p:spPr>
        <p:txBody>
          <a:bodyPr/>
          <a:lstStyle/>
          <a:p>
            <a:pPr eaLnBrk="1" hangingPunct="1"/>
            <a:r>
              <a:rPr lang="cs-CZ" b="1" smtClean="0"/>
              <a:t>1.Podkreśl orzeczenia. Oddziel pionowymi kreskami zdania składowe i</a:t>
            </a:r>
            <a:r>
              <a:rPr lang="cs-CZ" smtClean="0"/>
              <a:t> </a:t>
            </a:r>
            <a:r>
              <a:rPr lang="cs-CZ" b="1" smtClean="0"/>
              <a:t>ponumeruj je: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000" smtClean="0"/>
              <a:t>Apacze mieszkali w szałasach, które nazywamy wigwanami.</a:t>
            </a:r>
          </a:p>
          <a:p>
            <a:pPr eaLnBrk="1" hangingPunct="1"/>
            <a:r>
              <a:rPr lang="cs-CZ" sz="2000" smtClean="0"/>
              <a:t>Gdy Indianie wkraczali na ścieżkę wojenną, malowali sobie twarze.</a:t>
            </a:r>
          </a:p>
          <a:p>
            <a:pPr eaLnBrk="1" hangingPunct="1"/>
            <a:r>
              <a:rPr lang="cs-CZ" sz="2000" smtClean="0"/>
              <a:t>Czy wiesz, że Indianie często zmieniali miejsce obozowania, ponieważ poszukiwali nowych terenów łowieckich.</a:t>
            </a:r>
          </a:p>
          <a:p>
            <a:pPr eaLnBrk="1" hangingPunct="1"/>
            <a:endParaRPr lang="cs-CZ" b="1" smtClean="0"/>
          </a:p>
        </p:txBody>
      </p:sp>
      <p:pic>
        <p:nvPicPr>
          <p:cNvPr id="7172" name="Picture 2" descr="C:\Users\Beata Tomanek\AppData\Local\Microsoft\Windows\Temporary Internet Files\Content.IE5\9UM0LBCQ\MC9001976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4976813"/>
            <a:ext cx="18875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3" descr="C:\Users\Beata Tomanek\AppData\Local\Microsoft\Windows\Temporary Internet Files\Content.IE5\4QWBP7VD\MC90034086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7013" y="2565400"/>
            <a:ext cx="12969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63" y="3132138"/>
            <a:ext cx="7175500" cy="1793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/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900113" y="765175"/>
            <a:ext cx="7343775" cy="544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 </a:t>
            </a:r>
          </a:p>
          <a:p>
            <a:r>
              <a:rPr lang="cs-CZ" sz="2400" b="1"/>
              <a:t>2.Podkreśl orzeczenia. Podziel zdania złożone na zdania składowe. Wstaw brakujące przecinki.</a:t>
            </a:r>
          </a:p>
          <a:p>
            <a:endParaRPr lang="cs-CZ" sz="2400" b="1"/>
          </a:p>
          <a:p>
            <a:r>
              <a:rPr lang="cs-CZ" sz="2400"/>
              <a:t>Kukułka nie opiekuje się wcale swoim potomstwem nie wysiaduje nawet jaj gdyż podrzuca je do gniazd innych ptaków.</a:t>
            </a:r>
          </a:p>
          <a:p>
            <a:endParaRPr lang="cs-CZ" sz="2400"/>
          </a:p>
          <a:p>
            <a:r>
              <a:rPr lang="cs-CZ" sz="2400"/>
              <a:t>Białe niedźwiedzie świetnie pływają więc bez trudu polują na foki oraz łapią ryby.</a:t>
            </a:r>
          </a:p>
          <a:p>
            <a:endParaRPr lang="cs-CZ" sz="2400"/>
          </a:p>
          <a:p>
            <a:r>
              <a:rPr lang="cs-CZ" sz="2400"/>
              <a:t>Do budowy gniazd pingwiny używają okrągłych kamyków które zbierają lub podkradają sąsiadom.</a:t>
            </a:r>
          </a:p>
          <a:p>
            <a:endParaRPr lang="cs-CZ" sz="2400"/>
          </a:p>
          <a:p>
            <a:endParaRPr lang="cs-CZ"/>
          </a:p>
        </p:txBody>
      </p:sp>
      <p:pic>
        <p:nvPicPr>
          <p:cNvPr id="8197" name="Picture 2" descr="C:\Users\Beata Tomanek\AppData\Local\Microsoft\Windows\Temporary Internet Files\Content.IE5\FQOS0QP7\MC9000839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6238" y="2017713"/>
            <a:ext cx="1147762" cy="55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3" descr="C:\Users\Beata Tomanek\AppData\Local\Microsoft\Windows\Temporary Internet Files\Content.IE5\AX99ULR0\MC900083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4005263"/>
            <a:ext cx="1120775" cy="78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4" descr="C:\Users\Beata Tomanek\AppData\Local\Microsoft\Windows\Temporary Internet Files\Content.IE5\9UM0LBCQ\MC9004414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96238" y="4808538"/>
            <a:ext cx="7937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63" y="3132138"/>
            <a:ext cx="7175500" cy="1793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19225" y="765175"/>
          <a:ext cx="5848350" cy="41036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848350"/>
              </a:tblGrid>
              <a:tr h="945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err="1">
                          <a:effectLst/>
                        </a:rPr>
                        <a:t>Przecinek</a:t>
                      </a:r>
                      <a:r>
                        <a:rPr lang="cs-CZ" sz="2000" dirty="0">
                          <a:effectLst/>
                        </a:rPr>
                        <a:t> w </a:t>
                      </a:r>
                      <a:r>
                        <a:rPr lang="cs-CZ" sz="2000" dirty="0" err="1">
                          <a:effectLst/>
                        </a:rPr>
                        <a:t>zdaniu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złożonym</a:t>
                      </a:r>
                      <a:endParaRPr lang="cs-CZ" sz="2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err="1">
                          <a:effectLst/>
                        </a:rPr>
                        <a:t>Przecinkami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oddzielamy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zdania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składowe</a:t>
                      </a:r>
                      <a:r>
                        <a:rPr lang="cs-CZ" sz="2000" dirty="0">
                          <a:effectLst/>
                        </a:rPr>
                        <a:t>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5" marR="68565" marT="0" marB="0"/>
                </a:tc>
              </a:tr>
              <a:tr h="3157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3600" dirty="0">
                          <a:effectLst/>
                        </a:rPr>
                        <a:t>SIEDEM WYJĄTKÓW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 err="1">
                          <a:effectLst/>
                        </a:rPr>
                        <a:t>Przecinek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znika,gdy</a:t>
                      </a:r>
                      <a:r>
                        <a:rPr lang="cs-CZ" sz="2000" dirty="0">
                          <a:effectLst/>
                        </a:rPr>
                        <a:t> w </a:t>
                      </a:r>
                      <a:r>
                        <a:rPr lang="cs-CZ" sz="2000" dirty="0" err="1">
                          <a:effectLst/>
                        </a:rPr>
                        <a:t>zdaniu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tkwi</a:t>
                      </a:r>
                      <a:r>
                        <a:rPr lang="cs-CZ" sz="2000" dirty="0">
                          <a:effectLst/>
                        </a:rPr>
                        <a:t>  ani, </a:t>
                      </a:r>
                      <a:r>
                        <a:rPr lang="cs-CZ" sz="2000" dirty="0" err="1">
                          <a:effectLst/>
                        </a:rPr>
                        <a:t>bądź</a:t>
                      </a:r>
                      <a:r>
                        <a:rPr lang="cs-CZ" sz="2000" dirty="0">
                          <a:effectLst/>
                        </a:rPr>
                        <a:t>, oraz, lub, albo, ni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</a:rPr>
                        <a:t>i </a:t>
                      </a:r>
                      <a:r>
                        <a:rPr lang="cs-CZ" sz="2000" dirty="0" err="1">
                          <a:effectLst/>
                        </a:rPr>
                        <a:t>maleńkiego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także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się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boi</a:t>
                      </a:r>
                      <a:r>
                        <a:rPr lang="cs-CZ" sz="2000" dirty="0">
                          <a:effectLst/>
                        </a:rPr>
                        <a:t>, </a:t>
                      </a:r>
                      <a:r>
                        <a:rPr lang="cs-CZ" sz="2000" dirty="0" err="1">
                          <a:effectLst/>
                        </a:rPr>
                        <a:t>więc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obok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niego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raczej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nie</a:t>
                      </a:r>
                      <a:r>
                        <a:rPr lang="cs-CZ" sz="2000" dirty="0">
                          <a:effectLst/>
                        </a:rPr>
                        <a:t> stoi.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65" marR="68565" marT="0" marB="0"/>
                </a:tc>
              </a:tr>
            </a:tbl>
          </a:graphicData>
        </a:graphic>
      </p:graphicFrame>
      <p:pic>
        <p:nvPicPr>
          <p:cNvPr id="9228" name="Picture 1" descr="C:\Users\Beata Tomanek\AppData\Local\Microsoft\Windows\Temporary Internet Files\Content.IE5\4QWBP7VD\MC900340868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5030788"/>
            <a:ext cx="1828800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63" y="3132138"/>
            <a:ext cx="7175500" cy="1793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/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1042988" y="333375"/>
            <a:ext cx="6697662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3.Uzupełnij tekst kolorowymi przecinkami:</a:t>
            </a:r>
          </a:p>
          <a:p>
            <a:endParaRPr lang="cs-CZ" b="1"/>
          </a:p>
          <a:p>
            <a:endParaRPr lang="cs-CZ" b="1"/>
          </a:p>
          <a:p>
            <a:r>
              <a:rPr lang="cs-CZ"/>
              <a:t>Padał śnieg szczypał mróz a mała zziębnięta dziewczynka sprzedawała  przechodniom zapałki.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Wróżka obdarowała Kopciuszka złotymi pantofelkami przepiękną suknią oraz wspaniałą karetą.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Gdy Czerwony Kapturek wszedł do chatki wilk leżał już w łóżku babci.</a:t>
            </a:r>
          </a:p>
          <a:p>
            <a:endParaRPr lang="cs-CZ"/>
          </a:p>
          <a:p>
            <a:endParaRPr lang="cs-CZ"/>
          </a:p>
          <a:p>
            <a:r>
              <a:rPr lang="cs-CZ"/>
              <a:t>Królewna Różyczka zasnęła na sto lat bo ukłuła się wrzecionem które pokazała jej staruszka.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0245" name="Picture 2" descr="C:\Users\Beata Tomanek\AppData\Local\Microsoft\Windows\Temporary Internet Files\Content.IE5\2NQSNJQ0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5825" y="1931988"/>
            <a:ext cx="717550" cy="98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3" descr="C:\Users\Beata Tomanek\AppData\Local\Microsoft\Windows\Temporary Internet Files\Content.IE5\9UM0LBCQ\MC9004156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34213" y="5229225"/>
            <a:ext cx="1412875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4" descr="C:\Users\Beata Tomanek\AppData\Local\Microsoft\Windows\Temporary Internet Files\Content.IE5\2NQSNJQ0\MC9004156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650" y="2989263"/>
            <a:ext cx="1143000" cy="147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</p:bld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</TotalTime>
  <Words>253</Words>
  <Application>Microsoft Office PowerPoint</Application>
  <PresentationFormat>Předvádění na obrazovce (4:3)</PresentationFormat>
  <Paragraphs>71</Paragraphs>
  <Slides>6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2" baseType="lpstr">
      <vt:lpstr>Trebuchet MS</vt:lpstr>
      <vt:lpstr>Arial</vt:lpstr>
      <vt:lpstr>Georgia</vt:lpstr>
      <vt:lpstr>Calibri</vt:lpstr>
      <vt:lpstr>Times New Roman</vt:lpstr>
      <vt:lpstr>Aerodynamika</vt:lpstr>
      <vt:lpstr>Snímek 1</vt:lpstr>
      <vt:lpstr>Przecinek w zdaniu złożonym 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Beata Tomanek</dc:creator>
  <cp:lastModifiedBy>šárka</cp:lastModifiedBy>
  <cp:revision>9</cp:revision>
  <dcterms:created xsi:type="dcterms:W3CDTF">2011-10-05T08:10:02Z</dcterms:created>
  <dcterms:modified xsi:type="dcterms:W3CDTF">2013-05-29T06:37:30Z</dcterms:modified>
</cp:coreProperties>
</file>