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2" r:id="rId6"/>
    <p:sldId id="261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6DA5E-9952-4156-BCB5-F5609907E96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500596077"/>
              </p:ext>
            </p:extLst>
          </p:nvPr>
        </p:nvGraphicFramePr>
        <p:xfrm>
          <a:off x="539552" y="1844825"/>
          <a:ext cx="8208912" cy="46805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16"/>
                <a:gridCol w="5965096"/>
              </a:tblGrid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Škola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Katolické gymnázium Třebíč, Otmarova 22, Třebíč 674 01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Název </a:t>
                      </a:r>
                      <a:r>
                        <a:rPr lang="cs-CZ" sz="900" dirty="0" smtClean="0">
                          <a:effectLst/>
                        </a:rPr>
                        <a:t>projektu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Moderní škola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Číslo projektu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CZ.1.07/1.5.00/34.0464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Šablona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III/2 Inovace a zkvalitnění výuky prostřednictvím ICT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Autor DUM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Drahomír Havlíček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Název DUM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Nedostatky ve </a:t>
                      </a:r>
                      <a:r>
                        <a:rPr lang="cs-CZ" sz="900" dirty="0" err="1" smtClean="0">
                          <a:effectLst/>
                        </a:rPr>
                        <a:t>stavbe</a:t>
                      </a:r>
                      <a:r>
                        <a:rPr lang="cs-CZ" sz="900" dirty="0" smtClean="0">
                          <a:effectLst/>
                        </a:rPr>
                        <a:t> </a:t>
                      </a:r>
                      <a:r>
                        <a:rPr lang="cs-CZ" sz="900" dirty="0" err="1" smtClean="0">
                          <a:effectLst/>
                        </a:rPr>
                        <a:t>vypovedi</a:t>
                      </a:r>
                      <a:r>
                        <a:rPr lang="cs-CZ" sz="900" dirty="0" smtClean="0">
                          <a:effectLst/>
                        </a:rPr>
                        <a:t> 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9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9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1.2.18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25. 3. 2013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Předmět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Český jazyk a literatura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Tematická oblast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Základní vlastnosti textu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Výstup ŠVP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Žák objasní zvláštnosti větného členění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Anotace DUM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Nedostatky ve stavbě výpovědi, anakolut, zeugma, kontaminace, atrakce.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Metodický popis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Prezentace určená pro vysvětlení</a:t>
                      </a:r>
                      <a:r>
                        <a:rPr lang="cs-CZ" sz="900" baseline="0" dirty="0" smtClean="0">
                          <a:effectLst/>
                        </a:rPr>
                        <a:t> jednotlivých pojmů s příklady. Podpora výkladu učitele.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Hodnocení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Materiál se osvědčil. </a:t>
                      </a:r>
                      <a:r>
                        <a:rPr lang="cs-CZ" sz="900" baseline="0" dirty="0" smtClean="0">
                          <a:effectLst/>
                        </a:rPr>
                        <a:t> Žáci dokázali v konkrétních textech identifikovat chyby.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8398">
                <a:tc grid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941" y="228600"/>
            <a:ext cx="6634118" cy="144744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Nedostatky ve stavbě výpovědi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Nemotivované odchylky pravidelné výstavby výpovědi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66964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Výskyt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zvlášť v mluvených projevech nepřipravených</a:t>
            </a:r>
          </a:p>
          <a:p>
            <a:pPr>
              <a:buNone/>
            </a:pPr>
            <a:r>
              <a:rPr lang="cs-CZ" dirty="0" smtClean="0"/>
              <a:t>nebo jen částečně připravených </a:t>
            </a:r>
          </a:p>
          <a:p>
            <a:r>
              <a:rPr lang="cs-CZ" dirty="0" smtClean="0"/>
              <a:t>v psaných projevech narychlo vytvořených</a:t>
            </a:r>
          </a:p>
          <a:p>
            <a:r>
              <a:rPr lang="cs-CZ" dirty="0" smtClean="0"/>
              <a:t>neznalost autora základních skladebních </a:t>
            </a:r>
          </a:p>
          <a:p>
            <a:pPr>
              <a:buNone/>
            </a:pPr>
            <a:r>
              <a:rPr lang="cs-CZ" dirty="0" smtClean="0"/>
              <a:t>pravidel</a:t>
            </a:r>
          </a:p>
          <a:p>
            <a:r>
              <a:rPr lang="cs-CZ" dirty="0" smtClean="0"/>
              <a:t>při počítačové korektuře textu – autor část </a:t>
            </a:r>
          </a:p>
          <a:p>
            <a:pPr>
              <a:buNone/>
            </a:pPr>
            <a:r>
              <a:rPr lang="cs-CZ" dirty="0" smtClean="0"/>
              <a:t>výpovědi odstraní nebo změní a zbytek ponechá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Nedostatky ve stavbě výpovědi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jedná se o nemotivované odchylky, o </a:t>
            </a:r>
          </a:p>
          <a:p>
            <a:pPr>
              <a:buNone/>
            </a:pPr>
            <a:r>
              <a:rPr lang="cs-CZ" dirty="0" smtClean="0"/>
              <a:t>nezáměrné narušení stavby výpovědi</a:t>
            </a:r>
          </a:p>
          <a:p>
            <a:r>
              <a:rPr lang="cs-CZ" dirty="0" smtClean="0"/>
              <a:t>chyba syntaktická i stylistická 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Anakolut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= vyšinutí, vybočení ze souvětné stavby</a:t>
            </a:r>
          </a:p>
          <a:p>
            <a:r>
              <a:rPr lang="cs-CZ" dirty="0" smtClean="0"/>
              <a:t>mluvčí nebo pisatel začne svoji výpověď podle </a:t>
            </a:r>
          </a:p>
          <a:p>
            <a:pPr>
              <a:buNone/>
            </a:pPr>
            <a:r>
              <a:rPr lang="cs-CZ" dirty="0" smtClean="0"/>
              <a:t>určité struktury, tu v určitém okamžiku poruší a </a:t>
            </a:r>
          </a:p>
          <a:p>
            <a:pPr>
              <a:buNone/>
            </a:pPr>
            <a:r>
              <a:rPr lang="cs-CZ" dirty="0" smtClean="0"/>
              <a:t>pokračuje podle struktury jiné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Anakolut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příčiny:</a:t>
            </a:r>
          </a:p>
          <a:p>
            <a:r>
              <a:rPr lang="cs-CZ" dirty="0" smtClean="0"/>
              <a:t>neujasněná představa mluvčího, pisatele o</a:t>
            </a:r>
          </a:p>
          <a:p>
            <a:pPr>
              <a:buNone/>
            </a:pPr>
            <a:r>
              <a:rPr lang="cs-CZ" dirty="0" smtClean="0"/>
              <a:t>tom, jak bude ve výpovědi pokračovat</a:t>
            </a:r>
          </a:p>
          <a:p>
            <a:r>
              <a:rPr lang="cs-CZ" dirty="0" smtClean="0"/>
              <a:t>tréma</a:t>
            </a:r>
          </a:p>
          <a:p>
            <a:r>
              <a:rPr lang="cs-CZ" dirty="0" smtClean="0"/>
              <a:t>menší stylizační zkušenost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i="1" dirty="0" smtClean="0"/>
              <a:t>Když jsem přijel za dlouhou dobu domů, byl tam </a:t>
            </a:r>
          </a:p>
          <a:p>
            <a:pPr>
              <a:buNone/>
            </a:pPr>
            <a:r>
              <a:rPr lang="cs-CZ" i="1" dirty="0" smtClean="0"/>
              <a:t>tatínek, protože cesta byla dlouhá. </a:t>
            </a:r>
            <a:r>
              <a:rPr lang="cs-CZ" dirty="0" smtClean="0"/>
              <a:t>(správně: </a:t>
            </a:r>
            <a:r>
              <a:rPr lang="cs-CZ" i="1" dirty="0" smtClean="0"/>
              <a:t>Přijel</a:t>
            </a:r>
          </a:p>
          <a:p>
            <a:pPr>
              <a:buNone/>
            </a:pPr>
            <a:r>
              <a:rPr lang="cs-CZ" i="1" dirty="0" smtClean="0"/>
              <a:t>jsem domů za dlouhou dobu, protože cesta byla </a:t>
            </a:r>
          </a:p>
          <a:p>
            <a:pPr>
              <a:buNone/>
            </a:pPr>
            <a:r>
              <a:rPr lang="cs-CZ" i="1" dirty="0" smtClean="0"/>
              <a:t>dlouhá, a tatínek tam byl.</a:t>
            </a:r>
            <a:r>
              <a:rPr lang="cs-CZ" dirty="0" smtClean="0"/>
              <a:t>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i="1" dirty="0" smtClean="0"/>
              <a:t>Zaslechl jsem hovořit o velkém množství stromků z </a:t>
            </a:r>
          </a:p>
          <a:p>
            <a:pPr>
              <a:buNone/>
            </a:pPr>
            <a:r>
              <a:rPr lang="cs-CZ" i="1" dirty="0" smtClean="0"/>
              <a:t>hor, které lidi vždycky pořežou a potom si je</a:t>
            </a:r>
          </a:p>
          <a:p>
            <a:pPr>
              <a:buNone/>
            </a:pPr>
            <a:r>
              <a:rPr lang="cs-CZ" i="1" dirty="0" smtClean="0"/>
              <a:t>odvezou na chalupy a chaty. </a:t>
            </a:r>
            <a:r>
              <a:rPr lang="cs-CZ" dirty="0" smtClean="0"/>
              <a:t>(správně: </a:t>
            </a:r>
            <a:r>
              <a:rPr lang="cs-CZ" i="1" dirty="0" smtClean="0"/>
              <a:t>Zaslechl jsem</a:t>
            </a:r>
          </a:p>
          <a:p>
            <a:pPr>
              <a:buNone/>
            </a:pPr>
            <a:r>
              <a:rPr lang="cs-CZ" i="1" dirty="0" smtClean="0"/>
              <a:t>hovořit o velkém množství stromků z hor, které lidi </a:t>
            </a:r>
          </a:p>
          <a:p>
            <a:pPr>
              <a:buNone/>
            </a:pPr>
            <a:r>
              <a:rPr lang="cs-CZ" i="1" dirty="0" smtClean="0"/>
              <a:t>vždycky pořežou a které si potom odvezou na </a:t>
            </a:r>
          </a:p>
          <a:p>
            <a:pPr>
              <a:buNone/>
            </a:pPr>
            <a:r>
              <a:rPr lang="cs-CZ" i="1" dirty="0" smtClean="0"/>
              <a:t>chalupy a chaty. </a:t>
            </a:r>
            <a:r>
              <a:rPr lang="cs-CZ" dirty="0" smtClean="0"/>
              <a:t>)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Zeugma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= zanedbání dvojí vazby</a:t>
            </a:r>
          </a:p>
          <a:p>
            <a:r>
              <a:rPr lang="cs-CZ" dirty="0" smtClean="0"/>
              <a:t>příčinou zeugmatu je nadměrná elipsa</a:t>
            </a:r>
          </a:p>
          <a:p>
            <a:r>
              <a:rPr lang="cs-CZ" dirty="0" smtClean="0"/>
              <a:t>autor vypustí větný člen, který vypuštěn být </a:t>
            </a:r>
          </a:p>
          <a:p>
            <a:pPr>
              <a:buNone/>
            </a:pPr>
            <a:r>
              <a:rPr lang="cs-CZ" dirty="0" smtClean="0"/>
              <a:t>neměl</a:t>
            </a:r>
          </a:p>
          <a:p>
            <a:r>
              <a:rPr lang="cs-CZ" dirty="0" smtClean="0"/>
              <a:t>výskyt u souřadně spojených slov vyžadujících</a:t>
            </a:r>
          </a:p>
          <a:p>
            <a:pPr>
              <a:buNone/>
            </a:pPr>
            <a:r>
              <a:rPr lang="cs-CZ" dirty="0" smtClean="0"/>
              <a:t>doplnění podstatným jménem v různém pádě</a:t>
            </a:r>
          </a:p>
          <a:p>
            <a:r>
              <a:rPr lang="cs-CZ" dirty="0" smtClean="0"/>
              <a:t>autor použije pouze jeden pád, druhý vypustí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i="1" dirty="0" smtClean="0"/>
              <a:t>Žáci jsou zvyklí a spokojení s nabídkou školní </a:t>
            </a:r>
          </a:p>
          <a:p>
            <a:pPr>
              <a:buNone/>
            </a:pPr>
            <a:r>
              <a:rPr lang="cs-CZ" i="1" dirty="0" smtClean="0"/>
              <a:t>jídelny. </a:t>
            </a:r>
            <a:r>
              <a:rPr lang="cs-CZ" dirty="0" smtClean="0"/>
              <a:t>(správně: </a:t>
            </a:r>
            <a:r>
              <a:rPr lang="cs-CZ" i="1" dirty="0" smtClean="0"/>
              <a:t>Žáci jsou zvyklí na nabídku </a:t>
            </a:r>
          </a:p>
          <a:p>
            <a:pPr>
              <a:buNone/>
            </a:pPr>
            <a:r>
              <a:rPr lang="cs-CZ" i="1" dirty="0" smtClean="0"/>
              <a:t>školní jídelny a jsou s ní spokojení.</a:t>
            </a:r>
            <a:r>
              <a:rPr lang="cs-CZ" dirty="0" smtClean="0"/>
              <a:t>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i="1" dirty="0" smtClean="0"/>
              <a:t>Přepravovat a manipulovat s hořlavými látkami </a:t>
            </a:r>
          </a:p>
          <a:p>
            <a:pPr>
              <a:buNone/>
            </a:pPr>
            <a:r>
              <a:rPr lang="cs-CZ" i="1" dirty="0" smtClean="0"/>
              <a:t>je velmi riskantní.</a:t>
            </a:r>
            <a:r>
              <a:rPr lang="cs-CZ" dirty="0" smtClean="0"/>
              <a:t> (</a:t>
            </a:r>
            <a:r>
              <a:rPr lang="cs-CZ" i="1" dirty="0" smtClean="0"/>
              <a:t>Přepravovat hořlavé látky a </a:t>
            </a:r>
          </a:p>
          <a:p>
            <a:pPr>
              <a:buNone/>
            </a:pPr>
            <a:r>
              <a:rPr lang="cs-CZ" i="1" dirty="0" smtClean="0"/>
              <a:t>manipulovat s nimi je velmi riskantní.</a:t>
            </a:r>
            <a:r>
              <a:rPr lang="cs-CZ" dirty="0" smtClean="0"/>
              <a:t>)  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Kontaminace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= směšování, křížení vazeb u sloves a od nich </a:t>
            </a:r>
          </a:p>
          <a:p>
            <a:pPr>
              <a:buNone/>
            </a:pPr>
            <a:r>
              <a:rPr lang="cs-CZ" dirty="0" smtClean="0"/>
              <a:t>odvozených dějových podstatných jmen</a:t>
            </a:r>
          </a:p>
          <a:p>
            <a:r>
              <a:rPr lang="cs-CZ" dirty="0" smtClean="0"/>
              <a:t>užití vazebného podstatného jména v jiném </a:t>
            </a:r>
          </a:p>
          <a:p>
            <a:pPr>
              <a:buNone/>
            </a:pPr>
            <a:r>
              <a:rPr lang="cs-CZ" dirty="0" smtClean="0"/>
              <a:t>pádě, než je kodifikováno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i="1" dirty="0" smtClean="0"/>
              <a:t>Je třeba předpokládat s tím, že přijde velké </a:t>
            </a:r>
          </a:p>
          <a:p>
            <a:pPr>
              <a:buNone/>
            </a:pPr>
            <a:r>
              <a:rPr lang="cs-CZ" i="1" dirty="0" smtClean="0"/>
              <a:t>množství lidí.</a:t>
            </a:r>
            <a:r>
              <a:rPr lang="cs-CZ" dirty="0" smtClean="0"/>
              <a:t> (správně: </a:t>
            </a:r>
            <a:r>
              <a:rPr lang="cs-CZ" i="1" dirty="0" smtClean="0"/>
              <a:t>Je třeba předpokládat, že</a:t>
            </a:r>
          </a:p>
          <a:p>
            <a:pPr>
              <a:buNone/>
            </a:pPr>
            <a:r>
              <a:rPr lang="cs-CZ" i="1" dirty="0" smtClean="0"/>
              <a:t>přijde velké množství lidí.</a:t>
            </a:r>
            <a:r>
              <a:rPr lang="cs-CZ" dirty="0" smtClean="0"/>
              <a:t>)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r>
              <a:rPr lang="cs-CZ" i="1" dirty="0" smtClean="0"/>
              <a:t>Věděl, kde ho Achillova pata tlačí. </a:t>
            </a:r>
            <a:r>
              <a:rPr lang="cs-CZ" dirty="0" smtClean="0"/>
              <a:t>(správně: </a:t>
            </a:r>
          </a:p>
          <a:p>
            <a:pPr>
              <a:buNone/>
            </a:pPr>
            <a:r>
              <a:rPr lang="cs-CZ" dirty="0" smtClean="0"/>
              <a:t>V</a:t>
            </a:r>
            <a:r>
              <a:rPr lang="cs-CZ" i="1" dirty="0" smtClean="0"/>
              <a:t>ěděl, kde ho bota tlačí. Znal svou Achillovu</a:t>
            </a:r>
          </a:p>
          <a:p>
            <a:pPr>
              <a:buNone/>
            </a:pPr>
            <a:r>
              <a:rPr lang="cs-CZ" i="1" dirty="0" smtClean="0"/>
              <a:t>patu.)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Atrakce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= skladební spodoba</a:t>
            </a:r>
          </a:p>
          <a:p>
            <a:r>
              <a:rPr lang="cs-CZ" dirty="0" smtClean="0"/>
              <a:t>užití nenáležitých formálních prostředků k </a:t>
            </a:r>
          </a:p>
          <a:p>
            <a:pPr>
              <a:buNone/>
            </a:pPr>
            <a:r>
              <a:rPr lang="cs-CZ" dirty="0" smtClean="0"/>
              <a:t>vyjádření skladebního vztahu ve skladební</a:t>
            </a:r>
          </a:p>
          <a:p>
            <a:pPr>
              <a:buNone/>
            </a:pPr>
            <a:r>
              <a:rPr lang="cs-CZ" dirty="0" smtClean="0"/>
              <a:t>dvojici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i="1" dirty="0" smtClean="0"/>
              <a:t>Ve většině případech měl ovšem naprostou </a:t>
            </a:r>
          </a:p>
          <a:p>
            <a:pPr>
              <a:buNone/>
            </a:pPr>
            <a:r>
              <a:rPr lang="cs-CZ" i="1" dirty="0" smtClean="0"/>
              <a:t>pravdu. </a:t>
            </a:r>
            <a:r>
              <a:rPr lang="cs-CZ" dirty="0" smtClean="0"/>
              <a:t>(správně: </a:t>
            </a:r>
            <a:r>
              <a:rPr lang="cs-CZ" i="1" dirty="0" smtClean="0"/>
              <a:t>Ve většině </a:t>
            </a:r>
            <a:r>
              <a:rPr lang="cs-CZ" i="1" dirty="0" smtClean="0"/>
              <a:t>případů měl </a:t>
            </a:r>
            <a:endParaRPr lang="cs-CZ" i="1" dirty="0" smtClean="0"/>
          </a:p>
          <a:p>
            <a:pPr>
              <a:buNone/>
            </a:pPr>
            <a:r>
              <a:rPr lang="cs-CZ" i="1" dirty="0" smtClean="0"/>
              <a:t>naprostou pravdu</a:t>
            </a:r>
            <a:r>
              <a:rPr lang="cs-CZ" dirty="0" smtClean="0"/>
              <a:t>.)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i="1" dirty="0" smtClean="0"/>
              <a:t>Stať pojednává o problému týkajícímu se české </a:t>
            </a:r>
          </a:p>
          <a:p>
            <a:pPr>
              <a:buNone/>
            </a:pPr>
            <a:r>
              <a:rPr lang="cs-CZ" i="1" dirty="0" smtClean="0"/>
              <a:t>národní povahy. </a:t>
            </a:r>
            <a:r>
              <a:rPr lang="cs-CZ" dirty="0" smtClean="0"/>
              <a:t>(správně: </a:t>
            </a:r>
            <a:r>
              <a:rPr lang="cs-CZ" i="1" dirty="0" smtClean="0"/>
              <a:t>Stať pojednává o </a:t>
            </a:r>
          </a:p>
          <a:p>
            <a:pPr>
              <a:buNone/>
            </a:pPr>
            <a:r>
              <a:rPr lang="cs-CZ" i="1" dirty="0" smtClean="0"/>
              <a:t>problému týkajícím se české národní povahy.</a:t>
            </a:r>
            <a:r>
              <a:rPr lang="cs-CZ" dirty="0" smtClean="0"/>
              <a:t>)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cs-CZ" sz="2000" dirty="0" smtClean="0"/>
              <a:t>KOSTEČKA, Jiří. </a:t>
            </a:r>
            <a:r>
              <a:rPr lang="cs-CZ" sz="2000" i="1" dirty="0" smtClean="0"/>
              <a:t>Český jazyk pro 3. ročník gymnázií</a:t>
            </a:r>
            <a:r>
              <a:rPr lang="cs-CZ" sz="2000" dirty="0" smtClean="0"/>
              <a:t>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Praha: SPN - pedagogické nakladatelství, 2002, 285 s. ISBN 80-723-5191-5. </a:t>
            </a:r>
          </a:p>
          <a:p>
            <a:r>
              <a:rPr lang="cs-CZ" sz="2000" dirty="0" smtClean="0"/>
              <a:t>MARTINEC, Ivo, Jana Marie TUŠKOVÁ a Ludmila ZIMOVÁ. </a:t>
            </a:r>
            <a:r>
              <a:rPr lang="cs-CZ" sz="2000" i="1" dirty="0" smtClean="0"/>
              <a:t>Mluvnice: učebnice českého jazyka pro střední školy</a:t>
            </a:r>
            <a:r>
              <a:rPr lang="cs-CZ" sz="2000" dirty="0" smtClean="0"/>
              <a:t>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Plzeň: </a:t>
            </a:r>
            <a:r>
              <a:rPr lang="cs-CZ" sz="2000" dirty="0" err="1" smtClean="0"/>
              <a:t>Fraus</a:t>
            </a:r>
            <a:r>
              <a:rPr lang="cs-CZ" sz="2000" dirty="0" smtClean="0"/>
              <a:t>, 2009, 264 s. ISBN 978-807-2387-793. </a:t>
            </a:r>
          </a:p>
          <a:p>
            <a:endParaRPr lang="cs-CZ" sz="2000" dirty="0" smtClean="0"/>
          </a:p>
          <a:p>
            <a:pPr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141830394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570</Words>
  <Application>Microsoft Office PowerPoint</Application>
  <PresentationFormat>Předvádění na obrazovce (4:3)</PresentationFormat>
  <Paragraphs>111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Nedostatky ve stavbě výpovědi</vt:lpstr>
      <vt:lpstr>Výskyt </vt:lpstr>
      <vt:lpstr>Nedostatky ve stavbě výpovědi</vt:lpstr>
      <vt:lpstr>Anakolut</vt:lpstr>
      <vt:lpstr>Anakolut</vt:lpstr>
      <vt:lpstr>Příklady</vt:lpstr>
      <vt:lpstr>Zeugma </vt:lpstr>
      <vt:lpstr>Příklady</vt:lpstr>
      <vt:lpstr>Kontaminace</vt:lpstr>
      <vt:lpstr>Příklady</vt:lpstr>
      <vt:lpstr>Atrakce</vt:lpstr>
      <vt:lpstr>Příklady</vt:lpstr>
      <vt:lpstr>Seznam použitých zdrojů: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Uzivatel</cp:lastModifiedBy>
  <cp:revision>14</cp:revision>
  <dcterms:created xsi:type="dcterms:W3CDTF">2012-12-23T08:55:19Z</dcterms:created>
  <dcterms:modified xsi:type="dcterms:W3CDTF">2013-04-06T11:36:43Z</dcterms:modified>
</cp:coreProperties>
</file>