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0000"/>
            </a:gs>
            <a:gs pos="39999">
              <a:srgbClr val="C00000"/>
            </a:gs>
            <a:gs pos="70000">
              <a:srgbClr val="FF0000"/>
            </a:gs>
            <a:gs pos="100000">
              <a:srgbClr val="FF3300">
                <a:alpha val="67843"/>
              </a:srgbClr>
            </a:gs>
            <a:gs pos="100000">
              <a:srgbClr val="FFC00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graphy.com/imported/images/Biography/Images/Galleries/Facial%20Hair/facial-hair-henri-becquerel-1-sized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sualphotos.com/photo/1x7203389/dmitri_mendeleev_and_bohuslav_brauner_H4000196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kireetjoshiarchives.com/teachers_training/marie-sklodowska-curie/images/p-94.jpg" TargetMode="External"/><Relationship Id="rId2" Type="http://schemas.openxmlformats.org/officeDocument/2006/relationships/hyperlink" Target="http://upload.wikimedia.org/wikipedia/commons/6/6c/Pierre_and_Marie_Curie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farm4.static.flickr.com/3082/3146607590_b7c253216e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silberstrasse.de/typo3temp/pics/5d6056cf31.jpg" TargetMode="External"/><Relationship Id="rId2" Type="http://schemas.openxmlformats.org/officeDocument/2006/relationships/hyperlink" Target="http://upload.wikimedia.org/wikipedia/commons/3/38/Marie_Curi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3KmJsKuJws4" TargetMode="External"/><Relationship Id="rId4" Type="http://schemas.openxmlformats.org/officeDocument/2006/relationships/hyperlink" Target="http://wellington.mfa.gov.pl/resource/d7641746-94dd-4a1f-88d6-b8e3f5cf2ba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8RuO2ekNGw" TargetMode="External"/><Relationship Id="rId2" Type="http://schemas.openxmlformats.org/officeDocument/2006/relationships/hyperlink" Target="http://upload.wikimedia.org/wikipedia/commons/6/6a/Ernest_Rutherford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scht.cz/ext/haimg/obecne/votocek_m.gif" TargetMode="External"/><Relationship Id="rId2" Type="http://schemas.openxmlformats.org/officeDocument/2006/relationships/hyperlink" Target="http://abicko.avcr.cz/miranda2/export/sitesavcr/data.avcr.cz/abicko/2011/07/images/10_2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filmcenter.cz/uploaded/w670/1699-otto-wichterle2-2-.jpg" TargetMode="External"/><Relationship Id="rId2" Type="http://schemas.openxmlformats.org/officeDocument/2006/relationships/hyperlink" Target="http://upload.wikimedia.org/wikipedia/commons/4/48/Merkur_based_apparatus_for_centrifugal_casting_of_contact_lenses_by_wichter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J8ETixBclC4" TargetMode="External"/><Relationship Id="rId5" Type="http://schemas.openxmlformats.org/officeDocument/2006/relationships/hyperlink" Target="http://www.youtube.com/watch?v=dlDgYxyZDco" TargetMode="External"/><Relationship Id="rId4" Type="http://schemas.openxmlformats.org/officeDocument/2006/relationships/hyperlink" Target="http://filmcenter.cz/uploaded/w670/1700-otto-wichterle2-3-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81333039"/>
              </p:ext>
            </p:extLst>
          </p:nvPr>
        </p:nvGraphicFramePr>
        <p:xfrm>
          <a:off x="428625" y="571500"/>
          <a:ext cx="8358188" cy="3505842"/>
        </p:xfrm>
        <a:graphic>
          <a:graphicData uri="http://schemas.openxmlformats.org/drawingml/2006/table">
            <a:tbl>
              <a:tblPr/>
              <a:tblGrid>
                <a:gridCol w="4006850"/>
                <a:gridCol w="4351338"/>
              </a:tblGrid>
              <a:tr h="184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VY_32_INOVACE_II.CH19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17. 4. 2013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Význam chemie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ročník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606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Osobnosti historie chemie II: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vybrané osobnosti historie chemie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objevy.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vybranými osobnostmi historie chemie. K plnému využití učebního materiálu je třeba připojení k internetu, neboť prezentace obsahuje odkazy na obrázky a videa. 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11150">
                <a:tc gridSpan="2"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Eduard Šram.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4857750"/>
            <a:ext cx="54070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94161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50030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FF00"/>
                </a:solidFill>
              </a:rPr>
              <a:t>Osobnosti historie chemie II</a:t>
            </a:r>
            <a:endParaRPr lang="cs-CZ" sz="5400" b="1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u="sng" dirty="0" err="1" smtClean="0">
                <a:solidFill>
                  <a:srgbClr val="FFFF00"/>
                </a:solidFill>
              </a:rPr>
              <a:t>Antoine</a:t>
            </a:r>
            <a:r>
              <a:rPr lang="cs-CZ" sz="5300" b="1" u="sng" dirty="0" smtClean="0">
                <a:solidFill>
                  <a:srgbClr val="FFFF00"/>
                </a:solidFill>
              </a:rPr>
              <a:t> </a:t>
            </a:r>
            <a:r>
              <a:rPr lang="cs-CZ" sz="5300" b="1" u="sng" dirty="0" err="1" smtClean="0">
                <a:solidFill>
                  <a:srgbClr val="FFFF00"/>
                </a:solidFill>
              </a:rPr>
              <a:t>Henri</a:t>
            </a:r>
            <a:r>
              <a:rPr lang="cs-CZ" sz="5300" b="1" u="sng" dirty="0" smtClean="0">
                <a:solidFill>
                  <a:srgbClr val="FFFF00"/>
                </a:solidFill>
              </a:rPr>
              <a:t> Becquerel</a:t>
            </a:r>
            <a:r>
              <a:rPr lang="cs-CZ" sz="5300" dirty="0" smtClean="0"/>
              <a:t> </a:t>
            </a:r>
            <a:r>
              <a:rPr lang="cs-CZ" sz="5300" b="1" u="sng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FF00"/>
                </a:solidFill>
              </a:rPr>
              <a:t>(1852 – 1908)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francouzský fyzik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Nobelova cena za fyziku 1903 (spolu s manžely </a:t>
            </a:r>
            <a:r>
              <a:rPr lang="cs-CZ" b="1" dirty="0" err="1" smtClean="0">
                <a:solidFill>
                  <a:srgbClr val="FFFF00"/>
                </a:solidFill>
              </a:rPr>
              <a:t>Curiovými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při studiu fluorescence uranových solí </a:t>
            </a:r>
            <a:r>
              <a:rPr lang="cs-CZ" b="1" u="sng" dirty="0" smtClean="0">
                <a:solidFill>
                  <a:srgbClr val="FFFF00"/>
                </a:solidFill>
              </a:rPr>
              <a:t>objevil přirozenou radioaktivitu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na počest pojmenování jednotky radioaktivity (1 </a:t>
            </a:r>
            <a:r>
              <a:rPr lang="cs-CZ" b="1" dirty="0" err="1" smtClean="0">
                <a:solidFill>
                  <a:srgbClr val="FFFF00"/>
                </a:solidFill>
              </a:rPr>
              <a:t>Bq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FFFF00"/>
                </a:solidFill>
                <a:hlinkClick r:id="rId2"/>
              </a:rPr>
              <a:t>fotografie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u="sng" dirty="0" smtClean="0">
                <a:solidFill>
                  <a:srgbClr val="FFFF00"/>
                </a:solidFill>
              </a:rPr>
              <a:t>Bohuslav </a:t>
            </a:r>
            <a:r>
              <a:rPr lang="cs-CZ" sz="6000" b="1" u="sng" dirty="0" err="1" smtClean="0">
                <a:solidFill>
                  <a:srgbClr val="FFFF00"/>
                </a:solidFill>
              </a:rPr>
              <a:t>Brauner</a:t>
            </a:r>
            <a:r>
              <a:rPr lang="cs-CZ" sz="6000" b="1" dirty="0" smtClean="0">
                <a:solidFill>
                  <a:srgbClr val="FFFF00"/>
                </a:solidFill>
              </a:rPr>
              <a:t/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(1855 – 1935)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český chemik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propagátor fotbalu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zabýval se stanovováním atomových vah prvků a jejich zařazování do PSP (Mendělejev před smrtí údajně „odkázal svou“ PSP </a:t>
            </a:r>
            <a:r>
              <a:rPr lang="cs-CZ" b="1" dirty="0" err="1" smtClean="0">
                <a:solidFill>
                  <a:srgbClr val="FFFF00"/>
                </a:solidFill>
              </a:rPr>
              <a:t>Braunerovi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předpověděl existenci </a:t>
            </a:r>
            <a:r>
              <a:rPr lang="cs-CZ" b="1" dirty="0" err="1" smtClean="0">
                <a:solidFill>
                  <a:srgbClr val="FFFF00"/>
                </a:solidFill>
              </a:rPr>
              <a:t>Pm</a:t>
            </a:r>
            <a:r>
              <a:rPr lang="cs-CZ" b="1" dirty="0" smtClean="0">
                <a:solidFill>
                  <a:srgbClr val="FFFF00"/>
                </a:solidFill>
              </a:rPr>
              <a:t> (promethium, radioaktivní)</a:t>
            </a:r>
          </a:p>
          <a:p>
            <a:r>
              <a:rPr lang="cs-CZ" b="1" dirty="0" smtClean="0">
                <a:solidFill>
                  <a:srgbClr val="FFFF00"/>
                </a:solidFill>
                <a:hlinkClick r:id="rId2"/>
              </a:rPr>
              <a:t>fotografie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err="1" smtClean="0">
                <a:solidFill>
                  <a:srgbClr val="FFFF00"/>
                </a:solidFill>
              </a:rPr>
              <a:t>Brauner</a:t>
            </a:r>
            <a:r>
              <a:rPr lang="cs-CZ" b="1" dirty="0" smtClean="0">
                <a:solidFill>
                  <a:srgbClr val="FFFF00"/>
                </a:solidFill>
              </a:rPr>
              <a:t> a Mendělejev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u="sng" dirty="0" err="1" smtClean="0">
                <a:solidFill>
                  <a:srgbClr val="FFFF00"/>
                </a:solidFill>
              </a:rPr>
              <a:t>Pierre</a:t>
            </a:r>
            <a:r>
              <a:rPr lang="cs-CZ" sz="6000" b="1" u="sng" dirty="0" smtClean="0">
                <a:solidFill>
                  <a:srgbClr val="FFFF00"/>
                </a:solidFill>
              </a:rPr>
              <a:t> Curie</a:t>
            </a:r>
            <a:r>
              <a:rPr lang="cs-CZ" u="sng" dirty="0" smtClean="0">
                <a:solidFill>
                  <a:srgbClr val="FFFF00"/>
                </a:solidFill>
              </a:rPr>
              <a:t/>
            </a:r>
            <a:br>
              <a:rPr lang="cs-CZ" u="sng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(1859 – 1906)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francouzský chemik a fyzik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Nobelova cena za fyziku 1903 (spolu s Becquerelem a M. Curie)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manžel Marie Curie-</a:t>
            </a:r>
            <a:r>
              <a:rPr lang="cs-CZ" b="1" dirty="0" err="1" smtClean="0">
                <a:solidFill>
                  <a:srgbClr val="FFFF00"/>
                </a:solidFill>
              </a:rPr>
              <a:t>Skłodowské</a:t>
            </a:r>
            <a:r>
              <a:rPr lang="cs-CZ" b="1" dirty="0" smtClean="0">
                <a:solidFill>
                  <a:srgbClr val="FFFF00"/>
                </a:solidFill>
              </a:rPr>
              <a:t>, společně objevili radium a polonium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na počest manželů </a:t>
            </a:r>
            <a:r>
              <a:rPr lang="cs-CZ" b="1" dirty="0" err="1" smtClean="0">
                <a:solidFill>
                  <a:srgbClr val="FFFF00"/>
                </a:solidFill>
              </a:rPr>
              <a:t>Curiových</a:t>
            </a:r>
            <a:r>
              <a:rPr lang="cs-CZ" b="1" dirty="0" smtClean="0">
                <a:solidFill>
                  <a:srgbClr val="FFFF00"/>
                </a:solidFill>
              </a:rPr>
              <a:t> pojmenováno curium (Cm, radioaktivní prvek)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smrtelně zraněn při dopravní nehodě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fotografie </a:t>
            </a:r>
            <a:r>
              <a:rPr lang="cs-CZ" b="1" dirty="0" smtClean="0">
                <a:solidFill>
                  <a:srgbClr val="FFFF00"/>
                </a:solidFill>
                <a:hlinkClick r:id="rId2"/>
              </a:rPr>
              <a:t>1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smtClean="0">
                <a:solidFill>
                  <a:srgbClr val="FFFF00"/>
                </a:solidFill>
                <a:hlinkClick r:id="rId3"/>
              </a:rPr>
              <a:t>2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u="sng" dirty="0" smtClean="0">
                <a:solidFill>
                  <a:srgbClr val="FFFF00"/>
                </a:solidFill>
              </a:rPr>
              <a:t>Leo </a:t>
            </a:r>
            <a:r>
              <a:rPr lang="cs-CZ" sz="5300" b="1" u="sng" dirty="0" err="1" smtClean="0">
                <a:solidFill>
                  <a:srgbClr val="FFFF00"/>
                </a:solidFill>
              </a:rPr>
              <a:t>Hendrik</a:t>
            </a:r>
            <a:r>
              <a:rPr lang="cs-CZ" sz="5300" b="1" u="sng" dirty="0" smtClean="0">
                <a:solidFill>
                  <a:srgbClr val="FFFF00"/>
                </a:solidFill>
              </a:rPr>
              <a:t> </a:t>
            </a:r>
            <a:r>
              <a:rPr lang="cs-CZ" sz="5300" b="1" u="sng" dirty="0" err="1" smtClean="0">
                <a:solidFill>
                  <a:srgbClr val="FFFF00"/>
                </a:solidFill>
              </a:rPr>
              <a:t>Baekeland</a:t>
            </a:r>
            <a:r>
              <a:rPr lang="cs-CZ" sz="5300" b="1" u="sng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FF00"/>
                </a:solidFill>
              </a:rPr>
              <a:t>(1863 – 1944)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americký chemik narozený v Belgii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vynálezce bakelitu</a:t>
            </a:r>
            <a:r>
              <a:rPr lang="cs-CZ" b="1" dirty="0" smtClean="0">
                <a:solidFill>
                  <a:srgbClr val="FFFF00"/>
                </a:solidFill>
              </a:rPr>
              <a:t> (1907) – první průmyslově vyráběná umělá hmota, fotografického papíru (prodáno firmě </a:t>
            </a:r>
            <a:r>
              <a:rPr lang="cs-CZ" b="1" dirty="0" err="1" smtClean="0">
                <a:solidFill>
                  <a:srgbClr val="FFFF00"/>
                </a:solidFill>
              </a:rPr>
              <a:t>Eastman</a:t>
            </a:r>
            <a:r>
              <a:rPr lang="cs-CZ" b="1" dirty="0" smtClean="0">
                <a:solidFill>
                  <a:srgbClr val="FFFF00"/>
                </a:solidFill>
              </a:rPr>
              <a:t> Kodak), vlastník více než 55 patentů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ke konci života se stal uzavřeným, excentrickým, </a:t>
            </a:r>
            <a:r>
              <a:rPr lang="cs-CZ" b="1" dirty="0" err="1" smtClean="0">
                <a:solidFill>
                  <a:srgbClr val="FFFF00"/>
                </a:solidFill>
              </a:rPr>
              <a:t>hádávým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  <a:hlinkClick r:id="rId2"/>
              </a:rPr>
              <a:t>fotografie</a:t>
            </a:r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u="sng" dirty="0" smtClean="0">
                <a:solidFill>
                  <a:srgbClr val="FFFF00"/>
                </a:solidFill>
              </a:rPr>
              <a:t>Maria Curie-</a:t>
            </a:r>
            <a:r>
              <a:rPr lang="cs-CZ" sz="5300" b="1" u="sng" dirty="0" err="1" smtClean="0">
                <a:solidFill>
                  <a:srgbClr val="FFFF00"/>
                </a:solidFill>
              </a:rPr>
              <a:t>Skłodowska</a:t>
            </a:r>
            <a:r>
              <a:rPr lang="cs-CZ" sz="5300" u="sng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FF00"/>
                </a:solidFill>
              </a:rPr>
              <a:t>(1867 – 1934)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vědkyně polského původu, většinu života pracovala ve Francii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první žena, která složila zkoušky na Sorbonnu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na živobytí a studium si vydělávala večerními doučováními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dvojnásobná držitelka NC – výzkum radioaktivity a objev </a:t>
            </a:r>
            <a:r>
              <a:rPr lang="cs-CZ" b="1" dirty="0" err="1" smtClean="0">
                <a:solidFill>
                  <a:srgbClr val="FFFF00"/>
                </a:solidFill>
              </a:rPr>
              <a:t>Ra</a:t>
            </a:r>
            <a:r>
              <a:rPr lang="cs-CZ" b="1" dirty="0" smtClean="0">
                <a:solidFill>
                  <a:srgbClr val="FFFF00"/>
                </a:solidFill>
              </a:rPr>
              <a:t> a Po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výzkum léčby rakoviny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 průběhu 1. svět. války provozovala mobilní rentgenografické stanice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dcera </a:t>
            </a:r>
            <a:r>
              <a:rPr lang="cs-CZ" b="1" dirty="0" err="1" smtClean="0">
                <a:solidFill>
                  <a:srgbClr val="FFFF00"/>
                </a:solidFill>
              </a:rPr>
              <a:t>Irène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Joliot</a:t>
            </a:r>
            <a:r>
              <a:rPr lang="cs-CZ" b="1" dirty="0" smtClean="0">
                <a:solidFill>
                  <a:srgbClr val="FFFF00"/>
                </a:solidFill>
              </a:rPr>
              <a:t>-Curie taktéž nositelka NC (spolu s manželem)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fotografie: </a:t>
            </a:r>
            <a:r>
              <a:rPr lang="cs-CZ" b="1" dirty="0" smtClean="0">
                <a:solidFill>
                  <a:srgbClr val="FFFF00"/>
                </a:solidFill>
                <a:hlinkClick r:id="rId2"/>
              </a:rPr>
              <a:t>1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smtClean="0">
                <a:solidFill>
                  <a:srgbClr val="FFFF00"/>
                </a:solidFill>
                <a:hlinkClick r:id="rId3"/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smtClean="0">
                <a:solidFill>
                  <a:srgbClr val="FFFF00"/>
                </a:solidFill>
                <a:hlinkClick r:id="rId4"/>
              </a:rPr>
              <a:t>3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stručný životopis – </a:t>
            </a:r>
            <a:r>
              <a:rPr lang="cs-CZ" b="1" dirty="0" smtClean="0">
                <a:solidFill>
                  <a:srgbClr val="FFFF00"/>
                </a:solidFill>
                <a:hlinkClick r:id="rId5"/>
              </a:rPr>
              <a:t>video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u="sng" dirty="0" smtClean="0">
                <a:solidFill>
                  <a:srgbClr val="FFFF00"/>
                </a:solidFill>
              </a:rPr>
              <a:t>Ernest </a:t>
            </a:r>
            <a:r>
              <a:rPr lang="cs-CZ" sz="5300" b="1" u="sng" dirty="0" err="1" smtClean="0">
                <a:solidFill>
                  <a:srgbClr val="FFFF00"/>
                </a:solidFill>
              </a:rPr>
              <a:t>Rutherford</a:t>
            </a:r>
            <a:r>
              <a:rPr lang="cs-CZ" sz="5400" b="1" dirty="0" smtClean="0">
                <a:solidFill>
                  <a:srgbClr val="FFFF00"/>
                </a:solidFill>
              </a:rPr>
              <a:t/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(1871 – 1937)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britský fyzik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Nobelova cena 1908 (za chemii)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rozdělil radioaktivní záření na </a:t>
            </a:r>
            <a:r>
              <a:rPr lang="el-GR" b="1" dirty="0" smtClean="0">
                <a:solidFill>
                  <a:srgbClr val="FFFF00"/>
                </a:solidFill>
                <a:latin typeface="Calibri"/>
              </a:rPr>
              <a:t>α</a:t>
            </a:r>
            <a:r>
              <a:rPr lang="cs-CZ" b="1" dirty="0" smtClean="0">
                <a:solidFill>
                  <a:srgbClr val="FFFF00"/>
                </a:solidFill>
                <a:latin typeface="Calibri"/>
              </a:rPr>
              <a:t>, </a:t>
            </a:r>
            <a:r>
              <a:rPr lang="el-GR" b="1" dirty="0" smtClean="0">
                <a:solidFill>
                  <a:srgbClr val="FFFF00"/>
                </a:solidFill>
                <a:latin typeface="Calibri"/>
              </a:rPr>
              <a:t>β</a:t>
            </a:r>
            <a:r>
              <a:rPr lang="cs-CZ" b="1" dirty="0" smtClean="0">
                <a:solidFill>
                  <a:srgbClr val="FFFF00"/>
                </a:solidFill>
                <a:latin typeface="Calibri"/>
              </a:rPr>
              <a:t>, </a:t>
            </a:r>
            <a:r>
              <a:rPr lang="el-GR" b="1" dirty="0" smtClean="0">
                <a:solidFill>
                  <a:srgbClr val="FFFF00"/>
                </a:solidFill>
                <a:latin typeface="Calibri"/>
              </a:rPr>
              <a:t>γ</a:t>
            </a:r>
            <a:endParaRPr lang="cs-CZ" b="1" dirty="0" smtClean="0">
              <a:solidFill>
                <a:srgbClr val="FFFF00"/>
              </a:solidFill>
              <a:latin typeface="Calibri"/>
            </a:endParaRPr>
          </a:p>
          <a:p>
            <a:r>
              <a:rPr lang="cs-CZ" b="1" dirty="0" smtClean="0">
                <a:solidFill>
                  <a:srgbClr val="FFFF00"/>
                </a:solidFill>
                <a:latin typeface="Calibri"/>
              </a:rPr>
              <a:t>formulace </a:t>
            </a:r>
            <a:r>
              <a:rPr lang="cs-CZ" b="1" u="sng" dirty="0" smtClean="0">
                <a:solidFill>
                  <a:srgbClr val="FFFF00"/>
                </a:solidFill>
                <a:latin typeface="Calibri"/>
              </a:rPr>
              <a:t>planetárního (též </a:t>
            </a:r>
            <a:r>
              <a:rPr lang="cs-CZ" b="1" u="sng" dirty="0" err="1" smtClean="0">
                <a:solidFill>
                  <a:srgbClr val="FFFF00"/>
                </a:solidFill>
                <a:latin typeface="Calibri"/>
              </a:rPr>
              <a:t>Rutherfordova</a:t>
            </a:r>
            <a:r>
              <a:rPr lang="cs-CZ" b="1" u="sng" dirty="0" smtClean="0">
                <a:solidFill>
                  <a:srgbClr val="FFFF00"/>
                </a:solidFill>
                <a:latin typeface="Calibri"/>
              </a:rPr>
              <a:t>) modelu atomu</a:t>
            </a:r>
            <a:r>
              <a:rPr lang="cs-CZ" b="1" dirty="0" smtClean="0">
                <a:solidFill>
                  <a:srgbClr val="FFFF00"/>
                </a:solidFill>
                <a:latin typeface="Calibri"/>
              </a:rPr>
              <a:t> (zavržení pudinkového modelu); experiment s </a:t>
            </a:r>
            <a:r>
              <a:rPr lang="el-GR" b="1" dirty="0" smtClean="0">
                <a:solidFill>
                  <a:srgbClr val="FFFF00"/>
                </a:solidFill>
              </a:rPr>
              <a:t>α</a:t>
            </a:r>
            <a:r>
              <a:rPr lang="cs-CZ" b="1" dirty="0" smtClean="0">
                <a:solidFill>
                  <a:srgbClr val="FFFF00"/>
                </a:solidFill>
              </a:rPr>
              <a:t> – částicemi a zlatou fólií</a:t>
            </a:r>
            <a:endParaRPr lang="cs-CZ" b="1" dirty="0" smtClean="0">
              <a:solidFill>
                <a:srgbClr val="FFFF00"/>
              </a:solidFill>
              <a:latin typeface="Calibri"/>
            </a:endParaRPr>
          </a:p>
          <a:p>
            <a:r>
              <a:rPr lang="cs-CZ" b="1" dirty="0" smtClean="0">
                <a:solidFill>
                  <a:srgbClr val="FFFF00"/>
                </a:solidFill>
                <a:latin typeface="Calibri"/>
              </a:rPr>
              <a:t>předpověď existence neutronů</a:t>
            </a:r>
          </a:p>
          <a:p>
            <a:r>
              <a:rPr lang="cs-CZ" b="1" dirty="0" smtClean="0">
                <a:solidFill>
                  <a:srgbClr val="FFFF00"/>
                </a:solidFill>
                <a:latin typeface="Calibri"/>
              </a:rPr>
              <a:t>„přeměna“ jednoho prvku v jiný („sen alchymistů“): </a:t>
            </a:r>
            <a:r>
              <a:rPr lang="cs-CZ" b="1" baseline="-25000" dirty="0" smtClean="0">
                <a:solidFill>
                  <a:srgbClr val="FFFF00"/>
                </a:solidFill>
              </a:rPr>
              <a:t>7</a:t>
            </a:r>
            <a:r>
              <a:rPr lang="cs-CZ" b="1" dirty="0" smtClean="0">
                <a:solidFill>
                  <a:srgbClr val="FFFF00"/>
                </a:solidFill>
              </a:rPr>
              <a:t>N</a:t>
            </a:r>
            <a:r>
              <a:rPr lang="cs-CZ" b="1" baseline="30000" dirty="0" smtClean="0">
                <a:solidFill>
                  <a:srgbClr val="FFFF00"/>
                </a:solidFill>
              </a:rPr>
              <a:t>14</a:t>
            </a:r>
            <a:r>
              <a:rPr lang="cs-CZ" b="1" dirty="0" smtClean="0">
                <a:solidFill>
                  <a:srgbClr val="FFFF00"/>
                </a:solidFill>
              </a:rPr>
              <a:t> + 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baseline="30000" dirty="0" smtClean="0">
                <a:solidFill>
                  <a:srgbClr val="FFFF00"/>
                </a:solidFill>
              </a:rPr>
              <a:t>4</a:t>
            </a:r>
            <a:r>
              <a:rPr lang="cs-CZ" b="1" dirty="0" smtClean="0">
                <a:solidFill>
                  <a:srgbClr val="FFFF00"/>
                </a:solidFill>
              </a:rPr>
              <a:t>He → </a:t>
            </a:r>
            <a:r>
              <a:rPr lang="cs-CZ" b="1" baseline="-25000" dirty="0" smtClean="0">
                <a:solidFill>
                  <a:srgbClr val="FFFF00"/>
                </a:solidFill>
              </a:rPr>
              <a:t>8</a:t>
            </a:r>
            <a:r>
              <a:rPr lang="cs-CZ" b="1" baseline="30000" dirty="0" smtClean="0">
                <a:solidFill>
                  <a:srgbClr val="FFFF00"/>
                </a:solidFill>
              </a:rPr>
              <a:t>17</a:t>
            </a:r>
            <a:r>
              <a:rPr lang="cs-CZ" b="1" dirty="0" smtClean="0">
                <a:solidFill>
                  <a:srgbClr val="FFFF00"/>
                </a:solidFill>
              </a:rPr>
              <a:t>O + </a:t>
            </a:r>
            <a:r>
              <a:rPr lang="cs-CZ" b="1" baseline="-25000" dirty="0" smtClean="0">
                <a:solidFill>
                  <a:srgbClr val="FFFF00"/>
                </a:solidFill>
              </a:rPr>
              <a:t>1</a:t>
            </a:r>
            <a:r>
              <a:rPr lang="cs-CZ" b="1" baseline="30000" dirty="0" smtClean="0">
                <a:solidFill>
                  <a:srgbClr val="FFFF00"/>
                </a:solidFill>
              </a:rPr>
              <a:t>1</a:t>
            </a:r>
            <a:r>
              <a:rPr lang="cs-CZ" b="1" dirty="0" smtClean="0">
                <a:solidFill>
                  <a:srgbClr val="FFFF00"/>
                </a:solidFill>
              </a:rPr>
              <a:t>p</a:t>
            </a:r>
            <a:endParaRPr lang="cs-CZ" b="1" baseline="30000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  <a:latin typeface="Calibri"/>
              </a:rPr>
              <a:t>na jeho počest pojmenováno rutherfordium (</a:t>
            </a:r>
            <a:r>
              <a:rPr lang="cs-CZ" b="1" dirty="0" err="1" smtClean="0">
                <a:solidFill>
                  <a:srgbClr val="FFFF00"/>
                </a:solidFill>
                <a:latin typeface="Calibri"/>
              </a:rPr>
              <a:t>Rf</a:t>
            </a:r>
            <a:r>
              <a:rPr lang="cs-CZ" b="1" dirty="0" smtClean="0">
                <a:solidFill>
                  <a:srgbClr val="FFFF00"/>
                </a:solidFill>
                <a:latin typeface="Calibri"/>
              </a:rPr>
              <a:t>, radioaktivní)</a:t>
            </a:r>
          </a:p>
          <a:p>
            <a:r>
              <a:rPr lang="cs-CZ" b="1" dirty="0" smtClean="0">
                <a:solidFill>
                  <a:srgbClr val="FFFF00"/>
                </a:solidFill>
                <a:latin typeface="Calibri"/>
                <a:hlinkClick r:id="rId2"/>
              </a:rPr>
              <a:t>fotografie</a:t>
            </a:r>
            <a:r>
              <a:rPr lang="cs-CZ" b="1" dirty="0" smtClean="0">
                <a:solidFill>
                  <a:srgbClr val="FFFF00"/>
                </a:solidFill>
                <a:latin typeface="Calibri"/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  <a:latin typeface="Calibri"/>
                <a:hlinkClick r:id="rId3"/>
              </a:rPr>
              <a:t>Rutherfordův</a:t>
            </a:r>
            <a:r>
              <a:rPr lang="cs-CZ" b="1" dirty="0" smtClean="0">
                <a:solidFill>
                  <a:srgbClr val="FFFF00"/>
                </a:solidFill>
                <a:latin typeface="Calibri"/>
                <a:hlinkClick r:id="rId3"/>
              </a:rPr>
              <a:t> experiment</a:t>
            </a:r>
            <a:r>
              <a:rPr lang="cs-CZ" b="1" dirty="0" smtClean="0">
                <a:solidFill>
                  <a:srgbClr val="FFFF00"/>
                </a:solidFill>
                <a:latin typeface="Calibri"/>
              </a:rPr>
              <a:t> - video</a:t>
            </a:r>
          </a:p>
          <a:p>
            <a:endParaRPr lang="cs-CZ" b="1" dirty="0" smtClean="0">
              <a:solidFill>
                <a:srgbClr val="FFFF00"/>
              </a:solidFill>
              <a:latin typeface="Calibri"/>
            </a:endParaRPr>
          </a:p>
          <a:p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u="sng" dirty="0" smtClean="0">
                <a:solidFill>
                  <a:srgbClr val="FFFF00"/>
                </a:solidFill>
              </a:rPr>
              <a:t>Emil </a:t>
            </a:r>
            <a:r>
              <a:rPr lang="cs-CZ" sz="5300" b="1" u="sng" dirty="0" err="1" smtClean="0">
                <a:solidFill>
                  <a:srgbClr val="FFFF00"/>
                </a:solidFill>
              </a:rPr>
              <a:t>Votoček</a:t>
            </a:r>
            <a:r>
              <a:rPr lang="cs-CZ" sz="5400" b="1" dirty="0" smtClean="0">
                <a:solidFill>
                  <a:srgbClr val="FFFF00"/>
                </a:solidFill>
              </a:rPr>
              <a:t/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(1872 – 1950)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3686188"/>
          </a:xfrm>
        </p:spPr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český chemik, aktivně činný i v hudbě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specializován na organickou chemii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spoluautor českého chemického anorganického názvosloví spolu s Alexandrem </a:t>
            </a:r>
            <a:r>
              <a:rPr lang="cs-CZ" sz="3600" b="1" dirty="0" err="1" smtClean="0">
                <a:solidFill>
                  <a:srgbClr val="FFFF00"/>
                </a:solidFill>
              </a:rPr>
              <a:t>Baťkem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r>
              <a:rPr lang="cs-CZ" sz="3600" b="1" dirty="0" smtClean="0">
                <a:solidFill>
                  <a:srgbClr val="FFFF00"/>
                </a:solidFill>
                <a:hlinkClick r:id="rId2"/>
              </a:rPr>
              <a:t>fotografie 1</a:t>
            </a:r>
            <a:r>
              <a:rPr lang="cs-CZ" sz="3600" b="1" dirty="0" smtClean="0">
                <a:solidFill>
                  <a:srgbClr val="FFFF00"/>
                </a:solidFill>
              </a:rPr>
              <a:t> (</a:t>
            </a:r>
            <a:r>
              <a:rPr lang="cs-CZ" sz="3600" b="1" dirty="0" err="1" smtClean="0">
                <a:solidFill>
                  <a:srgbClr val="FFFF00"/>
                </a:solidFill>
              </a:rPr>
              <a:t>Votoček</a:t>
            </a:r>
            <a:r>
              <a:rPr lang="cs-CZ" sz="3600" b="1" dirty="0" smtClean="0">
                <a:solidFill>
                  <a:srgbClr val="FFFF00"/>
                </a:solidFill>
              </a:rPr>
              <a:t> a </a:t>
            </a:r>
            <a:r>
              <a:rPr lang="cs-CZ" sz="3600" b="1" dirty="0" err="1" smtClean="0">
                <a:solidFill>
                  <a:srgbClr val="FFFF00"/>
                </a:solidFill>
              </a:rPr>
              <a:t>Wichterle</a:t>
            </a:r>
            <a:r>
              <a:rPr lang="cs-CZ" sz="3600" b="1" dirty="0" smtClean="0">
                <a:solidFill>
                  <a:srgbClr val="FFFF00"/>
                </a:solidFill>
              </a:rPr>
              <a:t>), </a:t>
            </a:r>
            <a:r>
              <a:rPr lang="cs-CZ" sz="3600" b="1" dirty="0" smtClean="0">
                <a:solidFill>
                  <a:srgbClr val="FFFF00"/>
                </a:solidFill>
                <a:hlinkClick r:id="rId3"/>
              </a:rPr>
              <a:t>fotografie 2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u="sng" dirty="0" smtClean="0">
                <a:solidFill>
                  <a:srgbClr val="FFFF00"/>
                </a:solidFill>
              </a:rPr>
              <a:t>Otto </a:t>
            </a:r>
            <a:r>
              <a:rPr lang="cs-CZ" sz="5300" b="1" u="sng" dirty="0" err="1" smtClean="0">
                <a:solidFill>
                  <a:srgbClr val="FFFF00"/>
                </a:solidFill>
              </a:rPr>
              <a:t>Wichterle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FF00"/>
                </a:solidFill>
              </a:rPr>
              <a:t>(1913 – 1998)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Autofit/>
          </a:bodyPr>
          <a:lstStyle/>
          <a:p>
            <a:r>
              <a:rPr lang="cs-CZ" sz="2150" b="1" dirty="0" smtClean="0">
                <a:solidFill>
                  <a:srgbClr val="FFFF00"/>
                </a:solidFill>
              </a:rPr>
              <a:t>český chemik a vynálezce</a:t>
            </a:r>
          </a:p>
          <a:p>
            <a:r>
              <a:rPr lang="cs-CZ" sz="2150" b="1" dirty="0" smtClean="0">
                <a:solidFill>
                  <a:srgbClr val="FFFF00"/>
                </a:solidFill>
              </a:rPr>
              <a:t>zakladatel makromolekulární chemie v Československu</a:t>
            </a:r>
          </a:p>
          <a:p>
            <a:r>
              <a:rPr lang="cs-CZ" sz="2150" b="1" dirty="0" smtClean="0">
                <a:solidFill>
                  <a:srgbClr val="FFFF00"/>
                </a:solidFill>
              </a:rPr>
              <a:t>v dětství téměř utonul, následky šoku závažně ohrožovaly jeho život</a:t>
            </a:r>
          </a:p>
          <a:p>
            <a:r>
              <a:rPr lang="cs-CZ" sz="2150" b="1" dirty="0" smtClean="0">
                <a:solidFill>
                  <a:srgbClr val="FFFF00"/>
                </a:solidFill>
              </a:rPr>
              <a:t>žák Emila </a:t>
            </a:r>
            <a:r>
              <a:rPr lang="cs-CZ" sz="2150" b="1" dirty="0" err="1" smtClean="0">
                <a:solidFill>
                  <a:srgbClr val="FFFF00"/>
                </a:solidFill>
              </a:rPr>
              <a:t>Votočka</a:t>
            </a:r>
            <a:endParaRPr lang="cs-CZ" sz="2150" b="1" dirty="0" smtClean="0">
              <a:solidFill>
                <a:srgbClr val="FFFF00"/>
              </a:solidFill>
            </a:endParaRPr>
          </a:p>
          <a:p>
            <a:r>
              <a:rPr lang="cs-CZ" sz="2150" b="1" dirty="0" smtClean="0">
                <a:solidFill>
                  <a:srgbClr val="FFFF00"/>
                </a:solidFill>
              </a:rPr>
              <a:t>v průběhu 2. světové války zatčen Gestapem, v poválečném období opakované problémy s komunistickým režimem</a:t>
            </a:r>
          </a:p>
          <a:p>
            <a:r>
              <a:rPr lang="cs-CZ" sz="2150" b="1" dirty="0" smtClean="0">
                <a:solidFill>
                  <a:srgbClr val="FFFF00"/>
                </a:solidFill>
              </a:rPr>
              <a:t>objev hydrofilního gelu – vývoj </a:t>
            </a:r>
            <a:r>
              <a:rPr lang="cs-CZ" sz="2150" b="1" u="sng" dirty="0" smtClean="0">
                <a:solidFill>
                  <a:srgbClr val="FFFF00"/>
                </a:solidFill>
              </a:rPr>
              <a:t>kontaktních čoček</a:t>
            </a:r>
            <a:r>
              <a:rPr lang="cs-CZ" sz="2150" b="1" dirty="0" smtClean="0">
                <a:solidFill>
                  <a:srgbClr val="FFFF00"/>
                </a:solidFill>
              </a:rPr>
              <a:t>, první funkční čočky vyráběny ve stroji postaveném ze stavebnice Merkur, pohon strojkem z gramofonu, objev </a:t>
            </a:r>
            <a:r>
              <a:rPr lang="cs-CZ" sz="2150" b="1" u="sng" dirty="0" smtClean="0">
                <a:solidFill>
                  <a:srgbClr val="FFFF00"/>
                </a:solidFill>
              </a:rPr>
              <a:t>silonu</a:t>
            </a:r>
          </a:p>
          <a:p>
            <a:r>
              <a:rPr lang="cs-CZ" sz="2150" b="1" dirty="0" smtClean="0">
                <a:solidFill>
                  <a:srgbClr val="FFFF00"/>
                </a:solidFill>
              </a:rPr>
              <a:t>nerozumné nakládání s vynálezem kontaktních čoček připravilo stát o ohromné finanční prostředky (stejně tak O. </a:t>
            </a:r>
            <a:r>
              <a:rPr lang="cs-CZ" sz="2150" b="1" dirty="0" err="1" smtClean="0">
                <a:solidFill>
                  <a:srgbClr val="FFFF00"/>
                </a:solidFill>
              </a:rPr>
              <a:t>Wichterleho</a:t>
            </a:r>
            <a:r>
              <a:rPr lang="cs-CZ" sz="2150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sz="2150" b="1" dirty="0" smtClean="0">
                <a:solidFill>
                  <a:srgbClr val="FFFF00"/>
                </a:solidFill>
              </a:rPr>
              <a:t>fotografie </a:t>
            </a:r>
            <a:r>
              <a:rPr lang="cs-CZ" sz="2150" b="1" dirty="0" smtClean="0">
                <a:solidFill>
                  <a:srgbClr val="FFFF00"/>
                </a:solidFill>
                <a:hlinkClick r:id="rId2"/>
              </a:rPr>
              <a:t>1</a:t>
            </a:r>
            <a:r>
              <a:rPr lang="cs-CZ" sz="2150" b="1" dirty="0" smtClean="0">
                <a:solidFill>
                  <a:srgbClr val="FFFF00"/>
                </a:solidFill>
              </a:rPr>
              <a:t>, </a:t>
            </a:r>
            <a:r>
              <a:rPr lang="cs-CZ" sz="2150" b="1" dirty="0" smtClean="0">
                <a:solidFill>
                  <a:srgbClr val="FFFF00"/>
                </a:solidFill>
                <a:hlinkClick r:id="rId3"/>
              </a:rPr>
              <a:t>2</a:t>
            </a:r>
            <a:r>
              <a:rPr lang="cs-CZ" sz="2150" b="1" dirty="0" smtClean="0">
                <a:solidFill>
                  <a:srgbClr val="FFFF00"/>
                </a:solidFill>
              </a:rPr>
              <a:t>, </a:t>
            </a:r>
            <a:r>
              <a:rPr lang="cs-CZ" sz="2150" b="1" dirty="0" smtClean="0">
                <a:solidFill>
                  <a:srgbClr val="FFFF00"/>
                </a:solidFill>
                <a:hlinkClick r:id="rId4"/>
              </a:rPr>
              <a:t>3</a:t>
            </a:r>
            <a:r>
              <a:rPr lang="cs-CZ" sz="2150" b="1" dirty="0" smtClean="0">
                <a:solidFill>
                  <a:srgbClr val="FFFF00"/>
                </a:solidFill>
              </a:rPr>
              <a:t>, </a:t>
            </a:r>
            <a:r>
              <a:rPr lang="cs-CZ" sz="2150" b="1" dirty="0" smtClean="0">
                <a:solidFill>
                  <a:srgbClr val="FFFF00"/>
                </a:solidFill>
                <a:hlinkClick r:id="rId5"/>
              </a:rPr>
              <a:t>video 1</a:t>
            </a:r>
            <a:r>
              <a:rPr lang="cs-CZ" sz="2150" b="1" dirty="0" smtClean="0">
                <a:solidFill>
                  <a:srgbClr val="FFFF00"/>
                </a:solidFill>
              </a:rPr>
              <a:t> – animovaný film, </a:t>
            </a:r>
            <a:r>
              <a:rPr lang="cs-CZ" sz="2150" b="1" dirty="0" smtClean="0">
                <a:solidFill>
                  <a:srgbClr val="FFFF00"/>
                </a:solidFill>
                <a:hlinkClick r:id="rId6"/>
              </a:rPr>
              <a:t>video 2</a:t>
            </a:r>
            <a:r>
              <a:rPr lang="cs-CZ" sz="2150" b="1" dirty="0" smtClean="0">
                <a:solidFill>
                  <a:srgbClr val="FFFF00"/>
                </a:solidFill>
              </a:rPr>
              <a:t> – výroba čoček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64318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FF00"/>
                </a:solidFill>
              </a:rPr>
              <a:t>Za pozornost děkuji.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578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1_Motiv sady Office</vt:lpstr>
      <vt:lpstr>Snímek 1</vt:lpstr>
      <vt:lpstr>Osobnosti historie chemie II</vt:lpstr>
      <vt:lpstr>Antoine Henri Becquerel   (1852 – 1908)</vt:lpstr>
      <vt:lpstr>Bohuslav Brauner (1855 – 1935)</vt:lpstr>
      <vt:lpstr>Pierre Curie (1859 – 1906)</vt:lpstr>
      <vt:lpstr>Leo Hendrik Baekeland  (1863 – 1944)</vt:lpstr>
      <vt:lpstr>Maria Curie-Skłodowska  (1867 – 1934)</vt:lpstr>
      <vt:lpstr>Ernest Rutherford (1871 – 1937)</vt:lpstr>
      <vt:lpstr>Emil Votoček (1872 – 1950)</vt:lpstr>
      <vt:lpstr>Otto Wichterle (1913 – 1998)</vt:lpstr>
      <vt:lpstr>Za pozornost děkuji.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Osobnosti chemie II</dc:title>
  <dc:creator>User1</dc:creator>
  <cp:lastModifiedBy>Jirka</cp:lastModifiedBy>
  <cp:revision>38</cp:revision>
  <dcterms:created xsi:type="dcterms:W3CDTF">2013-05-18T14:37:36Z</dcterms:created>
  <dcterms:modified xsi:type="dcterms:W3CDTF">2013-05-23T16:37:06Z</dcterms:modified>
</cp:coreProperties>
</file>