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5" r:id="rId2"/>
    <p:sldId id="273" r:id="rId3"/>
    <p:sldId id="260" r:id="rId4"/>
    <p:sldId id="257" r:id="rId5"/>
    <p:sldId id="262" r:id="rId6"/>
    <p:sldId id="259" r:id="rId7"/>
    <p:sldId id="261" r:id="rId8"/>
    <p:sldId id="274" r:id="rId9"/>
    <p:sldId id="272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6405" autoAdjust="0"/>
    <p:restoredTop sz="94660"/>
  </p:normalViewPr>
  <p:slideViewPr>
    <p:cSldViewPr>
      <p:cViewPr varScale="1">
        <p:scale>
          <a:sx n="65" d="100"/>
          <a:sy n="65" d="100"/>
        </p:scale>
        <p:origin x="-558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14FC79-EDC2-45FE-A432-CA4EE5C0D186}" type="datetimeFigureOut">
              <a:rPr lang="cs-CZ" smtClean="0"/>
              <a:pPr/>
              <a:t>23.5.2013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04FC43-03B8-4155-9667-14566EFE5FB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14FC79-EDC2-45FE-A432-CA4EE5C0D186}" type="datetimeFigureOut">
              <a:rPr lang="cs-CZ" smtClean="0"/>
              <a:pPr/>
              <a:t>23.5.2013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04FC43-03B8-4155-9667-14566EFE5FB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14FC79-EDC2-45FE-A432-CA4EE5C0D186}" type="datetimeFigureOut">
              <a:rPr lang="cs-CZ" smtClean="0"/>
              <a:pPr/>
              <a:t>23.5.2013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04FC43-03B8-4155-9667-14566EFE5FB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14FC79-EDC2-45FE-A432-CA4EE5C0D186}" type="datetimeFigureOut">
              <a:rPr lang="cs-CZ" smtClean="0"/>
              <a:pPr/>
              <a:t>23.5.2013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04FC43-03B8-4155-9667-14566EFE5FB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14FC79-EDC2-45FE-A432-CA4EE5C0D186}" type="datetimeFigureOut">
              <a:rPr lang="cs-CZ" smtClean="0"/>
              <a:pPr/>
              <a:t>23.5.2013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04FC43-03B8-4155-9667-14566EFE5FB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14FC79-EDC2-45FE-A432-CA4EE5C0D186}" type="datetimeFigureOut">
              <a:rPr lang="cs-CZ" smtClean="0"/>
              <a:pPr/>
              <a:t>23.5.2013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04FC43-03B8-4155-9667-14566EFE5FB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14FC79-EDC2-45FE-A432-CA4EE5C0D186}" type="datetimeFigureOut">
              <a:rPr lang="cs-CZ" smtClean="0"/>
              <a:pPr/>
              <a:t>23.5.2013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04FC43-03B8-4155-9667-14566EFE5FB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14FC79-EDC2-45FE-A432-CA4EE5C0D186}" type="datetimeFigureOut">
              <a:rPr lang="cs-CZ" smtClean="0"/>
              <a:pPr/>
              <a:t>23.5.2013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04FC43-03B8-4155-9667-14566EFE5FB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14FC79-EDC2-45FE-A432-CA4EE5C0D186}" type="datetimeFigureOut">
              <a:rPr lang="cs-CZ" smtClean="0"/>
              <a:pPr/>
              <a:t>23.5.2013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04FC43-03B8-4155-9667-14566EFE5FB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14FC79-EDC2-45FE-A432-CA4EE5C0D186}" type="datetimeFigureOut">
              <a:rPr lang="cs-CZ" smtClean="0"/>
              <a:pPr/>
              <a:t>23.5.2013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04FC43-03B8-4155-9667-14566EFE5FB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14FC79-EDC2-45FE-A432-CA4EE5C0D186}" type="datetimeFigureOut">
              <a:rPr lang="cs-CZ" smtClean="0"/>
              <a:pPr/>
              <a:t>23.5.2013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04FC43-03B8-4155-9667-14566EFE5FB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rgbClr val="000000"/>
            </a:gs>
            <a:gs pos="39999">
              <a:srgbClr val="C00000"/>
            </a:gs>
            <a:gs pos="70000">
              <a:srgbClr val="FF0000"/>
            </a:gs>
            <a:gs pos="100000">
              <a:srgbClr val="FF6600">
                <a:alpha val="67843"/>
              </a:srgbClr>
            </a:gs>
            <a:gs pos="100000">
              <a:schemeClr val="bg1"/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14FC79-EDC2-45FE-A432-CA4EE5C0D186}" type="datetimeFigureOut">
              <a:rPr lang="cs-CZ" smtClean="0"/>
              <a:pPr/>
              <a:t>23.5.2013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04FC43-03B8-4155-9667-14566EFE5FB1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://www.youtube.com/watch?v=HXDOzMRrKlo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Zástupný symbol pro obsah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538810866"/>
              </p:ext>
            </p:extLst>
          </p:nvPr>
        </p:nvGraphicFramePr>
        <p:xfrm>
          <a:off x="428596" y="571481"/>
          <a:ext cx="8358217" cy="3452893"/>
        </p:xfrm>
        <a:graphic>
          <a:graphicData uri="http://schemas.openxmlformats.org/drawingml/2006/table">
            <a:tbl>
              <a:tblPr firstRow="1" bandRow="1">
                <a:tableStyleId>{FABFCF23-3B69-468F-B69F-88F6DE6A72F2}</a:tableStyleId>
              </a:tblPr>
              <a:tblGrid>
                <a:gridCol w="4006416"/>
                <a:gridCol w="4351801"/>
              </a:tblGrid>
              <a:tr h="22826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latin typeface="Times New Roman" pitchFamily="18" charset="0"/>
                          <a:cs typeface="Times New Roman" pitchFamily="18" charset="0"/>
                        </a:rPr>
                        <a:t>Název školy:</a:t>
                      </a:r>
                      <a:endParaRPr lang="cs-CZ" sz="1200" b="0" dirty="0">
                        <a:solidFill>
                          <a:schemeClr val="bg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latin typeface="Times New Roman" pitchFamily="18" charset="0"/>
                          <a:cs typeface="Times New Roman" pitchFamily="18" charset="0"/>
                        </a:rPr>
                        <a:t>ZŠ a MŠ Verneřice</a:t>
                      </a:r>
                      <a:endParaRPr lang="cs-CZ" sz="1200" b="0" dirty="0">
                        <a:solidFill>
                          <a:schemeClr val="bg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22826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latin typeface="Times New Roman" pitchFamily="18" charset="0"/>
                          <a:cs typeface="Times New Roman" pitchFamily="18" charset="0"/>
                        </a:rPr>
                        <a:t>Autor výukového materiálu: </a:t>
                      </a:r>
                      <a:endParaRPr lang="cs-CZ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Eduard Šram</a:t>
                      </a:r>
                      <a:endParaRPr lang="cs-CZ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22826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latin typeface="Times New Roman" pitchFamily="18" charset="0"/>
                          <a:cs typeface="Times New Roman" pitchFamily="18" charset="0"/>
                        </a:rPr>
                        <a:t>Číslo projektu:</a:t>
                      </a:r>
                      <a:endParaRPr lang="cs-CZ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latin typeface="Times New Roman" pitchFamily="18" charset="0"/>
                          <a:cs typeface="Times New Roman" pitchFamily="18" charset="0"/>
                        </a:rPr>
                        <a:t>CZ.1.07/1.4.00/21.1526</a:t>
                      </a:r>
                      <a:endParaRPr lang="cs-CZ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22826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latin typeface="Times New Roman" pitchFamily="18" charset="0"/>
                          <a:cs typeface="Times New Roman" pitchFamily="18" charset="0"/>
                        </a:rPr>
                        <a:t>Název:</a:t>
                      </a:r>
                      <a:endParaRPr lang="cs-CZ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VY_32_INOVACE_V.NP18</a:t>
                      </a:r>
                      <a:endParaRPr lang="cs-CZ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22826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latin typeface="Times New Roman" pitchFamily="18" charset="0"/>
                          <a:cs typeface="Times New Roman" pitchFamily="18" charset="0"/>
                        </a:rPr>
                        <a:t>Vytvořeno:</a:t>
                      </a:r>
                      <a:endParaRPr lang="cs-CZ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23. 4. 2013</a:t>
                      </a:r>
                      <a:endParaRPr lang="cs-CZ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22826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latin typeface="Times New Roman" pitchFamily="18" charset="0"/>
                          <a:cs typeface="Times New Roman" pitchFamily="18" charset="0"/>
                        </a:rPr>
                        <a:t>Vzdělávací oblast: </a:t>
                      </a:r>
                      <a:endParaRPr lang="cs-CZ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Člověk a příroda</a:t>
                      </a:r>
                      <a:endParaRPr lang="cs-CZ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22826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latin typeface="Times New Roman" pitchFamily="18" charset="0"/>
                          <a:cs typeface="Times New Roman" pitchFamily="18" charset="0"/>
                        </a:rPr>
                        <a:t>Vzdělávací obor: </a:t>
                      </a:r>
                      <a:endParaRPr lang="cs-CZ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Přírodopis</a:t>
                      </a:r>
                      <a:endParaRPr lang="cs-CZ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22826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latin typeface="Times New Roman" pitchFamily="18" charset="0"/>
                          <a:cs typeface="Times New Roman" pitchFamily="18" charset="0"/>
                        </a:rPr>
                        <a:t>Tematický okruh: </a:t>
                      </a:r>
                      <a:endParaRPr lang="cs-CZ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Ekologie, průmyslové havárie</a:t>
                      </a:r>
                      <a:endParaRPr lang="cs-CZ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22826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latin typeface="Times New Roman" pitchFamily="18" charset="0"/>
                          <a:cs typeface="Times New Roman" pitchFamily="18" charset="0"/>
                        </a:rPr>
                        <a:t>Určeno pro:</a:t>
                      </a:r>
                      <a:endParaRPr lang="cs-CZ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latin typeface="Times New Roman" pitchFamily="18" charset="0"/>
                          <a:cs typeface="Times New Roman" pitchFamily="18" charset="0"/>
                        </a:rPr>
                        <a:t>9</a:t>
                      </a:r>
                      <a:r>
                        <a:rPr lang="cs-CZ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. </a:t>
                      </a:r>
                      <a:r>
                        <a:rPr lang="cs-CZ" sz="1200" dirty="0">
                          <a:latin typeface="Times New Roman" pitchFamily="18" charset="0"/>
                          <a:cs typeface="Times New Roman" pitchFamily="18" charset="0"/>
                        </a:rPr>
                        <a:t>ročník</a:t>
                      </a:r>
                      <a:endParaRPr lang="cs-CZ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37986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latin typeface="Times New Roman" pitchFamily="18" charset="0"/>
                          <a:cs typeface="Times New Roman" pitchFamily="18" charset="0"/>
                        </a:rPr>
                        <a:t>Anotace:</a:t>
                      </a:r>
                      <a:endParaRPr lang="cs-CZ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Bhópálská katastrofa: </a:t>
                      </a:r>
                      <a:r>
                        <a:rPr lang="cs-CZ" sz="12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příčiny a následky úniku MIC v chemickém provozu společnosti Union </a:t>
                      </a:r>
                      <a:r>
                        <a:rPr lang="cs-CZ" sz="1200" b="0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Carbide</a:t>
                      </a:r>
                      <a:r>
                        <a:rPr lang="cs-CZ" sz="12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v </a:t>
                      </a:r>
                      <a:r>
                        <a:rPr lang="cs-CZ" sz="12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Bhópálu.</a:t>
                      </a:r>
                      <a:endParaRPr lang="cs-CZ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65759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latin typeface="Times New Roman" pitchFamily="18" charset="0"/>
                          <a:cs typeface="Times New Roman" pitchFamily="18" charset="0"/>
                        </a:rPr>
                        <a:t>Metodický pokyn:</a:t>
                      </a:r>
                      <a:endParaRPr lang="cs-CZ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Prezentace slouží k obeznámení žáků s jednou z vybraných havárií. </a:t>
                      </a:r>
                      <a:r>
                        <a:rPr lang="cs-CZ" sz="12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K plnému využití učebního materiálu je třeba připojení k internetu, neboť prezentace obsahuje odkazy na videa</a:t>
                      </a:r>
                      <a:r>
                        <a:rPr lang="cs-CZ" sz="1200" baseline="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. </a:t>
                      </a:r>
                      <a:endParaRPr lang="cs-CZ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337174">
                <a:tc gridSpan="2"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latin typeface="Times New Roman" pitchFamily="18" charset="0"/>
                          <a:cs typeface="Times New Roman" pitchFamily="18" charset="0"/>
                        </a:rPr>
                        <a:t>Autorem materiálu a všech jeho částí, není-li uvedeno jinak, je </a:t>
                      </a:r>
                      <a:r>
                        <a:rPr lang="cs-CZ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Eduard Šram.</a:t>
                      </a:r>
                      <a:endParaRPr lang="cs-CZ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3" name="Obrázek 1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28794" y="4286256"/>
            <a:ext cx="5407660" cy="103822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3559550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28596" y="2500306"/>
            <a:ext cx="8229600" cy="1143000"/>
          </a:xfrm>
        </p:spPr>
        <p:txBody>
          <a:bodyPr>
            <a:normAutofit/>
          </a:bodyPr>
          <a:lstStyle/>
          <a:p>
            <a:r>
              <a:rPr lang="cs-CZ" sz="5400" b="1" u="sng" dirty="0" smtClean="0">
                <a:solidFill>
                  <a:srgbClr val="FFFF00"/>
                </a:solidFill>
              </a:rPr>
              <a:t>Průmyslové havárie: Bhópál</a:t>
            </a:r>
            <a:endParaRPr lang="cs-CZ" sz="5400" b="1" u="sng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6000" b="1" u="sng" dirty="0" smtClean="0">
                <a:solidFill>
                  <a:srgbClr val="FFFF00"/>
                </a:solidFill>
              </a:rPr>
              <a:t>Bhópálská katastrofa</a:t>
            </a:r>
            <a:endParaRPr lang="cs-CZ" dirty="0">
              <a:solidFill>
                <a:srgbClr val="FFFF00"/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sz="3600" b="1" dirty="0" smtClean="0">
                <a:solidFill>
                  <a:srgbClr val="FFFF00"/>
                </a:solidFill>
              </a:rPr>
              <a:t>zřejmě nejzávažnější průmyslová havárie historie</a:t>
            </a:r>
          </a:p>
          <a:p>
            <a:r>
              <a:rPr lang="cs-CZ" sz="3600" b="1" dirty="0" smtClean="0">
                <a:solidFill>
                  <a:srgbClr val="FFFF00"/>
                </a:solidFill>
              </a:rPr>
              <a:t>noc z </a:t>
            </a:r>
            <a:r>
              <a:rPr lang="cs-CZ" sz="3600" b="1" u="sng" dirty="0" smtClean="0">
                <a:solidFill>
                  <a:srgbClr val="FFFF00"/>
                </a:solidFill>
              </a:rPr>
              <a:t>2. na 3. prosince 1984</a:t>
            </a:r>
            <a:r>
              <a:rPr lang="cs-CZ" sz="3600" b="1" dirty="0" smtClean="0">
                <a:solidFill>
                  <a:srgbClr val="FFFF00"/>
                </a:solidFill>
              </a:rPr>
              <a:t>: únik prudce jedovatého plynu ve výrobně pesticidů (prostředků k hubení škůdců) ve městě Bhópál</a:t>
            </a:r>
          </a:p>
          <a:p>
            <a:r>
              <a:rPr lang="cs-CZ" sz="3600" b="1" u="sng" dirty="0" smtClean="0">
                <a:solidFill>
                  <a:srgbClr val="FFFF00"/>
                </a:solidFill>
              </a:rPr>
              <a:t>Bhópál</a:t>
            </a:r>
            <a:r>
              <a:rPr lang="cs-CZ" sz="3600" b="1" dirty="0" smtClean="0">
                <a:solidFill>
                  <a:srgbClr val="FFFF00"/>
                </a:solidFill>
              </a:rPr>
              <a:t> – město v centrální Indii; 1,8 miliónu obyvatel (2011)</a:t>
            </a:r>
          </a:p>
          <a:p>
            <a:r>
              <a:rPr lang="cs-CZ" sz="3600" b="1" dirty="0" smtClean="0">
                <a:solidFill>
                  <a:srgbClr val="FFFF00"/>
                </a:solidFill>
              </a:rPr>
              <a:t>provozovatel výrobny: </a:t>
            </a:r>
            <a:r>
              <a:rPr lang="en-US" sz="3600" b="1" u="sng" dirty="0" smtClean="0">
                <a:solidFill>
                  <a:srgbClr val="FFFF00"/>
                </a:solidFill>
              </a:rPr>
              <a:t>Union Carbide India Limited</a:t>
            </a:r>
            <a:r>
              <a:rPr lang="en-US" sz="3600" b="1" dirty="0" smtClean="0">
                <a:solidFill>
                  <a:srgbClr val="FFFF00"/>
                </a:solidFill>
              </a:rPr>
              <a:t> (UCIL)</a:t>
            </a:r>
            <a:endParaRPr lang="cs-CZ" sz="3600" b="1" dirty="0" smtClean="0">
              <a:solidFill>
                <a:srgbClr val="FFFF00"/>
              </a:solidFill>
            </a:endParaRPr>
          </a:p>
          <a:p>
            <a:endParaRPr lang="cs-CZ" sz="3600" b="1" dirty="0" smtClean="0">
              <a:solidFill>
                <a:srgbClr val="FFFF00"/>
              </a:solidFill>
            </a:endParaRPr>
          </a:p>
          <a:p>
            <a:endParaRPr lang="cs-CZ" sz="3600" b="1" u="sng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6000" b="1" u="sng" dirty="0" smtClean="0">
                <a:solidFill>
                  <a:srgbClr val="FFFF00"/>
                </a:solidFill>
              </a:rPr>
              <a:t>Bhópálská katastrofa</a:t>
            </a:r>
            <a:endParaRPr lang="cs-CZ" dirty="0">
              <a:solidFill>
                <a:srgbClr val="FFFF00"/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b="1" dirty="0" smtClean="0">
                <a:solidFill>
                  <a:srgbClr val="FFFF00"/>
                </a:solidFill>
              </a:rPr>
              <a:t>výroba insekticidů: prostředky k hubení hmyzu</a:t>
            </a:r>
          </a:p>
          <a:p>
            <a:r>
              <a:rPr lang="cs-CZ" b="1" dirty="0" smtClean="0">
                <a:solidFill>
                  <a:srgbClr val="FFFF00"/>
                </a:solidFill>
              </a:rPr>
              <a:t>meziproduktem při výrobě byl </a:t>
            </a:r>
            <a:r>
              <a:rPr lang="cs-CZ" b="1" u="sng" dirty="0" err="1" smtClean="0">
                <a:solidFill>
                  <a:srgbClr val="FFFF00"/>
                </a:solidFill>
              </a:rPr>
              <a:t>methylisokyanát</a:t>
            </a:r>
            <a:r>
              <a:rPr lang="cs-CZ" b="1" dirty="0" smtClean="0">
                <a:solidFill>
                  <a:srgbClr val="FFFF00"/>
                </a:solidFill>
              </a:rPr>
              <a:t> (MIC) – velmi toxická organická látka; H</a:t>
            </a:r>
            <a:r>
              <a:rPr lang="cs-CZ" b="1" baseline="-25000" dirty="0" smtClean="0">
                <a:solidFill>
                  <a:srgbClr val="FFFF00"/>
                </a:solidFill>
              </a:rPr>
              <a:t>3</a:t>
            </a:r>
            <a:r>
              <a:rPr lang="cs-CZ" b="1" dirty="0" smtClean="0">
                <a:solidFill>
                  <a:srgbClr val="FFFF00"/>
                </a:solidFill>
              </a:rPr>
              <a:t>C – N = C = O</a:t>
            </a:r>
          </a:p>
          <a:p>
            <a:r>
              <a:rPr lang="cs-CZ" b="1" dirty="0" smtClean="0">
                <a:solidFill>
                  <a:srgbClr val="FFFF00"/>
                </a:solidFill>
              </a:rPr>
              <a:t>fyziologické účinky MIC: kašel, bolest na hrudi, zvracení, dušnost, astma, podráždění očí, nosu a krku, svědění a pálení kůže, vyšší expozice poškození zraku, otok plic</a:t>
            </a:r>
          </a:p>
          <a:p>
            <a:r>
              <a:rPr lang="cs-CZ" b="1" dirty="0" smtClean="0">
                <a:solidFill>
                  <a:srgbClr val="FFFF00"/>
                </a:solidFill>
              </a:rPr>
              <a:t>problém: do nádrže s MIC (obsahovala kolem 42 t MIC) proniklo </a:t>
            </a:r>
            <a:r>
              <a:rPr lang="cs-CZ" b="1" u="sng" dirty="0" smtClean="0">
                <a:solidFill>
                  <a:srgbClr val="FFFF00"/>
                </a:solidFill>
              </a:rPr>
              <a:t>velké množství vody</a:t>
            </a:r>
            <a:r>
              <a:rPr lang="cs-CZ" b="1" dirty="0" smtClean="0">
                <a:solidFill>
                  <a:srgbClr val="FFFF00"/>
                </a:solidFill>
              </a:rPr>
              <a:t> – příčina není uspokojivě objasněna, pravděpodobně chyby v potrubním systému</a:t>
            </a:r>
          </a:p>
          <a:p>
            <a:r>
              <a:rPr lang="cs-CZ" b="1" dirty="0" smtClean="0">
                <a:solidFill>
                  <a:srgbClr val="FFFF00"/>
                </a:solidFill>
              </a:rPr>
              <a:t>množství skladovaného MIC bylo přílišné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5400" b="1" u="sng" dirty="0" smtClean="0">
                <a:solidFill>
                  <a:srgbClr val="FFFF00"/>
                </a:solidFill>
              </a:rPr>
              <a:t>Bhópálská katastrofa</a:t>
            </a:r>
            <a:endParaRPr lang="cs-CZ" dirty="0">
              <a:solidFill>
                <a:srgbClr val="FFFF00"/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b="1" dirty="0" smtClean="0">
                <a:solidFill>
                  <a:srgbClr val="FFFF00"/>
                </a:solidFill>
              </a:rPr>
              <a:t>nedůslednost: bezpečnostní a technická zabezpečení nádrže byla nefunkční, nepřesná, odstavená</a:t>
            </a:r>
          </a:p>
          <a:p>
            <a:r>
              <a:rPr lang="cs-CZ" b="1" dirty="0" smtClean="0">
                <a:solidFill>
                  <a:srgbClr val="FFFF00"/>
                </a:solidFill>
              </a:rPr>
              <a:t>proniknutí vody do nádrže – exotermická reakce – nárůst teploty a tlaku – nefunkčnost bezpečnostních pojistek – otevření pojistného ventilu nádrže – masivní únik extrémně toxického MIC a dalších toxických látek (až 30 t)</a:t>
            </a:r>
            <a:endParaRPr lang="cs-CZ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6000" b="1" u="sng" dirty="0" smtClean="0">
                <a:solidFill>
                  <a:srgbClr val="FFFF00"/>
                </a:solidFill>
              </a:rPr>
              <a:t>Bhópálská katastrofa</a:t>
            </a:r>
            <a:endParaRPr lang="cs-CZ" dirty="0">
              <a:solidFill>
                <a:srgbClr val="FFFF00"/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b="1" dirty="0" smtClean="0">
                <a:solidFill>
                  <a:srgbClr val="FFFF00"/>
                </a:solidFill>
              </a:rPr>
              <a:t>čísla o počtu obětí se </a:t>
            </a:r>
            <a:r>
              <a:rPr lang="cs-CZ" b="1" u="sng" dirty="0" smtClean="0">
                <a:solidFill>
                  <a:srgbClr val="FFFF00"/>
                </a:solidFill>
              </a:rPr>
              <a:t>významně liší</a:t>
            </a:r>
          </a:p>
          <a:p>
            <a:r>
              <a:rPr lang="cs-CZ" b="1" dirty="0" smtClean="0">
                <a:solidFill>
                  <a:srgbClr val="FFFF00"/>
                </a:solidFill>
              </a:rPr>
              <a:t>zasaženo a poraněno přes 500 000 lidí, velké množství s trvalými závažnými zdravotními problémy</a:t>
            </a:r>
          </a:p>
          <a:p>
            <a:r>
              <a:rPr lang="cs-CZ" b="1" dirty="0" smtClean="0">
                <a:solidFill>
                  <a:srgbClr val="FFFF00"/>
                </a:solidFill>
              </a:rPr>
              <a:t>počet mrtvých k dnešnímu dni se může pohybovat v řádu </a:t>
            </a:r>
            <a:r>
              <a:rPr lang="cs-CZ" b="1" u="sng" dirty="0" smtClean="0">
                <a:solidFill>
                  <a:srgbClr val="FFFF00"/>
                </a:solidFill>
              </a:rPr>
              <a:t>desítek tisíc</a:t>
            </a:r>
          </a:p>
          <a:p>
            <a:r>
              <a:rPr lang="cs-CZ" b="1" dirty="0" smtClean="0">
                <a:solidFill>
                  <a:srgbClr val="FFFF00"/>
                </a:solidFill>
              </a:rPr>
              <a:t>následky jsou v oblasti patrné dodnes</a:t>
            </a:r>
          </a:p>
          <a:p>
            <a:endParaRPr lang="cs-CZ" b="1" dirty="0" smtClean="0">
              <a:solidFill>
                <a:srgbClr val="FFFF00"/>
              </a:solidFill>
            </a:endParaRPr>
          </a:p>
          <a:p>
            <a:endParaRPr lang="cs-CZ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5400" b="1" u="sng" dirty="0" smtClean="0">
                <a:solidFill>
                  <a:srgbClr val="FFFF00"/>
                </a:solidFill>
              </a:rPr>
              <a:t>Bhópálská katastrofa</a:t>
            </a:r>
            <a:endParaRPr lang="cs-CZ" dirty="0">
              <a:solidFill>
                <a:srgbClr val="FFFF00"/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457200" y="1643050"/>
            <a:ext cx="8229600" cy="4483113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cs-CZ" sz="2800" b="1" u="sng" dirty="0" smtClean="0">
                <a:solidFill>
                  <a:srgbClr val="FFFF00"/>
                </a:solidFill>
              </a:rPr>
              <a:t>Míru tragických následků mohlo snížit:</a:t>
            </a:r>
          </a:p>
          <a:p>
            <a:r>
              <a:rPr lang="cs-CZ" sz="2800" b="1" dirty="0" smtClean="0">
                <a:solidFill>
                  <a:srgbClr val="FFFF00"/>
                </a:solidFill>
              </a:rPr>
              <a:t>použití jiného výrobního procesu</a:t>
            </a:r>
          </a:p>
          <a:p>
            <a:r>
              <a:rPr lang="cs-CZ" sz="2800" b="1" dirty="0" smtClean="0">
                <a:solidFill>
                  <a:srgbClr val="FFFF00"/>
                </a:solidFill>
              </a:rPr>
              <a:t>jiné umístění provozu</a:t>
            </a:r>
          </a:p>
          <a:p>
            <a:r>
              <a:rPr lang="cs-CZ" sz="2800" b="1" dirty="0" smtClean="0">
                <a:solidFill>
                  <a:srgbClr val="FFFF00"/>
                </a:solidFill>
              </a:rPr>
              <a:t>zodpovědný přístup k bezpečnosti a výcvik pracovníků</a:t>
            </a:r>
          </a:p>
          <a:p>
            <a:r>
              <a:rPr lang="cs-CZ" sz="2800" b="1" dirty="0" smtClean="0">
                <a:solidFill>
                  <a:srgbClr val="FFFF00"/>
                </a:solidFill>
              </a:rPr>
              <a:t>důsledná údržba ochranných a bezpečnostních zařízení</a:t>
            </a:r>
          </a:p>
          <a:p>
            <a:r>
              <a:rPr lang="cs-CZ" sz="2800" b="1" dirty="0" smtClean="0">
                <a:solidFill>
                  <a:srgbClr val="FFFF00"/>
                </a:solidFill>
              </a:rPr>
              <a:t>skladování menšího množství toxického MIC</a:t>
            </a:r>
          </a:p>
          <a:p>
            <a:endParaRPr lang="cs-CZ" sz="2800" dirty="0" smtClean="0"/>
          </a:p>
          <a:p>
            <a:endParaRPr lang="cs-CZ" sz="27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5400" b="1" u="sng" dirty="0" smtClean="0">
                <a:solidFill>
                  <a:srgbClr val="FFFF00"/>
                </a:solidFill>
              </a:rPr>
              <a:t>Bhópálská katastrofa</a:t>
            </a:r>
            <a:endParaRPr lang="cs-CZ" dirty="0">
              <a:solidFill>
                <a:srgbClr val="FFFF00"/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457200" y="1643050"/>
            <a:ext cx="8229600" cy="4483113"/>
          </a:xfrm>
        </p:spPr>
        <p:txBody>
          <a:bodyPr>
            <a:noAutofit/>
          </a:bodyPr>
          <a:lstStyle/>
          <a:p>
            <a:r>
              <a:rPr lang="cs-CZ" sz="3600" b="1" dirty="0" smtClean="0">
                <a:solidFill>
                  <a:srgbClr val="FFFF00"/>
                </a:solidFill>
              </a:rPr>
              <a:t>upozorňuji, že videa a obrázky související s Bhópálskou katastrofou jsou často drastické</a:t>
            </a:r>
          </a:p>
          <a:p>
            <a:r>
              <a:rPr lang="cs-CZ" sz="3600" b="1" dirty="0" smtClean="0">
                <a:solidFill>
                  <a:srgbClr val="FFFF00"/>
                </a:solidFill>
                <a:hlinkClick r:id="rId2"/>
              </a:rPr>
              <a:t>video</a:t>
            </a:r>
            <a:endParaRPr lang="cs-CZ" sz="3600" b="1" dirty="0" smtClean="0">
              <a:solidFill>
                <a:srgbClr val="FFFF00"/>
              </a:solidFill>
            </a:endParaRPr>
          </a:p>
          <a:p>
            <a:r>
              <a:rPr lang="cs-CZ" sz="3600" b="1" dirty="0" smtClean="0">
                <a:solidFill>
                  <a:srgbClr val="FFFF00"/>
                </a:solidFill>
              </a:rPr>
              <a:t>ke </a:t>
            </a:r>
            <a:r>
              <a:rPr lang="cs-CZ" sz="3600" b="1" dirty="0" smtClean="0">
                <a:solidFill>
                  <a:srgbClr val="FFFF00"/>
                </a:solidFill>
              </a:rPr>
              <a:t>zhlédnutí </a:t>
            </a:r>
            <a:r>
              <a:rPr lang="cs-CZ" sz="3600" b="1" dirty="0" smtClean="0">
                <a:solidFill>
                  <a:srgbClr val="FFFF00"/>
                </a:solidFill>
              </a:rPr>
              <a:t>lze doporučit dokument „Vteřiny před katastrofou“</a:t>
            </a:r>
          </a:p>
          <a:p>
            <a:endParaRPr lang="cs-CZ" sz="2800" dirty="0" smtClean="0"/>
          </a:p>
          <a:p>
            <a:endParaRPr lang="cs-CZ" sz="2800" dirty="0" smtClean="0"/>
          </a:p>
          <a:p>
            <a:endParaRPr lang="cs-CZ" sz="27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0034" y="2643182"/>
            <a:ext cx="8229600" cy="1143000"/>
          </a:xfrm>
        </p:spPr>
        <p:txBody>
          <a:bodyPr>
            <a:normAutofit/>
          </a:bodyPr>
          <a:lstStyle/>
          <a:p>
            <a:r>
              <a:rPr lang="cs-CZ" sz="5400" b="1" u="sng" dirty="0" smtClean="0">
                <a:solidFill>
                  <a:srgbClr val="FFFF00"/>
                </a:solidFill>
              </a:rPr>
              <a:t>Za pozornost děkuji.</a:t>
            </a:r>
            <a:endParaRPr lang="cs-CZ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561</TotalTime>
  <Words>430</Words>
  <Application>Microsoft Office PowerPoint</Application>
  <PresentationFormat>Předvádění na obrazovce (4:3)</PresentationFormat>
  <Paragraphs>56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sady Office</vt:lpstr>
      <vt:lpstr>Snímek 1</vt:lpstr>
      <vt:lpstr>Průmyslové havárie: Bhópál</vt:lpstr>
      <vt:lpstr>Bhópálská katastrofa</vt:lpstr>
      <vt:lpstr>Bhópálská katastrofa</vt:lpstr>
      <vt:lpstr>Bhópálská katastrofa</vt:lpstr>
      <vt:lpstr>Bhópálská katastrofa</vt:lpstr>
      <vt:lpstr>Bhópálská katastrofa</vt:lpstr>
      <vt:lpstr>Bhópálská katastrofa</vt:lpstr>
      <vt:lpstr>Za pozornost děkuji.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Průmyslové havárie: Bhópál</dc:title>
  <dc:creator>User1</dc:creator>
  <cp:lastModifiedBy>Jirka</cp:lastModifiedBy>
  <cp:revision>77</cp:revision>
  <dcterms:created xsi:type="dcterms:W3CDTF">2013-05-18T13:15:38Z</dcterms:created>
  <dcterms:modified xsi:type="dcterms:W3CDTF">2013-05-23T17:29:01Z</dcterms:modified>
</cp:coreProperties>
</file>