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1"/>
  </p:notesMasterIdLst>
  <p:sldIdLst>
    <p:sldId id="269" r:id="rId2"/>
    <p:sldId id="265" r:id="rId3"/>
    <p:sldId id="271" r:id="rId4"/>
    <p:sldId id="270" r:id="rId5"/>
    <p:sldId id="272" r:id="rId6"/>
    <p:sldId id="273" r:id="rId7"/>
    <p:sldId id="274" r:id="rId8"/>
    <p:sldId id="276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84" y="9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NULL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NUL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NULL"/><Relationship Id="rId3" Type="http://schemas.openxmlformats.org/officeDocument/2006/relationships/hyperlink" Target="http://upload.wikimedia.org/wikipedia/commons/0/05/Abies_alba_Orjen.jpg" TargetMode="External"/><Relationship Id="rId7" Type="http://schemas.openxmlformats.org/officeDocument/2006/relationships/hyperlink" Target="http://upload.wikimedia.org/wikipedia/commons/5/5e/Betula_Pendula_at_Stockholm_University_2005-07-01.jpg" TargetMode="External"/><Relationship Id="rId2" Type="http://schemas.openxmlformats.org/officeDocument/2006/relationships/hyperlink" Target="http://upload.wikimedia.org/wikipedia/commons/9/9d/Kuusk_Keila-Paldiski_rdt_%C3%A4%C3%A4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2/Tilia-cordata2.JPG" TargetMode="External"/><Relationship Id="rId5" Type="http://schemas.openxmlformats.org/officeDocument/2006/relationships/hyperlink" Target="http://upload.wikimedia.org/wikipedia/commons/2/26/Gamble_oak_leaves.jpg" TargetMode="External"/><Relationship Id="rId4" Type="http://schemas.openxmlformats.org/officeDocument/2006/relationships/hyperlink" Target="http://upload.wikimedia.org/wikipedia/commons/d/d1/Tough_tree.jpg" TargetMode="External"/><Relationship Id="rId9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smtClean="0">
                <a:solidFill>
                  <a:srgbClr val="FF0000"/>
                </a:solidFill>
              </a:rPr>
              <a:t>               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6" name="TextovéPole 12"/>
          <p:cNvSpPr txBox="1"/>
          <p:nvPr/>
        </p:nvSpPr>
        <p:spPr>
          <a:xfrm>
            <a:off x="756343" y="1013827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b="1" dirty="0" smtClean="0">
                <a:latin typeface="+mj-lt"/>
              </a:rPr>
              <a:t>Fyziologie dřevin</a:t>
            </a:r>
          </a:p>
          <a:p>
            <a:pPr algn="ctr"/>
            <a:r>
              <a:rPr lang="cs-CZ" sz="2400" b="1" dirty="0" smtClean="0">
                <a:latin typeface="+mj-lt"/>
              </a:rPr>
              <a:t>VY_32_INOVACE_28_554</a:t>
            </a:r>
            <a:endParaRPr lang="cs-CZ" sz="24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3140968"/>
            <a:ext cx="4536504" cy="2616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11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277501"/>
              </p:ext>
            </p:extLst>
          </p:nvPr>
        </p:nvGraphicFramePr>
        <p:xfrm>
          <a:off x="755575" y="2060848"/>
          <a:ext cx="755473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3934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fyziologii dřevin, rozdělení podle vzrůstu, zkratky dřevin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Fyziologie dřevin, jejich vzhled, fyziognomie, vzrůst dřevin,  tvar kmene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</a:t>
                      </a:r>
                      <a:r>
                        <a:rPr lang="cs-CZ" sz="12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Ing</a:t>
                      </a:r>
                      <a:r>
                        <a:rPr lang="cs-CZ" sz="12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. Miloš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Truhlář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Tesař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283968" y="116632"/>
            <a:ext cx="449999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0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0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0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0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0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0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6984776" cy="482453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1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>
              <a:buNone/>
            </a:pPr>
            <a:r>
              <a:rPr lang="cs-CZ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Fyziologické třídění dřevin </a:t>
            </a:r>
          </a:p>
          <a:p>
            <a:pPr algn="ctr">
              <a:buNone/>
            </a:pPr>
            <a:r>
              <a:rPr lang="cs-CZ" sz="1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rozdělení podle vzrůstu a původu</a:t>
            </a:r>
          </a:p>
          <a:p>
            <a:pPr algn="ctr">
              <a:buNone/>
            </a:pPr>
            <a:r>
              <a:rPr lang="cs-CZ" sz="1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</a:p>
          <a:p>
            <a:pPr>
              <a:buNone/>
            </a:pPr>
            <a:r>
              <a:rPr lang="cs-CZ" sz="1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Fyziognomie</a:t>
            </a:r>
            <a:r>
              <a:rPr lang="cs-CZ" sz="1600" dirty="0" smtClean="0"/>
              <a:t> je vnější vzhled. Tvar koruny, hlavně způsob větvení, případně i tvar kmene dávají dřevinám příslušný charakterizující vzhled, který označujeme jako </a:t>
            </a:r>
            <a:r>
              <a:rPr lang="cs-CZ" sz="1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habitus. </a:t>
            </a:r>
            <a:r>
              <a:rPr lang="cs-CZ" sz="1600" dirty="0" smtClean="0"/>
              <a:t>Rozlišujeme: </a:t>
            </a:r>
          </a:p>
          <a:p>
            <a:pPr>
              <a:buNone/>
            </a:pPr>
            <a:endParaRPr lang="cs-CZ" sz="1600" dirty="0"/>
          </a:p>
          <a:p>
            <a:pPr>
              <a:buFontTx/>
              <a:buChar char="-"/>
            </a:pPr>
            <a:r>
              <a:rPr lang="cs-CZ" sz="1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Habitus</a:t>
            </a:r>
            <a:r>
              <a:rPr lang="cs-CZ" sz="1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jehličnatých stromů </a:t>
            </a:r>
          </a:p>
          <a:p>
            <a:pPr>
              <a:buFontTx/>
              <a:buChar char="-"/>
            </a:pPr>
            <a:endParaRPr lang="cs-CZ" sz="1600" dirty="0"/>
          </a:p>
          <a:p>
            <a:pPr>
              <a:buFontTx/>
              <a:buChar char="-"/>
            </a:pPr>
            <a:r>
              <a:rPr lang="cs-CZ" sz="1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Habitus</a:t>
            </a:r>
            <a:r>
              <a:rPr lang="cs-CZ" sz="1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listnatých stromů </a:t>
            </a: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r>
              <a:rPr lang="cs-CZ" sz="1600" dirty="0" smtClean="0"/>
              <a:t> Habitus: je zevní tvar stromu</a:t>
            </a:r>
          </a:p>
          <a:p>
            <a:pPr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/>
          </a:p>
          <a:p>
            <a:pPr algn="ctr">
              <a:buNone/>
            </a:pP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15616" y="2276872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8965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800" dirty="0" smtClean="0"/>
              <a:t> 	</a:t>
            </a:r>
            <a:r>
              <a:rPr lang="cs-CZ" sz="1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</a:t>
            </a:r>
          </a:p>
          <a:p>
            <a:pPr algn="ctr">
              <a:buNone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Vzrůst dřevin   </a:t>
            </a:r>
            <a:endParaRPr lang="cs-CZ" sz="18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b="1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Podle vzrůstu dělíme dřeviny na: </a:t>
            </a:r>
          </a:p>
          <a:p>
            <a:pPr>
              <a:buNone/>
            </a:pPr>
            <a:endParaRPr lang="cs-CZ" sz="1800" dirty="0" smtClean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1"/>
                </a:solidFill>
              </a:rPr>
              <a:t>od mládí rychle rostoucí</a:t>
            </a:r>
            <a:r>
              <a:rPr lang="cs-CZ" sz="1800" dirty="0" smtClean="0"/>
              <a:t> - TP, OS, VR, BŘ, OL, AK, OŘ, douglaska, vejmutovka, BO, MD, </a:t>
            </a:r>
          </a:p>
          <a:p>
            <a:pPr>
              <a:buFontTx/>
              <a:buChar char="-"/>
            </a:pPr>
            <a:endParaRPr lang="cs-CZ" sz="18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1800" dirty="0">
                <a:solidFill>
                  <a:schemeClr val="accent1"/>
                </a:solidFill>
              </a:rPr>
              <a:t>d</a:t>
            </a:r>
            <a:r>
              <a:rPr lang="cs-CZ" sz="1800" dirty="0" smtClean="0">
                <a:solidFill>
                  <a:schemeClr val="accent1"/>
                </a:solidFill>
              </a:rPr>
              <a:t>ruhy střední růstové rychlosti </a:t>
            </a:r>
            <a:r>
              <a:rPr lang="cs-CZ" sz="1800" dirty="0" smtClean="0"/>
              <a:t>– DB, JV, JS, JL, JŘ, SM, kaštan jedlý, 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endParaRPr lang="cs-CZ" sz="1800" dirty="0"/>
          </a:p>
          <a:p>
            <a:pPr>
              <a:buFontTx/>
              <a:buChar char="-"/>
            </a:pPr>
            <a:r>
              <a:rPr lang="cs-CZ" sz="1800" dirty="0">
                <a:solidFill>
                  <a:schemeClr val="accent1"/>
                </a:solidFill>
              </a:rPr>
              <a:t>d</a:t>
            </a:r>
            <a:r>
              <a:rPr lang="cs-CZ" sz="1800" dirty="0" smtClean="0">
                <a:solidFill>
                  <a:schemeClr val="accent1"/>
                </a:solidFill>
              </a:rPr>
              <a:t>řeviny pomalu rostoucí </a:t>
            </a:r>
            <a:r>
              <a:rPr lang="cs-CZ" sz="1800" dirty="0" smtClean="0"/>
              <a:t>– BK, HB, LP, JD, TIS, BO limba.</a:t>
            </a:r>
          </a:p>
          <a:p>
            <a:pPr>
              <a:buNone/>
            </a:pPr>
            <a:endParaRPr lang="cs-CZ" sz="1800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9654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3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3"/>
                </a:solidFill>
              </a:rPr>
              <a:t>Tvar kmene  </a:t>
            </a:r>
          </a:p>
          <a:p>
            <a:pPr algn="ctr">
              <a:buNone/>
            </a:pPr>
            <a:endParaRPr lang="cs-CZ" sz="2000" dirty="0">
              <a:uFill>
                <a:solidFill>
                  <a:schemeClr val="accent3"/>
                </a:solidFill>
              </a:uFill>
            </a:endParaRPr>
          </a:p>
          <a:p>
            <a:pPr algn="ctr">
              <a:buNone/>
            </a:pPr>
            <a:r>
              <a:rPr lang="cs-CZ" sz="1600" b="1" u="sng" dirty="0" smtClean="0">
                <a:ln w="1905"/>
                <a:solidFill>
                  <a:schemeClr val="accent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Fill>
                  <a:solidFill>
                    <a:schemeClr val="accent3"/>
                  </a:solidFill>
                </a:uFill>
              </a:rPr>
              <a:t>Podle  </a:t>
            </a:r>
            <a:r>
              <a:rPr lang="cs-CZ" sz="1600" b="1" u="sng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Fill>
                  <a:solidFill>
                    <a:schemeClr val="accent3"/>
                  </a:solidFill>
                </a:uFill>
              </a:rPr>
              <a:t>tvaru</a:t>
            </a:r>
            <a:r>
              <a:rPr lang="cs-CZ" sz="1600" b="1" u="sng" dirty="0" smtClean="0">
                <a:ln w="1905"/>
                <a:solidFill>
                  <a:schemeClr val="accent3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Fill>
                  <a:solidFill>
                    <a:schemeClr val="accent3"/>
                  </a:solidFill>
                </a:uFill>
              </a:rPr>
              <a:t>  kmene  dělíme  dřeviny  na: </a:t>
            </a:r>
          </a:p>
          <a:p>
            <a:pPr>
              <a:buNone/>
            </a:pPr>
            <a:endParaRPr lang="cs-CZ" sz="1600" dirty="0" smtClean="0"/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Stromy </a:t>
            </a:r>
          </a:p>
          <a:p>
            <a:pPr>
              <a:buNone/>
            </a:pP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Keře </a:t>
            </a:r>
          </a:p>
          <a:p>
            <a:pPr>
              <a:buAutoNum type="alphaLcParenR"/>
            </a:pPr>
            <a:endParaRPr lang="cs-CZ" sz="1600" dirty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3">
                    <a:lumMod val="75000"/>
                  </a:schemeClr>
                </a:solidFill>
              </a:rPr>
              <a:t>Polokeře</a:t>
            </a:r>
            <a:endParaRPr lang="cs-CZ" sz="1600" dirty="0" smtClean="0"/>
          </a:p>
          <a:p>
            <a:pPr>
              <a:buAutoNum type="alphaLcParenR"/>
            </a:pPr>
            <a:endParaRPr lang="cs-CZ" sz="1600" dirty="0"/>
          </a:p>
          <a:p>
            <a:pPr>
              <a:buAutoNum type="alphaLcParenR"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 algn="ctr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9654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</a:t>
            </a:r>
          </a:p>
          <a:p>
            <a:pPr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dřeviny : </a:t>
            </a:r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			smrk		jedle		  borovice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 </a:t>
            </a:r>
          </a:p>
          <a:p>
            <a:pPr>
              <a:buNone/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dřeviny: 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		 dub		 lípa 	</a:t>
            </a:r>
            <a:r>
              <a:rPr lang="cs-CZ" sz="1600" dirty="0"/>
              <a:t> </a:t>
            </a:r>
            <a:r>
              <a:rPr lang="cs-CZ" sz="1600" dirty="0" smtClean="0"/>
              <a:t>                     bříza</a:t>
            </a:r>
            <a:endParaRPr lang="cs-CZ" sz="1600" dirty="0"/>
          </a:p>
        </p:txBody>
      </p:sp>
      <p:sp>
        <p:nvSpPr>
          <p:cNvPr id="40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47" name="Obrázek 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6" name="Picture 8" descr="C:\Documents and Settings\Tomáš\Plocha\400px-Kuusk_Keila-Paldiski_rdt_äär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23728" y="1268760"/>
            <a:ext cx="1030122" cy="1545183"/>
          </a:xfrm>
          <a:prstGeom prst="rect">
            <a:avLst/>
          </a:prstGeom>
          <a:noFill/>
        </p:spPr>
      </p:pic>
      <p:pic>
        <p:nvPicPr>
          <p:cNvPr id="2058" name="Picture 10" descr="C:\Documents and Settings\Tomáš\Plocha\800px-Tough_tre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643570" y="1500174"/>
            <a:ext cx="1728192" cy="1238844"/>
          </a:xfrm>
          <a:prstGeom prst="rect">
            <a:avLst/>
          </a:prstGeom>
          <a:noFill/>
        </p:spPr>
      </p:pic>
      <p:pic>
        <p:nvPicPr>
          <p:cNvPr id="2061" name="Picture 13" descr="C:\Documents and Settings\Tomáš\Plocha\Betula_Pendula_at_Stockholm_University_2005-07-0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3857628"/>
            <a:ext cx="1728192" cy="1293984"/>
          </a:xfrm>
          <a:prstGeom prst="rect">
            <a:avLst/>
          </a:prstGeom>
          <a:noFill/>
        </p:spPr>
      </p:pic>
      <p:pic>
        <p:nvPicPr>
          <p:cNvPr id="1026" name="Picture 2" descr="C:\Users\Tomáš\Desktop\Abies_alba_Orjen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7620" y="1285860"/>
            <a:ext cx="1041404" cy="1575233"/>
          </a:xfrm>
          <a:prstGeom prst="rect">
            <a:avLst/>
          </a:prstGeom>
          <a:noFill/>
        </p:spPr>
      </p:pic>
      <p:pic>
        <p:nvPicPr>
          <p:cNvPr id="1027" name="Picture 3" descr="C:\Users\Tomáš\Desktop\479px-Gamble_oak_leaves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71670" y="3714752"/>
            <a:ext cx="1089022" cy="1428760"/>
          </a:xfrm>
          <a:prstGeom prst="rect">
            <a:avLst/>
          </a:prstGeom>
          <a:noFill/>
        </p:spPr>
      </p:pic>
      <p:pic>
        <p:nvPicPr>
          <p:cNvPr id="1028" name="Picture 4" descr="C:\Users\Tomáš\Desktop\Tilia-cordata2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1868" y="3857628"/>
            <a:ext cx="1643074" cy="12541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245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Původ dřevin </a:t>
            </a:r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6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Podle původu rozdělujeme:  </a:t>
            </a:r>
          </a:p>
          <a:p>
            <a:pPr>
              <a:buNone/>
            </a:pPr>
            <a:endParaRPr lang="cs-CZ" sz="1600" dirty="0" smtClean="0"/>
          </a:p>
          <a:p>
            <a:pPr>
              <a:buAutoNum type="alphaLcParenR"/>
            </a:pPr>
            <a:r>
              <a:rPr lang="cs-CZ" sz="1600" dirty="0" smtClean="0">
                <a:solidFill>
                  <a:schemeClr val="accent1"/>
                </a:solidFill>
              </a:rPr>
              <a:t>dřeviny domácí </a:t>
            </a:r>
            <a:r>
              <a:rPr lang="cs-CZ" sz="1600" dirty="0" smtClean="0"/>
              <a:t>– (SM, JD, BO, MD, BD, DB)</a:t>
            </a:r>
          </a:p>
          <a:p>
            <a:pPr>
              <a:buAutoNum type="alphaLcParenR"/>
            </a:pPr>
            <a:endParaRPr lang="cs-CZ" sz="1600" dirty="0" smtClean="0"/>
          </a:p>
          <a:p>
            <a:pPr>
              <a:buAutoNum type="alphaLcParenR"/>
            </a:pPr>
            <a:endParaRPr lang="cs-CZ" sz="1600" dirty="0"/>
          </a:p>
          <a:p>
            <a:pPr>
              <a:buAutoNum type="alphaLcParenR"/>
            </a:pPr>
            <a:r>
              <a:rPr lang="cs-CZ" sz="1600" dirty="0">
                <a:solidFill>
                  <a:schemeClr val="accent1"/>
                </a:solidFill>
              </a:rPr>
              <a:t>d</a:t>
            </a:r>
            <a:r>
              <a:rPr lang="cs-CZ" sz="1600" dirty="0" smtClean="0">
                <a:solidFill>
                  <a:schemeClr val="accent1"/>
                </a:solidFill>
              </a:rPr>
              <a:t>řeviny zdomácnělé</a:t>
            </a:r>
            <a:r>
              <a:rPr lang="cs-CZ" sz="1600" dirty="0" smtClean="0"/>
              <a:t> – ( douglaska, borovice, vejmutovka trnovník, (akát), moruše, atd.), nebo téměř zdomácněly (topol kanadský, dub červený). </a:t>
            </a:r>
          </a:p>
          <a:p>
            <a:pPr>
              <a:buAutoNum type="alphaLcParenR"/>
            </a:pPr>
            <a:endParaRPr lang="cs-CZ" sz="1600" dirty="0" smtClean="0"/>
          </a:p>
          <a:p>
            <a:pPr>
              <a:buAutoNum type="alphaLcParenR"/>
            </a:pPr>
            <a:endParaRPr lang="cs-CZ" sz="1600" dirty="0"/>
          </a:p>
          <a:p>
            <a:pPr>
              <a:buAutoNum type="alphaLcParenR"/>
            </a:pPr>
            <a:r>
              <a:rPr lang="cs-CZ" sz="1600" dirty="0"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řeviny cizokrajné </a:t>
            </a:r>
            <a:r>
              <a:rPr lang="cs-CZ" sz="1600" dirty="0" smtClean="0"/>
              <a:t>– </a:t>
            </a:r>
            <a:r>
              <a:rPr lang="cs-CZ" sz="1600" dirty="0" err="1" smtClean="0"/>
              <a:t>thuja</a:t>
            </a:r>
            <a:r>
              <a:rPr lang="cs-CZ" sz="1600" dirty="0" smtClean="0"/>
              <a:t>, mahagon,  </a:t>
            </a:r>
            <a:r>
              <a:rPr lang="cs-CZ" sz="1600" dirty="0" err="1" smtClean="0"/>
              <a:t>theak</a:t>
            </a:r>
            <a:r>
              <a:rPr lang="cs-CZ" sz="1600" dirty="0" smtClean="0"/>
              <a:t>, palisandr  atd.</a:t>
            </a:r>
          </a:p>
          <a:p>
            <a:pPr>
              <a:buNone/>
            </a:pP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1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Ekologické požadavky dřevin </a:t>
            </a:r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400" dirty="0" smtClean="0"/>
              <a:t>Jsou to stanovištní nároky dřevin, které přispívají k udržení a vývoji lesa:  </a:t>
            </a:r>
          </a:p>
          <a:p>
            <a:pPr>
              <a:buNone/>
            </a:pPr>
            <a:endParaRPr lang="cs-CZ" sz="1400" dirty="0"/>
          </a:p>
          <a:p>
            <a:pPr>
              <a:buAutoNum type="arabicParenR"/>
            </a:pPr>
            <a:r>
              <a:rPr lang="cs-CZ" sz="14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Světlo</a:t>
            </a:r>
            <a:r>
              <a:rPr lang="cs-CZ" sz="1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</a:p>
          <a:p>
            <a:pPr>
              <a:buAutoNum type="arabicParenR"/>
            </a:pPr>
            <a:endParaRPr lang="cs-CZ" sz="1400" dirty="0"/>
          </a:p>
          <a:p>
            <a:pPr>
              <a:buNone/>
            </a:pP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)    slunné </a:t>
            </a:r>
            <a:r>
              <a:rPr lang="cs-CZ" sz="1400" dirty="0" smtClean="0"/>
              <a:t>(BO, MD, AK, TP, OS, OL, BŘ, VR) </a:t>
            </a:r>
            <a:endParaRPr lang="cs-CZ" sz="1400" dirty="0"/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b)    </a:t>
            </a:r>
            <a:r>
              <a:rPr lang="cs-CZ" sz="1400" dirty="0" err="1" smtClean="0">
                <a:solidFill>
                  <a:schemeClr val="accent6">
                    <a:lumMod val="75000"/>
                  </a:schemeClr>
                </a:solidFill>
              </a:rPr>
              <a:t>polostinné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400" dirty="0" smtClean="0"/>
              <a:t>(DB, JS, JV, JL, KS, DG, VJ) 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c) 	 stinné</a:t>
            </a:r>
            <a:r>
              <a:rPr lang="cs-CZ" sz="1400" dirty="0" smtClean="0"/>
              <a:t> (SM, JD, BK, TIS).  </a:t>
            </a:r>
          </a:p>
          <a:p>
            <a:pPr>
              <a:buAutoNum type="alphaLcParenR" startAt="3"/>
            </a:pPr>
            <a:endParaRPr lang="cs-CZ" sz="1400" dirty="0"/>
          </a:p>
          <a:p>
            <a:pPr>
              <a:buAutoNum type="arabicParenR" startAt="2"/>
            </a:pPr>
            <a:r>
              <a:rPr lang="cs-CZ" sz="1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Teplo </a:t>
            </a:r>
            <a:endParaRPr lang="cs-CZ" sz="1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sz="1400" b="1" dirty="0" smtClean="0">
              <a:ln w="1905"/>
              <a:solidFill>
                <a:srgbClr val="00B0F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r>
              <a:rPr lang="cs-CZ" sz="1400" b="1" dirty="0" smtClean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3)	</a:t>
            </a:r>
            <a:r>
              <a:rPr lang="cs-CZ" sz="1400" b="1" dirty="0" smtClean="0">
                <a:ln w="1905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Vlhkost </a:t>
            </a:r>
            <a:r>
              <a:rPr lang="cs-CZ" sz="1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</a:p>
          <a:p>
            <a:pPr>
              <a:buAutoNum type="arabicParenR" startAt="2"/>
            </a:pPr>
            <a:endParaRPr lang="cs-CZ" sz="1400" dirty="0"/>
          </a:p>
          <a:p>
            <a:pPr>
              <a:buAutoNum type="alphaLcParenR"/>
            </a:pPr>
            <a:r>
              <a:rPr lang="cs-CZ" sz="1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4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áročné na vodu srážkovou  a vzdušnou vlhkost, </a:t>
            </a:r>
          </a:p>
          <a:p>
            <a:pPr>
              <a:buAutoNum type="alphaLcParenR"/>
            </a:pPr>
            <a:r>
              <a:rPr lang="cs-CZ" sz="1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4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áročné na vodu půdní (OL, TP, VR), </a:t>
            </a:r>
          </a:p>
          <a:p>
            <a:pPr>
              <a:buAutoNum type="alphaLcParenR"/>
            </a:pPr>
            <a:r>
              <a:rPr lang="cs-CZ" sz="1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14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yžadující sušší podklad (BO, AK).</a:t>
            </a:r>
          </a:p>
          <a:p>
            <a:pPr>
              <a:buAutoNum type="alphaLcParenR"/>
            </a:pPr>
            <a:endParaRPr lang="cs-CZ" sz="1400" dirty="0"/>
          </a:p>
          <a:p>
            <a:pPr>
              <a:buNone/>
            </a:pPr>
            <a:r>
              <a:rPr lang="cs-CZ" sz="1400" b="1" dirty="0" smtClean="0">
                <a:ln w="1905"/>
                <a:solidFill>
                  <a:schemeClr val="accent5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4)	</a:t>
            </a:r>
            <a:r>
              <a:rPr lang="cs-CZ" sz="1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Půdní živiny </a:t>
            </a:r>
          </a:p>
          <a:p>
            <a:pPr>
              <a:buAutoNum type="arabicParenR" startAt="4"/>
            </a:pPr>
            <a:endParaRPr lang="cs-CZ" sz="1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AutoNum type="alphaLcParenR"/>
            </a:pP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náročné </a:t>
            </a:r>
            <a:r>
              <a:rPr lang="cs-CZ" sz="1400" dirty="0" smtClean="0"/>
              <a:t>(JD, JV, JL, JS)</a:t>
            </a:r>
          </a:p>
          <a:p>
            <a:pPr>
              <a:buAutoNum type="alphaLcParenR"/>
            </a:pP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tředně náročné </a:t>
            </a:r>
            <a:r>
              <a:rPr lang="cs-CZ" sz="1400" dirty="0" smtClean="0"/>
              <a:t>(SM, BK, HB, LP) </a:t>
            </a:r>
          </a:p>
          <a:p>
            <a:pPr>
              <a:buAutoNum type="alphaLcParenR"/>
            </a:pP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skromné</a:t>
            </a:r>
            <a:r>
              <a:rPr lang="cs-CZ" sz="1400" dirty="0" smtClean="0"/>
              <a:t> (BO, AK, BŘ)</a:t>
            </a:r>
          </a:p>
          <a:p>
            <a:pPr>
              <a:buNone/>
            </a:pPr>
            <a:endParaRPr lang="cs-CZ" sz="1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38912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Otázky k opakování: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1) Vysvětli pojem FYZIOGNOMIE.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2) Jak rozdělujeme dřeviny podle původu 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3) Jaké jsou ekologické požadavky dřevin?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4) Jak dělíme dřeviny podle vzrůstu 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5) Jaké zkratky – označení dřevin </a:t>
            </a:r>
            <a:r>
              <a:rPr lang="cs-CZ" smtClean="0">
                <a:solidFill>
                  <a:srgbClr val="FF0000"/>
                </a:solidFill>
              </a:rPr>
              <a:t>si pamatuješ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9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9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389120"/>
          </a:xfrm>
        </p:spPr>
        <p:txBody>
          <a:bodyPr>
            <a:norm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Literatura:</a:t>
            </a:r>
          </a:p>
          <a:p>
            <a:endParaRPr lang="cs-CZ" sz="1400" dirty="0" smtClean="0"/>
          </a:p>
          <a:p>
            <a:r>
              <a:rPr lang="cs-CZ" sz="1400" dirty="0" smtClean="0"/>
              <a:t>KŘUPALOVÁ, </a:t>
            </a:r>
            <a:r>
              <a:rPr lang="cs-CZ" sz="1400" dirty="0" err="1" smtClean="0"/>
              <a:t>Ing.Zdeňka</a:t>
            </a:r>
            <a:r>
              <a:rPr lang="cs-CZ" sz="1400" dirty="0" smtClean="0"/>
              <a:t>. </a:t>
            </a:r>
            <a:r>
              <a:rPr lang="cs-CZ" sz="1400" i="1" dirty="0" smtClean="0"/>
              <a:t>Nauka o materiálech pro 1. a 2. ročník SOU učebního oboru truhlář</a:t>
            </a:r>
            <a:r>
              <a:rPr lang="cs-CZ" sz="1400" dirty="0" smtClean="0"/>
              <a:t>. Praha 1, Mostecká 9: SOBOTÁLES, 1999, ISBN 80-85920-57-3. </a:t>
            </a:r>
          </a:p>
          <a:p>
            <a:r>
              <a:rPr lang="cs-CZ" sz="1400" dirty="0" smtClean="0"/>
              <a:t>Fotografie dřevin na straně č.5:  </a:t>
            </a:r>
            <a:r>
              <a:rPr lang="cs-CZ" sz="1400" dirty="0" err="1" smtClean="0"/>
              <a:t>Wikipedia</a:t>
            </a:r>
            <a:endParaRPr lang="cs-CZ" sz="1400" dirty="0" smtClean="0"/>
          </a:p>
          <a:p>
            <a:r>
              <a:rPr lang="cs-CZ" sz="1400" dirty="0" smtClean="0"/>
              <a:t>Smrk:  </a:t>
            </a:r>
            <a:r>
              <a:rPr lang="cs-CZ" sz="1400" dirty="0" smtClean="0">
                <a:hlinkClick r:id="rId2"/>
              </a:rPr>
              <a:t>http://upload.wikimedia.org/wikipedia/commons/9/9d/Kuusk_Keila-Paldiski_rdt_%C3%A4%C3%A4res.jpg</a:t>
            </a:r>
            <a:r>
              <a:rPr lang="cs-CZ" sz="1400" dirty="0" smtClean="0"/>
              <a:t>  </a:t>
            </a:r>
          </a:p>
          <a:p>
            <a:r>
              <a:rPr lang="cs-CZ" sz="1400" dirty="0" smtClean="0"/>
              <a:t>Jedle:  </a:t>
            </a:r>
            <a:r>
              <a:rPr lang="cs-CZ" sz="1400" dirty="0" smtClean="0">
                <a:hlinkClick r:id="rId3"/>
              </a:rPr>
              <a:t>http://upload.wikimedia.org/wikipedia/commons/0/05/Abies_alba_Orjen.jpg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Borovice:  </a:t>
            </a:r>
            <a:r>
              <a:rPr lang="cs-CZ" sz="1400" dirty="0" smtClean="0">
                <a:hlinkClick r:id="rId4"/>
              </a:rPr>
              <a:t>http://upload.wikimedia.org/wikipedia/commons/d/d1/Tough_tree.jpg</a:t>
            </a:r>
            <a:r>
              <a:rPr lang="cs-CZ" sz="1400" dirty="0" smtClean="0"/>
              <a:t>  </a:t>
            </a:r>
          </a:p>
          <a:p>
            <a:r>
              <a:rPr lang="cs-CZ" sz="1400" dirty="0" smtClean="0"/>
              <a:t>Dub:  </a:t>
            </a:r>
            <a:r>
              <a:rPr lang="cs-CZ" sz="1400" dirty="0" smtClean="0">
                <a:hlinkClick r:id="rId5"/>
              </a:rPr>
              <a:t>http://upload.wikimedia.org/wikipedia/commons/2/26/Gamble_oak_leaves.jpg</a:t>
            </a:r>
            <a:r>
              <a:rPr lang="cs-CZ" sz="1400" dirty="0" smtClean="0"/>
              <a:t>  </a:t>
            </a:r>
          </a:p>
          <a:p>
            <a:r>
              <a:rPr lang="cs-CZ" sz="1400" dirty="0" smtClean="0"/>
              <a:t>Lípa: </a:t>
            </a:r>
            <a:r>
              <a:rPr lang="cs-CZ" sz="1400" dirty="0" smtClean="0">
                <a:hlinkClick r:id="rId6"/>
              </a:rPr>
              <a:t>http://upload.wikimedia.org/wikipedia/commons/5/52/Tilia-cordata2.JPG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Bříza:  </a:t>
            </a:r>
            <a:r>
              <a:rPr lang="cs-CZ" sz="1400" dirty="0" smtClean="0">
                <a:hlinkClick r:id="rId7"/>
              </a:rPr>
              <a:t>http://upload.wikimedia.org/wikipedia/commons/5/5e/Betula_Pendula_at_Stockholm_University_2005-07-01.jpg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1027</TotalTime>
  <Words>470</Words>
  <Application>Microsoft Office PowerPoint</Application>
  <PresentationFormat>Předvádění na obrazovce (4:3)</PresentationFormat>
  <Paragraphs>166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90</cp:revision>
  <dcterms:created xsi:type="dcterms:W3CDTF">2010-11-01T23:40:31Z</dcterms:created>
  <dcterms:modified xsi:type="dcterms:W3CDTF">2013-05-29T09:26:16Z</dcterms:modified>
</cp:coreProperties>
</file>