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60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0" d="100"/>
          <a:sy n="70" d="100"/>
        </p:scale>
        <p:origin x="-13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1B3675-75F9-418B-BB61-8679B5564341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7D11AA8-1DBA-45B9-969B-3669BD04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89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05D2C-DE85-4B0F-9CDD-C98B1BDE99DD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E411D-0AF6-4425-A029-1ACADE29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5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13F80-7BC3-4EA5-A111-90A3E6B92144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CA05D-D426-442C-85F3-5889F6803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0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A522-04F2-4F7D-B523-0A978BF0C07D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3220-78D5-4B2F-8AAA-00994D84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5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2C83-59C2-4CBE-9543-BCBEE32B75E4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D96F4-26C4-4690-A4CC-9FC6DBF07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0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D8E7-B0C9-44A5-80FB-F8C27B242AF3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624A-D513-489E-94D9-93C53F35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58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764E-A558-4EF1-86A8-6B828ED4D4FA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F149-DC62-4BD0-8303-F5E3A1631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4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23D9-A146-41C6-81F3-33C4B431AC31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2439-FE28-413C-BBF1-4B5910D1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87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F7A2C-FCC5-40A8-B90D-964DCC0EB023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247-D05E-47D7-974F-9E2A9D5E7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39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8533-3EBC-45E9-A7F3-16628BD02FCF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B2A6-ECD0-480B-9D49-5B7AA58F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36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34A69-54D7-474F-873B-09119863BC93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ECDD-E6E9-4B31-9F37-6D9179854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25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B2C1700-8FE0-4150-A50A-F45D4791967A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A66494A-C8B8-4DAB-AB8C-3001C41A6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51" r:id="rId8"/>
    <p:sldLayoutId id="2147483852" r:id="rId9"/>
    <p:sldLayoutId id="2147483848" r:id="rId10"/>
    <p:sldLayoutId id="214748384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4" y="4421188"/>
            <a:ext cx="3438475" cy="126047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Informatika </a:t>
            </a:r>
            <a:r>
              <a:rPr lang="cs-CZ" sz="2800" smtClean="0">
                <a:solidFill>
                  <a:srgbClr val="443329"/>
                </a:solidFill>
              </a:rPr>
              <a:t>– </a:t>
            </a:r>
            <a:r>
              <a:rPr lang="cs-CZ" sz="2800" smtClean="0">
                <a:solidFill>
                  <a:srgbClr val="443329"/>
                </a:solidFill>
              </a:rPr>
              <a:t>Grafika</a:t>
            </a:r>
            <a:endParaRPr lang="cs-CZ" sz="2800" dirty="0" smtClean="0">
              <a:solidFill>
                <a:srgbClr val="443329"/>
              </a:solidFill>
            </a:endParaRP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05_01_32_INOVACE_17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27150"/>
            <a:ext cx="8208144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Informatika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143625"/>
            <a:ext cx="8208144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123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Základní pojmy v počítačové grafice. Rozlišení pojmů bitmapová, vektorová a 3D grafika.</a:t>
            </a:r>
          </a:p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3D grafika, bitmapová grafika, vektorová grafika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28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GRAFIKA</a:t>
            </a:r>
            <a:endParaRPr lang="cs-CZ" sz="28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Bitmapová grafika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Nazývá se také </a:t>
            </a:r>
            <a:r>
              <a:rPr lang="cs-CZ" sz="2800" b="1" dirty="0" smtClean="0">
                <a:solidFill>
                  <a:schemeClr val="accent3"/>
                </a:solidFill>
              </a:rPr>
              <a:t>rastrová grafika</a:t>
            </a:r>
            <a:r>
              <a:rPr lang="cs-CZ" sz="2800" b="1" dirty="0" smtClean="0"/>
              <a:t>.</a:t>
            </a:r>
          </a:p>
          <a:p>
            <a:r>
              <a:rPr lang="cs-CZ" sz="2800" dirty="0" smtClean="0"/>
              <a:t>Celý obrázek je popsán pomocí jednotlivých bodů (pixelů).</a:t>
            </a:r>
          </a:p>
          <a:p>
            <a:r>
              <a:rPr lang="cs-CZ" sz="2800" dirty="0" smtClean="0"/>
              <a:t>Body jsou uspořádány do </a:t>
            </a:r>
            <a:r>
              <a:rPr lang="cs-CZ" sz="2800" b="1" dirty="0" smtClean="0">
                <a:solidFill>
                  <a:schemeClr val="accent1"/>
                </a:solidFill>
              </a:rPr>
              <a:t>mřížky</a:t>
            </a:r>
            <a:r>
              <a:rPr lang="cs-CZ" sz="2800" dirty="0" smtClean="0">
                <a:solidFill>
                  <a:schemeClr val="accent1"/>
                </a:solidFill>
              </a:rPr>
              <a:t> </a:t>
            </a:r>
            <a:r>
              <a:rPr lang="cs-CZ" sz="2800" dirty="0" smtClean="0"/>
              <a:t>a každý bod má přesnou </a:t>
            </a:r>
            <a:r>
              <a:rPr lang="cs-CZ" sz="2800" b="1" dirty="0" smtClean="0">
                <a:solidFill>
                  <a:schemeClr val="accent1"/>
                </a:solidFill>
              </a:rPr>
              <a:t>polohu</a:t>
            </a:r>
            <a:r>
              <a:rPr lang="cs-CZ" sz="2800" dirty="0" smtClean="0">
                <a:solidFill>
                  <a:schemeClr val="accent1"/>
                </a:solidFill>
              </a:rPr>
              <a:t> </a:t>
            </a:r>
            <a:r>
              <a:rPr lang="cs-CZ" sz="2800" dirty="0" smtClean="0"/>
              <a:t>a </a:t>
            </a:r>
            <a:r>
              <a:rPr lang="cs-CZ" sz="2800" b="1" dirty="0" smtClean="0">
                <a:solidFill>
                  <a:schemeClr val="accent1"/>
                </a:solidFill>
              </a:rPr>
              <a:t>barvu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Soubory typu </a:t>
            </a:r>
            <a:r>
              <a:rPr lang="cs-CZ" sz="2800" i="1" dirty="0" smtClean="0"/>
              <a:t>.</a:t>
            </a:r>
            <a:r>
              <a:rPr lang="cs-CZ" sz="2800" i="1" dirty="0" err="1" smtClean="0"/>
              <a:t>bmp</a:t>
            </a:r>
            <a:r>
              <a:rPr lang="cs-CZ" sz="2800" i="1" dirty="0"/>
              <a:t>; .</a:t>
            </a:r>
            <a:r>
              <a:rPr lang="cs-CZ" sz="2800" i="1" dirty="0" err="1"/>
              <a:t>jpg</a:t>
            </a:r>
            <a:r>
              <a:rPr lang="cs-CZ" sz="2800" i="1" dirty="0"/>
              <a:t>; .</a:t>
            </a:r>
            <a:r>
              <a:rPr lang="cs-CZ" sz="2800" i="1" dirty="0" err="1"/>
              <a:t>tiff</a:t>
            </a:r>
            <a:r>
              <a:rPr lang="cs-CZ" sz="2800" i="1" dirty="0"/>
              <a:t>; .</a:t>
            </a:r>
            <a:r>
              <a:rPr lang="cs-CZ" sz="2800" i="1" dirty="0" err="1"/>
              <a:t>gif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33063727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42987" y="2324100"/>
            <a:ext cx="7121971" cy="3508375"/>
          </a:xfrm>
        </p:spPr>
        <p:txBody>
          <a:bodyPr/>
          <a:lstStyle/>
          <a:p>
            <a:r>
              <a:rPr lang="cs-CZ" sz="2800" dirty="0" smtClean="0"/>
              <a:t>Při zobrazení na monitoru se zobrazuje v systému </a:t>
            </a:r>
            <a:r>
              <a:rPr lang="cs-CZ" sz="2800" b="1" dirty="0" smtClean="0">
                <a:solidFill>
                  <a:schemeClr val="accent3"/>
                </a:solidFill>
              </a:rPr>
              <a:t>RGB</a:t>
            </a:r>
            <a:r>
              <a:rPr lang="cs-CZ" sz="2800" dirty="0" smtClean="0"/>
              <a:t>, při tisku pak v systému </a:t>
            </a:r>
            <a:r>
              <a:rPr lang="cs-CZ" sz="2800" b="1" dirty="0" smtClean="0">
                <a:solidFill>
                  <a:schemeClr val="accent3"/>
                </a:solidFill>
              </a:rPr>
              <a:t>CMYK</a:t>
            </a:r>
            <a:r>
              <a:rPr lang="cs-CZ" sz="2800" b="1" dirty="0" smtClean="0"/>
              <a:t>.</a:t>
            </a:r>
          </a:p>
          <a:p>
            <a:r>
              <a:rPr lang="cs-CZ" sz="2800" dirty="0" smtClean="0"/>
              <a:t>Kvalitu obrázku ovlivňuje:</a:t>
            </a:r>
          </a:p>
          <a:p>
            <a:pPr lvl="1"/>
            <a:r>
              <a:rPr lang="cs-CZ" sz="2800" dirty="0"/>
              <a:t>r</a:t>
            </a:r>
            <a:r>
              <a:rPr lang="cs-CZ" sz="2800" dirty="0" smtClean="0"/>
              <a:t>ozlišení, </a:t>
            </a:r>
          </a:p>
          <a:p>
            <a:pPr lvl="1"/>
            <a:r>
              <a:rPr lang="cs-CZ" sz="2800" dirty="0" smtClean="0"/>
              <a:t>barevná hloubka.</a:t>
            </a:r>
            <a:endParaRPr lang="cs-CZ" sz="2800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042988" y="1027113"/>
            <a:ext cx="7024687" cy="1143000"/>
          </a:xfrm>
        </p:spPr>
        <p:txBody>
          <a:bodyPr/>
          <a:lstStyle/>
          <a:p>
            <a:r>
              <a:rPr lang="cs-CZ" dirty="0" smtClean="0"/>
              <a:t>Zobrazení obrázku</a:t>
            </a:r>
            <a:endParaRPr lang="cs-CZ" dirty="0"/>
          </a:p>
        </p:txBody>
      </p:sp>
      <p:pic>
        <p:nvPicPr>
          <p:cNvPr id="1027" name="Picture 3" descr="C:\Users\hoszowskir\AppData\Local\Microsoft\Windows\Temporary Internet Files\Content.IE5\C1VSON9A\MC90044192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92080" y="4149080"/>
            <a:ext cx="2872879" cy="2197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32752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42988" y="2324101"/>
            <a:ext cx="6777037" cy="2113012"/>
          </a:xfrm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Velké rozlišení = velká velikost souboru (až desítky MB).</a:t>
            </a:r>
          </a:p>
          <a:p>
            <a:r>
              <a:rPr lang="cs-CZ" dirty="0" smtClean="0"/>
              <a:t>Zvětšování obrázku = zhoršování kvality.</a:t>
            </a:r>
          </a:p>
          <a:p>
            <a:r>
              <a:rPr lang="cs-CZ" dirty="0" smtClean="0"/>
              <a:t>Zvětšování obrázku = objevení </a:t>
            </a:r>
            <a:r>
              <a:rPr lang="cs-CZ" b="1" dirty="0" smtClean="0">
                <a:solidFill>
                  <a:schemeClr val="accent3"/>
                </a:solidFill>
              </a:rPr>
              <a:t>rastru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(kostičky skládající obrázek).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042988" y="1027113"/>
            <a:ext cx="7024687" cy="1143000"/>
          </a:xfrm>
        </p:spPr>
        <p:txBody>
          <a:bodyPr/>
          <a:lstStyle/>
          <a:p>
            <a:r>
              <a:rPr lang="cs-CZ" dirty="0" smtClean="0"/>
              <a:t>Výhody a nevýhody bitmapové grafiky</a:t>
            </a:r>
            <a:endParaRPr lang="cs-CZ" dirty="0"/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 bwMode="auto">
          <a:xfrm>
            <a:off x="1043608" y="4623065"/>
            <a:ext cx="6777037" cy="1110191"/>
          </a:xfrm>
          <a:prstGeom prst="rect">
            <a:avLst/>
          </a:prstGeom>
          <a:noFill/>
          <a:ln w="38100"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39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5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Jednoduché pořízení obrázku:</a:t>
            </a:r>
          </a:p>
          <a:p>
            <a:pPr lvl="1"/>
            <a:r>
              <a:rPr lang="cs-CZ" dirty="0" smtClean="0"/>
              <a:t>digitální fotoaparát, skener, aj.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04781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908720"/>
            <a:ext cx="7024687" cy="757337"/>
          </a:xfrm>
        </p:spPr>
        <p:txBody>
          <a:bodyPr/>
          <a:lstStyle/>
          <a:p>
            <a:r>
              <a:rPr lang="cs-CZ" dirty="0" smtClean="0"/>
              <a:t>Vektorová grafika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43608" y="1916832"/>
            <a:ext cx="7273428" cy="4129236"/>
          </a:xfrm>
        </p:spPr>
        <p:txBody>
          <a:bodyPr/>
          <a:lstStyle/>
          <a:p>
            <a:r>
              <a:rPr lang="cs-CZ" dirty="0" smtClean="0"/>
              <a:t>Skládá se </a:t>
            </a:r>
            <a:r>
              <a:rPr lang="cs-CZ" dirty="0"/>
              <a:t>ze základních </a:t>
            </a:r>
            <a:r>
              <a:rPr lang="cs-CZ" b="1" dirty="0">
                <a:solidFill>
                  <a:schemeClr val="accent3"/>
                </a:solidFill>
              </a:rPr>
              <a:t>geometrických útvarů</a:t>
            </a:r>
            <a:r>
              <a:rPr lang="cs-CZ" dirty="0"/>
              <a:t> (přímky, křivky, mnohoúhelníky a body</a:t>
            </a:r>
            <a:r>
              <a:rPr lang="cs-CZ" dirty="0" smtClean="0"/>
              <a:t>).</a:t>
            </a:r>
          </a:p>
          <a:p>
            <a:r>
              <a:rPr lang="cs-CZ" dirty="0" smtClean="0"/>
              <a:t>Můžeme </a:t>
            </a:r>
            <a:r>
              <a:rPr lang="cs-CZ" dirty="0"/>
              <a:t>libovolně zvětšovat i zmenšovat </a:t>
            </a:r>
            <a:r>
              <a:rPr lang="cs-CZ" b="1" dirty="0">
                <a:solidFill>
                  <a:schemeClr val="accent1"/>
                </a:solidFill>
              </a:rPr>
              <a:t>bez ztráty </a:t>
            </a:r>
            <a:r>
              <a:rPr lang="cs-CZ" b="1" dirty="0" smtClean="0">
                <a:solidFill>
                  <a:schemeClr val="accent1"/>
                </a:solidFill>
              </a:rPr>
              <a:t>kvality</a:t>
            </a:r>
            <a:r>
              <a:rPr lang="cs-CZ" dirty="0" smtClean="0"/>
              <a:t>.</a:t>
            </a:r>
          </a:p>
          <a:p>
            <a:r>
              <a:rPr lang="cs-CZ" dirty="0"/>
              <a:t>M</a:t>
            </a:r>
            <a:r>
              <a:rPr lang="cs-CZ" dirty="0" smtClean="0"/>
              <a:t>éně </a:t>
            </a:r>
            <a:r>
              <a:rPr lang="cs-CZ" dirty="0"/>
              <a:t>náročná na </a:t>
            </a:r>
            <a:r>
              <a:rPr lang="cs-CZ" dirty="0" smtClean="0"/>
              <a:t>paměť.</a:t>
            </a:r>
          </a:p>
          <a:p>
            <a:r>
              <a:rPr lang="cs-CZ" dirty="0" smtClean="0"/>
              <a:t>Soubory typu: </a:t>
            </a:r>
            <a:r>
              <a:rPr lang="cs-CZ" i="1" dirty="0"/>
              <a:t>.</a:t>
            </a:r>
            <a:r>
              <a:rPr lang="cs-CZ" i="1" dirty="0" err="1"/>
              <a:t>cdr</a:t>
            </a:r>
            <a:r>
              <a:rPr lang="cs-CZ" i="1" dirty="0"/>
              <a:t>; .</a:t>
            </a:r>
            <a:r>
              <a:rPr lang="cs-CZ" i="1" dirty="0" err="1"/>
              <a:t>eps</a:t>
            </a:r>
            <a:r>
              <a:rPr lang="cs-CZ" i="1" dirty="0"/>
              <a:t>; </a:t>
            </a:r>
            <a:r>
              <a:rPr lang="cs-CZ" i="1" dirty="0" smtClean="0"/>
              <a:t>.</a:t>
            </a:r>
            <a:r>
              <a:rPr lang="cs-CZ" i="1" dirty="0" err="1" smtClean="0"/>
              <a:t>pdf</a:t>
            </a:r>
            <a:r>
              <a:rPr lang="cs-CZ" i="1" dirty="0"/>
              <a:t>.</a:t>
            </a:r>
            <a:endParaRPr lang="cs-CZ" i="1" dirty="0" smtClean="0"/>
          </a:p>
          <a:p>
            <a:r>
              <a:rPr lang="cs-CZ" dirty="0" smtClean="0"/>
              <a:t>Složitější </a:t>
            </a:r>
            <a:r>
              <a:rPr lang="cs-CZ" dirty="0"/>
              <a:t>na pořízení obrázku, pokud máme složitý a velmi členěný obraz je </a:t>
            </a:r>
            <a:r>
              <a:rPr lang="cs-CZ" b="1" dirty="0"/>
              <a:t>velmi náročná na CPU a </a:t>
            </a:r>
            <a:r>
              <a:rPr lang="cs-CZ" b="1" dirty="0" smtClean="0"/>
              <a:t>RAM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82172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788024" y="1124744"/>
            <a:ext cx="3744416" cy="5179059"/>
          </a:xfrm>
        </p:spPr>
        <p:txBody>
          <a:bodyPr/>
          <a:lstStyle/>
          <a:p>
            <a:pPr marL="527050" indent="-457200">
              <a:buFont typeface="+mj-lt"/>
              <a:buAutoNum type="alphaLcParenR"/>
            </a:pPr>
            <a:r>
              <a:rPr lang="cs-CZ" dirty="0" smtClean="0"/>
              <a:t>Obrázek, jak jej vidíme na monitoru.</a:t>
            </a:r>
          </a:p>
          <a:p>
            <a:pPr marL="527050" indent="-457200">
              <a:buFont typeface="+mj-lt"/>
              <a:buAutoNum type="alphaLcParenR"/>
            </a:pPr>
            <a:endParaRPr lang="cs-CZ" dirty="0" smtClean="0"/>
          </a:p>
          <a:p>
            <a:pPr marL="527050" indent="-457200">
              <a:buFont typeface="+mj-lt"/>
              <a:buAutoNum type="alphaLcParenR"/>
            </a:pPr>
            <a:endParaRPr lang="cs-CZ" dirty="0" smtClean="0"/>
          </a:p>
          <a:p>
            <a:pPr marL="527050" indent="-457200">
              <a:buFont typeface="+mj-lt"/>
              <a:buAutoNum type="alphaLcParenR"/>
            </a:pPr>
            <a:r>
              <a:rPr lang="cs-CZ" dirty="0" smtClean="0"/>
              <a:t>Zvětšený detail při užití </a:t>
            </a:r>
            <a:r>
              <a:rPr lang="cs-CZ" b="1" dirty="0" smtClean="0">
                <a:solidFill>
                  <a:schemeClr val="accent1"/>
                </a:solidFill>
              </a:rPr>
              <a:t>vektorové grafiky</a:t>
            </a:r>
            <a:r>
              <a:rPr lang="cs-CZ" dirty="0" smtClean="0"/>
              <a:t>.</a:t>
            </a:r>
          </a:p>
          <a:p>
            <a:pPr marL="527050" indent="-457200">
              <a:buFont typeface="+mj-lt"/>
              <a:buAutoNum type="alphaLcParenR"/>
            </a:pPr>
            <a:endParaRPr lang="cs-CZ" dirty="0"/>
          </a:p>
          <a:p>
            <a:pPr marL="527050" indent="-457200">
              <a:buFont typeface="+mj-lt"/>
              <a:buAutoNum type="alphaLcParenR"/>
            </a:pPr>
            <a:endParaRPr lang="cs-CZ" dirty="0" smtClean="0"/>
          </a:p>
          <a:p>
            <a:pPr marL="527050" indent="-457200">
              <a:buFont typeface="+mj-lt"/>
              <a:buAutoNum type="alphaLcParenR"/>
            </a:pPr>
            <a:r>
              <a:rPr lang="cs-CZ" dirty="0" smtClean="0"/>
              <a:t>Zvětšený detail při užití </a:t>
            </a:r>
            <a:r>
              <a:rPr lang="cs-CZ" b="1" dirty="0" smtClean="0">
                <a:solidFill>
                  <a:schemeClr val="accent1"/>
                </a:solidFill>
              </a:rPr>
              <a:t>rastrové grafiky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6" name="Obrázek 5" descr="http://upload.wikimedia.org/wikipedia/commons/a/ac/VectorGraphicsExample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48680"/>
            <a:ext cx="3459316" cy="5616624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ovéPole 6"/>
          <p:cNvSpPr txBox="1"/>
          <p:nvPr/>
        </p:nvSpPr>
        <p:spPr>
          <a:xfrm>
            <a:off x="971600" y="6165304"/>
            <a:ext cx="377013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Rozdíl mezi rastrovou a vektorovou grafikou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1093641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980728"/>
            <a:ext cx="7024687" cy="901353"/>
          </a:xfrm>
        </p:spPr>
        <p:txBody>
          <a:bodyPr/>
          <a:lstStyle/>
          <a:p>
            <a:r>
              <a:rPr lang="cs-CZ" dirty="0" smtClean="0"/>
              <a:t>3D grafika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79302" y="1962844"/>
            <a:ext cx="7273428" cy="3508375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racuje </a:t>
            </a:r>
            <a:r>
              <a:rPr lang="cs-CZ" dirty="0"/>
              <a:t>s </a:t>
            </a:r>
            <a:r>
              <a:rPr lang="cs-CZ" b="1" dirty="0">
                <a:solidFill>
                  <a:schemeClr val="accent3"/>
                </a:solidFill>
              </a:rPr>
              <a:t>trojrozměrnými </a:t>
            </a:r>
            <a:r>
              <a:rPr lang="cs-CZ" b="1" dirty="0" smtClean="0">
                <a:solidFill>
                  <a:schemeClr val="accent3"/>
                </a:solidFill>
              </a:rPr>
              <a:t>objekty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Využívá se při tvorbě </a:t>
            </a:r>
            <a:r>
              <a:rPr lang="cs-CZ" dirty="0"/>
              <a:t>filmů, či počítačových </a:t>
            </a:r>
            <a:r>
              <a:rPr lang="cs-CZ" dirty="0" smtClean="0"/>
              <a:t>her.</a:t>
            </a:r>
          </a:p>
          <a:p>
            <a:r>
              <a:rPr lang="cs-CZ" dirty="0"/>
              <a:t>3D grafiku rovněž </a:t>
            </a:r>
            <a:endParaRPr lang="cs-CZ" dirty="0" smtClean="0"/>
          </a:p>
          <a:p>
            <a:pPr marL="69850" indent="0">
              <a:buNone/>
            </a:pPr>
            <a:r>
              <a:rPr lang="cs-CZ" dirty="0" smtClean="0"/>
              <a:t>    používáme </a:t>
            </a:r>
            <a:r>
              <a:rPr lang="cs-CZ" dirty="0"/>
              <a:t>ve vědě, </a:t>
            </a:r>
            <a:endParaRPr lang="cs-CZ" dirty="0" smtClean="0"/>
          </a:p>
          <a:p>
            <a:pPr marL="69850" indent="0">
              <a:buNone/>
            </a:pPr>
            <a:r>
              <a:rPr lang="cs-CZ" dirty="0" smtClean="0"/>
              <a:t>    stavebnictví, lékařství,</a:t>
            </a:r>
          </a:p>
          <a:p>
            <a:pPr marL="69850" indent="0">
              <a:buNone/>
            </a:pPr>
            <a:r>
              <a:rPr lang="cs-CZ" dirty="0" smtClean="0"/>
              <a:t>    či </a:t>
            </a:r>
            <a:r>
              <a:rPr lang="cs-CZ" dirty="0"/>
              <a:t>ve strojírenství</a:t>
            </a:r>
          </a:p>
        </p:txBody>
      </p:sp>
      <p:pic>
        <p:nvPicPr>
          <p:cNvPr id="2050" name="Picture 2" descr="BMW E30 combi - 3D Grafika - sviftcz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7145" y="3429000"/>
            <a:ext cx="3840426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932040" y="6577517"/>
            <a:ext cx="19875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– Příklad 3D grafiky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7896452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Jedná se o </a:t>
            </a:r>
            <a:r>
              <a:rPr lang="cs-CZ" dirty="0"/>
              <a:t>proces tvarování a vytváření 3D </a:t>
            </a:r>
            <a:r>
              <a:rPr lang="cs-CZ" dirty="0" smtClean="0"/>
              <a:t>modelu:</a:t>
            </a:r>
          </a:p>
          <a:p>
            <a:pPr lvl="1"/>
            <a:r>
              <a:rPr lang="cs-CZ" dirty="0"/>
              <a:t>pomocí modelovacího </a:t>
            </a:r>
            <a:r>
              <a:rPr lang="cs-CZ" dirty="0" smtClean="0"/>
              <a:t>nástroje,</a:t>
            </a:r>
          </a:p>
          <a:p>
            <a:pPr lvl="1"/>
            <a:r>
              <a:rPr lang="cs-CZ" dirty="0"/>
              <a:t>z dat získaných měřicím </a:t>
            </a:r>
            <a:r>
              <a:rPr lang="cs-CZ" dirty="0" smtClean="0"/>
              <a:t>přístrojem z reálného světa,</a:t>
            </a:r>
          </a:p>
          <a:p>
            <a:pPr lvl="1"/>
            <a:r>
              <a:rPr lang="cs-CZ" dirty="0"/>
              <a:t>na základě PC </a:t>
            </a:r>
            <a:r>
              <a:rPr lang="cs-CZ" dirty="0" smtClean="0"/>
              <a:t>simulace. </a:t>
            </a:r>
          </a:p>
          <a:p>
            <a:endParaRPr lang="cs-CZ" dirty="0"/>
          </a:p>
        </p:txBody>
      </p:sp>
      <p:sp>
        <p:nvSpPr>
          <p:cNvPr id="6" name="Nadpis 3"/>
          <p:cNvSpPr>
            <a:spLocks noGrp="1"/>
          </p:cNvSpPr>
          <p:nvPr>
            <p:ph type="title"/>
          </p:nvPr>
        </p:nvSpPr>
        <p:spPr>
          <a:xfrm>
            <a:off x="1043608" y="980728"/>
            <a:ext cx="7024687" cy="901353"/>
          </a:xfrm>
        </p:spPr>
        <p:txBody>
          <a:bodyPr/>
          <a:lstStyle/>
          <a:p>
            <a:r>
              <a:rPr lang="cs-CZ" dirty="0" smtClean="0"/>
              <a:t>3D modelování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29296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Texturování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Proces důležitý při tvorbě grafiky.</a:t>
            </a:r>
          </a:p>
          <a:p>
            <a:r>
              <a:rPr lang="cs-CZ" b="1" dirty="0">
                <a:solidFill>
                  <a:schemeClr val="accent3"/>
                </a:solidFill>
              </a:rPr>
              <a:t>Textura</a:t>
            </a:r>
            <a:r>
              <a:rPr lang="cs-CZ" dirty="0">
                <a:solidFill>
                  <a:schemeClr val="accent3"/>
                </a:solidFill>
              </a:rPr>
              <a:t> </a:t>
            </a:r>
            <a:r>
              <a:rPr lang="cs-CZ" dirty="0"/>
              <a:t>je obrázek, kterým je „obaleno“ </a:t>
            </a:r>
            <a:r>
              <a:rPr lang="cs-CZ" dirty="0" smtClean="0"/>
              <a:t>těleso.</a:t>
            </a:r>
          </a:p>
          <a:p>
            <a:r>
              <a:rPr lang="cs-CZ" dirty="0"/>
              <a:t>Může se skládat z více vrstev, pomocí nichž vytvoříme například průhlednost, nebo lesklost.</a:t>
            </a:r>
          </a:p>
        </p:txBody>
      </p:sp>
    </p:spTree>
    <p:extLst>
      <p:ext uri="{BB962C8B-B14F-4D97-AF65-F5344CB8AC3E}">
        <p14:creationId xmlns:p14="http://schemas.microsoft.com/office/powerpoint/2010/main" val="37142891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1 – </a:t>
            </a:r>
            <a:r>
              <a:rPr lang="cs-CZ" sz="1800" dirty="0"/>
              <a:t>AUTOR NEUVEDEN. </a:t>
            </a:r>
            <a:r>
              <a:rPr lang="cs-CZ" sz="1800" i="1" dirty="0" err="1"/>
              <a:t>wikimedia</a:t>
            </a:r>
            <a:r>
              <a:rPr lang="cs-CZ" sz="1800" dirty="0"/>
              <a:t> [online]. [cit. 18.12.2012]. Dostupný na WWW: http://</a:t>
            </a:r>
            <a:r>
              <a:rPr lang="cs-CZ" sz="1800" dirty="0" smtClean="0"/>
              <a:t>upload.wikimedia.org/wikipedia/commons/a/ac/VectorGraphicsExample.jpg</a:t>
            </a:r>
          </a:p>
          <a:p>
            <a:pPr eaLnBrk="1" hangingPunct="1"/>
            <a:r>
              <a:rPr lang="cs-CZ" sz="1800" dirty="0" smtClean="0"/>
              <a:t>Obr. 2 - </a:t>
            </a:r>
            <a:r>
              <a:rPr lang="nl-NL" sz="1800" dirty="0"/>
              <a:t>POSTL, Jan. </a:t>
            </a:r>
            <a:r>
              <a:rPr lang="nl-NL" sz="1800" i="1" dirty="0"/>
              <a:t>www.humanart.cz</a:t>
            </a:r>
            <a:r>
              <a:rPr lang="nl-NL" sz="1800" dirty="0"/>
              <a:t> [online]. [cit. </a:t>
            </a:r>
            <a:r>
              <a:rPr lang="nl-NL" sz="1800" dirty="0" smtClean="0"/>
              <a:t>28.</a:t>
            </a:r>
            <a:r>
              <a:rPr lang="cs-CZ" sz="1800" dirty="0" smtClean="0"/>
              <a:t>12</a:t>
            </a:r>
            <a:r>
              <a:rPr lang="nl-NL" sz="1800" dirty="0" smtClean="0"/>
              <a:t>.201</a:t>
            </a:r>
            <a:r>
              <a:rPr lang="cs-CZ" sz="1800" dirty="0" smtClean="0"/>
              <a:t>2</a:t>
            </a:r>
            <a:r>
              <a:rPr lang="nl-NL" sz="1800" dirty="0" smtClean="0"/>
              <a:t>]. </a:t>
            </a:r>
            <a:r>
              <a:rPr lang="nl-NL" sz="1800" dirty="0"/>
              <a:t>Dostupný na WWW: http://</a:t>
            </a:r>
            <a:r>
              <a:rPr lang="nl-NL" sz="1800" dirty="0" smtClean="0"/>
              <a:t>www.humanart.cz/3dgrafika-7-bmw-e30-combi.html</a:t>
            </a:r>
            <a:r>
              <a:rPr lang="cs-CZ" sz="1800" dirty="0" smtClean="0"/>
              <a:t>.</a:t>
            </a:r>
            <a:r>
              <a:rPr lang="nl-NL" sz="1800" dirty="0" smtClean="0"/>
              <a:t> </a:t>
            </a:r>
            <a:endParaRPr lang="cs-CZ" sz="1800" dirty="0"/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4009</TotalTime>
  <Words>436</Words>
  <Application>Microsoft Office PowerPoint</Application>
  <PresentationFormat>Předvádění na obrazovce (4:3)</PresentationFormat>
  <Paragraphs>80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Austin</vt:lpstr>
      <vt:lpstr>Prezentace aplikace PowerPoint</vt:lpstr>
      <vt:lpstr>Výukový materiál</vt:lpstr>
      <vt:lpstr>Prezentace aplikace PowerPoint</vt:lpstr>
      <vt:lpstr>Bitmapová grafika</vt:lpstr>
      <vt:lpstr>Zobrazení obrázku</vt:lpstr>
      <vt:lpstr>Výhody a nevýhody bitmapové grafiky</vt:lpstr>
      <vt:lpstr>Vektorová grafika</vt:lpstr>
      <vt:lpstr>Prezentace aplikace PowerPoint</vt:lpstr>
      <vt:lpstr>3D grafika</vt:lpstr>
      <vt:lpstr>3D modelování</vt:lpstr>
      <vt:lpstr>Texturování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224</cp:revision>
  <dcterms:created xsi:type="dcterms:W3CDTF">2011-04-17T19:50:20Z</dcterms:created>
  <dcterms:modified xsi:type="dcterms:W3CDTF">2013-05-29T10:31:54Z</dcterms:modified>
</cp:coreProperties>
</file>