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6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93B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900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Barvy a Obrázky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05_01_32_INOVACE_19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Základní pojmy z oblasti počítačové grafiky, barev a digitálních obrázků.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pixel, barevná hloubka, rozlišení DPI, RGB, CMYK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BARVY a OBRÁZKY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687" cy="757337"/>
          </a:xfrm>
        </p:spPr>
        <p:txBody>
          <a:bodyPr/>
          <a:lstStyle/>
          <a:p>
            <a:r>
              <a:rPr lang="cs-CZ" dirty="0" smtClean="0"/>
              <a:t>Pixel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bod je </a:t>
            </a:r>
            <a:r>
              <a:rPr lang="cs-CZ" b="1" dirty="0" smtClean="0">
                <a:solidFill>
                  <a:schemeClr val="accent3"/>
                </a:solidFill>
              </a:rPr>
              <a:t>nejmenší </a:t>
            </a:r>
            <a:r>
              <a:rPr lang="cs-CZ" b="1" dirty="0">
                <a:solidFill>
                  <a:schemeClr val="accent3"/>
                </a:solidFill>
              </a:rPr>
              <a:t>jednotka </a:t>
            </a:r>
            <a:r>
              <a:rPr lang="cs-CZ" dirty="0"/>
              <a:t>rastrové (bitmapové) </a:t>
            </a:r>
            <a:r>
              <a:rPr lang="cs-CZ" dirty="0" smtClean="0"/>
              <a:t>grafiky.</a:t>
            </a:r>
          </a:p>
          <a:p>
            <a:r>
              <a:rPr lang="cs-CZ" dirty="0"/>
              <a:t>P</a:t>
            </a:r>
            <a:r>
              <a:rPr lang="cs-CZ" dirty="0" smtClean="0"/>
              <a:t>ixel </a:t>
            </a:r>
            <a:r>
              <a:rPr lang="cs-CZ" dirty="0"/>
              <a:t>vychází z anglických slov </a:t>
            </a:r>
            <a:r>
              <a:rPr lang="cs-CZ" dirty="0" err="1"/>
              <a:t>picture</a:t>
            </a:r>
            <a:r>
              <a:rPr lang="cs-CZ" dirty="0"/>
              <a:t> </a:t>
            </a:r>
            <a:r>
              <a:rPr lang="cs-CZ" dirty="0" smtClean="0"/>
              <a:t>element.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Jeden </a:t>
            </a:r>
            <a:r>
              <a:rPr lang="cs-CZ" b="1" dirty="0">
                <a:solidFill>
                  <a:schemeClr val="accent3"/>
                </a:solidFill>
              </a:rPr>
              <a:t>svítící bod </a:t>
            </a:r>
            <a:r>
              <a:rPr lang="cs-CZ" dirty="0"/>
              <a:t>na monitoru, nebo jeden bod obrázku složený ze základních barev systémem RGB, či </a:t>
            </a:r>
            <a:r>
              <a:rPr lang="cs-CZ" dirty="0" smtClean="0"/>
              <a:t>CMYK.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2988" y="2132856"/>
            <a:ext cx="7345436" cy="3699619"/>
          </a:xfrm>
        </p:spPr>
        <p:txBody>
          <a:bodyPr/>
          <a:lstStyle/>
          <a:p>
            <a:r>
              <a:rPr lang="cs-CZ" dirty="0"/>
              <a:t>Body na obrazovce monitoru tvoří </a:t>
            </a:r>
            <a:r>
              <a:rPr lang="cs-CZ" b="1" dirty="0">
                <a:solidFill>
                  <a:schemeClr val="accent3"/>
                </a:solidFill>
              </a:rPr>
              <a:t>čtvercovou síť </a:t>
            </a:r>
            <a:r>
              <a:rPr lang="cs-CZ" dirty="0"/>
              <a:t>a každý bod (pixel) je možné jednoznačně identifikovat podle jeho </a:t>
            </a:r>
            <a:r>
              <a:rPr lang="cs-CZ" b="1" dirty="0" smtClean="0">
                <a:solidFill>
                  <a:schemeClr val="accent1"/>
                </a:solidFill>
              </a:rPr>
              <a:t>souřadnic.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Každý </a:t>
            </a:r>
            <a:r>
              <a:rPr lang="cs-CZ" dirty="0" smtClean="0"/>
              <a:t>pixel </a:t>
            </a:r>
            <a:r>
              <a:rPr lang="cs-CZ" dirty="0"/>
              <a:t>skládá ze </a:t>
            </a:r>
            <a:r>
              <a:rPr lang="cs-CZ" b="1" dirty="0">
                <a:solidFill>
                  <a:schemeClr val="accent3"/>
                </a:solidFill>
              </a:rPr>
              <a:t>tří </a:t>
            </a:r>
            <a:endParaRPr lang="cs-CZ" b="1" dirty="0" smtClean="0">
              <a:solidFill>
                <a:schemeClr val="accent3"/>
              </a:solidFill>
            </a:endParaRPr>
          </a:p>
          <a:p>
            <a:pPr marL="69850" indent="0">
              <a:buNone/>
            </a:pPr>
            <a:r>
              <a:rPr lang="cs-CZ" b="1" dirty="0">
                <a:solidFill>
                  <a:schemeClr val="accent3"/>
                </a:solidFill>
              </a:rPr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  svítících </a:t>
            </a:r>
            <a:r>
              <a:rPr lang="cs-CZ" b="1" dirty="0">
                <a:solidFill>
                  <a:schemeClr val="accent3"/>
                </a:solidFill>
              </a:rPr>
              <a:t>bodů </a:t>
            </a:r>
            <a:r>
              <a:rPr lang="cs-CZ" dirty="0" smtClean="0"/>
              <a:t>odpovídající</a:t>
            </a:r>
          </a:p>
          <a:p>
            <a:pPr marL="69850" indent="0">
              <a:buNone/>
            </a:pPr>
            <a:r>
              <a:rPr lang="cs-CZ" dirty="0" smtClean="0"/>
              <a:t>   </a:t>
            </a:r>
            <a:r>
              <a:rPr lang="cs-CZ" dirty="0"/>
              <a:t>základním barvám - červené</a:t>
            </a:r>
            <a:r>
              <a:rPr lang="cs-CZ" dirty="0" smtClean="0"/>
              <a:t>,</a:t>
            </a:r>
          </a:p>
          <a:p>
            <a:pPr marL="69850" indent="0">
              <a:buNone/>
            </a:pPr>
            <a:r>
              <a:rPr lang="cs-CZ" dirty="0" smtClean="0"/>
              <a:t>   modré </a:t>
            </a:r>
            <a:r>
              <a:rPr lang="cs-CZ" dirty="0"/>
              <a:t>a </a:t>
            </a:r>
            <a:r>
              <a:rPr lang="cs-CZ" dirty="0" smtClean="0"/>
              <a:t>zelené. </a:t>
            </a:r>
            <a:endParaRPr lang="cs-CZ" dirty="0"/>
          </a:p>
        </p:txBody>
      </p:sp>
      <p:sp>
        <p:nvSpPr>
          <p:cNvPr id="3" name="Nadpis 5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687" cy="757337"/>
          </a:xfrm>
        </p:spPr>
        <p:txBody>
          <a:bodyPr/>
          <a:lstStyle/>
          <a:p>
            <a:r>
              <a:rPr lang="cs-CZ" dirty="0" smtClean="0"/>
              <a:t>Jak funguje p</a:t>
            </a:r>
            <a:r>
              <a:rPr lang="cs-CZ" dirty="0" smtClean="0"/>
              <a:t>ixel</a:t>
            </a:r>
            <a:endParaRPr lang="cs-CZ" dirty="0"/>
          </a:p>
        </p:txBody>
      </p:sp>
      <p:pic>
        <p:nvPicPr>
          <p:cNvPr id="4" name="Obrázek 3" descr="Soubor:SMILE FACE 16x16 PIXEL EXAMPLE1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84984"/>
            <a:ext cx="2806928" cy="309496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6392082" y="6464335"/>
            <a:ext cx="11508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1 - Pixely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93275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 </a:t>
            </a:r>
            <a:r>
              <a:rPr lang="cs-CZ" b="1" dirty="0" err="1" smtClean="0">
                <a:solidFill>
                  <a:schemeClr val="accent3"/>
                </a:solidFill>
              </a:rPr>
              <a:t>megapixel</a:t>
            </a:r>
            <a:r>
              <a:rPr lang="cs-CZ" b="1" dirty="0" smtClean="0">
                <a:solidFill>
                  <a:schemeClr val="accent3"/>
                </a:solidFill>
              </a:rPr>
              <a:t> (</a:t>
            </a:r>
            <a:r>
              <a:rPr lang="cs-CZ" b="1" dirty="0" err="1" smtClean="0">
                <a:solidFill>
                  <a:schemeClr val="accent3"/>
                </a:solidFill>
              </a:rPr>
              <a:t>Mpx</a:t>
            </a:r>
            <a:r>
              <a:rPr lang="cs-CZ" b="1" dirty="0" smtClean="0">
                <a:solidFill>
                  <a:schemeClr val="accent3"/>
                </a:solidFill>
              </a:rPr>
              <a:t>) </a:t>
            </a:r>
            <a:r>
              <a:rPr lang="cs-CZ" dirty="0"/>
              <a:t>je zhruba 1 milión (2</a:t>
            </a:r>
            <a:r>
              <a:rPr lang="cs-CZ" baseline="30000" dirty="0"/>
              <a:t>20</a:t>
            </a:r>
            <a:r>
              <a:rPr lang="cs-CZ" dirty="0"/>
              <a:t>) pixelů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Rovněž takto udáváme rozlišení např. u digitálního </a:t>
            </a:r>
            <a:r>
              <a:rPr lang="cs-CZ" dirty="0" smtClean="0"/>
              <a:t>fotoaparátu. </a:t>
            </a:r>
          </a:p>
          <a:p>
            <a:r>
              <a:rPr lang="cs-CZ" dirty="0" smtClean="0"/>
              <a:t>Je </a:t>
            </a:r>
            <a:r>
              <a:rPr lang="cs-CZ" dirty="0"/>
              <a:t>to počet </a:t>
            </a:r>
            <a:r>
              <a:rPr lang="cs-CZ" dirty="0" err="1"/>
              <a:t>světlocitlivých</a:t>
            </a:r>
            <a:r>
              <a:rPr lang="cs-CZ" dirty="0"/>
              <a:t> buněk na obrazovém senzoru. </a:t>
            </a:r>
            <a:endParaRPr lang="cs-CZ" dirty="0" smtClean="0"/>
          </a:p>
          <a:p>
            <a:pPr lvl="1"/>
            <a:r>
              <a:rPr lang="cs-CZ" dirty="0" smtClean="0"/>
              <a:t>Například 3Mpx </a:t>
            </a:r>
            <a:r>
              <a:rPr lang="cs-CZ" dirty="0"/>
              <a:t>fotoaparát má čip 2048×1536 (2048 × 1536 / 2</a:t>
            </a:r>
            <a:r>
              <a:rPr lang="cs-CZ" baseline="30000" dirty="0"/>
              <a:t>20</a:t>
            </a:r>
            <a:r>
              <a:rPr lang="cs-CZ" dirty="0"/>
              <a:t>=3).</a:t>
            </a:r>
          </a:p>
          <a:p>
            <a:endParaRPr lang="cs-CZ" dirty="0"/>
          </a:p>
        </p:txBody>
      </p:sp>
      <p:sp>
        <p:nvSpPr>
          <p:cNvPr id="3" name="Nadpis 5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687" cy="757337"/>
          </a:xfrm>
        </p:spPr>
        <p:txBody>
          <a:bodyPr/>
          <a:lstStyle/>
          <a:p>
            <a:r>
              <a:rPr lang="cs-CZ" dirty="0" err="1" smtClean="0"/>
              <a:t>Megap</a:t>
            </a:r>
            <a:r>
              <a:rPr lang="cs-CZ" dirty="0" err="1" smtClean="0"/>
              <a:t>ixel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47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687" cy="757337"/>
          </a:xfrm>
        </p:spPr>
        <p:txBody>
          <a:bodyPr/>
          <a:lstStyle/>
          <a:p>
            <a:r>
              <a:rPr lang="cs-CZ" dirty="0" smtClean="0"/>
              <a:t>Rozlišení obrázku (DPI)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1988840"/>
            <a:ext cx="6777037" cy="3508375"/>
          </a:xfrm>
        </p:spPr>
        <p:txBody>
          <a:bodyPr/>
          <a:lstStyle/>
          <a:p>
            <a:r>
              <a:rPr lang="cs-CZ" dirty="0"/>
              <a:t>DPI </a:t>
            </a:r>
            <a:r>
              <a:rPr lang="cs-CZ" dirty="0" smtClean="0"/>
              <a:t>znamená </a:t>
            </a:r>
            <a:r>
              <a:rPr lang="cs-CZ" b="1" dirty="0" err="1">
                <a:solidFill>
                  <a:schemeClr val="accent3"/>
                </a:solidFill>
              </a:rPr>
              <a:t>Dots</a:t>
            </a:r>
            <a:r>
              <a:rPr lang="cs-CZ" b="1" dirty="0">
                <a:solidFill>
                  <a:schemeClr val="accent3"/>
                </a:solidFill>
              </a:rPr>
              <a:t> per </a:t>
            </a:r>
            <a:r>
              <a:rPr lang="cs-CZ" b="1" dirty="0" err="1" smtClean="0">
                <a:solidFill>
                  <a:schemeClr val="accent3"/>
                </a:solidFill>
              </a:rPr>
              <a:t>inch</a:t>
            </a:r>
            <a:r>
              <a:rPr lang="cs-CZ" dirty="0" smtClean="0"/>
              <a:t>.</a:t>
            </a:r>
          </a:p>
          <a:p>
            <a:r>
              <a:rPr lang="cs-CZ" dirty="0"/>
              <a:t>Určuje kolik obrazových bodů (pixelů) se vejde do délky jednoho </a:t>
            </a:r>
            <a:r>
              <a:rPr lang="cs-CZ" dirty="0" smtClean="0"/>
              <a:t>palce (</a:t>
            </a:r>
            <a:r>
              <a:rPr lang="cs-CZ" dirty="0"/>
              <a:t>2,54 </a:t>
            </a:r>
            <a:r>
              <a:rPr lang="cs-CZ" dirty="0" smtClean="0"/>
              <a:t>cm).</a:t>
            </a:r>
          </a:p>
          <a:p>
            <a:r>
              <a:rPr lang="cs-CZ" dirty="0" smtClean="0"/>
              <a:t>Někdy používáme i </a:t>
            </a:r>
            <a:r>
              <a:rPr lang="cs-CZ" b="1" dirty="0">
                <a:solidFill>
                  <a:schemeClr val="accent1"/>
                </a:solidFill>
              </a:rPr>
              <a:t>PPI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/>
              <a:t>čili </a:t>
            </a:r>
            <a:r>
              <a:rPr lang="cs-CZ" dirty="0" err="1"/>
              <a:t>pixels</a:t>
            </a:r>
            <a:r>
              <a:rPr lang="cs-CZ" dirty="0"/>
              <a:t> per </a:t>
            </a:r>
            <a:r>
              <a:rPr lang="cs-CZ" dirty="0" err="1"/>
              <a:t>inch</a:t>
            </a:r>
            <a:r>
              <a:rPr lang="cs-CZ" dirty="0"/>
              <a:t>, pixely na </a:t>
            </a:r>
            <a:r>
              <a:rPr lang="cs-CZ" dirty="0" smtClean="0"/>
              <a:t>palec.</a:t>
            </a:r>
          </a:p>
          <a:p>
            <a:r>
              <a:rPr lang="cs-CZ" dirty="0" smtClean="0"/>
              <a:t>Příklad:</a:t>
            </a:r>
          </a:p>
          <a:p>
            <a:pPr lvl="1"/>
            <a:r>
              <a:rPr lang="cs-CZ" dirty="0"/>
              <a:t>Pořídíme fotografii 1 </a:t>
            </a:r>
            <a:r>
              <a:rPr lang="cs-CZ" dirty="0" err="1"/>
              <a:t>Mpx</a:t>
            </a:r>
            <a:r>
              <a:rPr lang="cs-CZ" dirty="0"/>
              <a:t> digitálním fotoaparátem. Výsledný obrázek bude mít 1280 bodů (pixelů) na šířku a 960 bodů (pixelů) na výšku. 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217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Tiskárny tisknou v rozsahu 60 až 1800 </a:t>
            </a:r>
            <a:r>
              <a:rPr lang="cs-CZ" dirty="0" smtClean="0"/>
              <a:t>DPI:</a:t>
            </a:r>
          </a:p>
          <a:p>
            <a:pPr lvl="1"/>
            <a:r>
              <a:rPr lang="cs-CZ" b="1" dirty="0"/>
              <a:t>j</a:t>
            </a:r>
            <a:r>
              <a:rPr lang="cs-CZ" b="1" dirty="0" smtClean="0"/>
              <a:t>ehličková </a:t>
            </a:r>
            <a:r>
              <a:rPr lang="cs-CZ" b="1" dirty="0"/>
              <a:t>tiskárna </a:t>
            </a:r>
            <a:r>
              <a:rPr lang="cs-CZ" dirty="0"/>
              <a:t>tiskne v rozsahu 60 – 90 </a:t>
            </a:r>
            <a:r>
              <a:rPr lang="cs-CZ" dirty="0" smtClean="0"/>
              <a:t>DPI,</a:t>
            </a:r>
          </a:p>
          <a:p>
            <a:pPr lvl="1"/>
            <a:r>
              <a:rPr lang="cs-CZ" b="1" dirty="0"/>
              <a:t>inkoustová tiskárna </a:t>
            </a:r>
            <a:r>
              <a:rPr lang="cs-CZ" dirty="0"/>
              <a:t>je schopna tisknout v rozsahu 300 až 600 </a:t>
            </a:r>
            <a:r>
              <a:rPr lang="cs-CZ" dirty="0" smtClean="0"/>
              <a:t>DPI,</a:t>
            </a:r>
          </a:p>
          <a:p>
            <a:pPr lvl="1"/>
            <a:r>
              <a:rPr lang="cs-CZ" b="1" dirty="0"/>
              <a:t>laserová tiskárna </a:t>
            </a:r>
            <a:r>
              <a:rPr lang="cs-CZ" dirty="0"/>
              <a:t>většinou v rozlišení 600 až 1800 </a:t>
            </a:r>
            <a:r>
              <a:rPr lang="cs-CZ" dirty="0" smtClean="0"/>
              <a:t>DPI. </a:t>
            </a:r>
            <a:endParaRPr lang="cs-CZ" dirty="0"/>
          </a:p>
        </p:txBody>
      </p:sp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687" cy="757337"/>
          </a:xfrm>
        </p:spPr>
        <p:txBody>
          <a:bodyPr/>
          <a:lstStyle/>
          <a:p>
            <a:r>
              <a:rPr lang="cs-CZ" dirty="0" smtClean="0"/>
              <a:t>Tisk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364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829345"/>
          </a:xfrm>
        </p:spPr>
        <p:txBody>
          <a:bodyPr/>
          <a:lstStyle/>
          <a:p>
            <a:r>
              <a:rPr lang="cs-CZ" dirty="0" smtClean="0"/>
              <a:t>Tisk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55577" y="1556793"/>
            <a:ext cx="6336704" cy="2376264"/>
          </a:xfrm>
        </p:spPr>
        <p:txBody>
          <a:bodyPr/>
          <a:lstStyle/>
          <a:p>
            <a:r>
              <a:rPr lang="cs-CZ" dirty="0"/>
              <a:t>Standardní RGB monitor má u každého pixelu </a:t>
            </a:r>
            <a:r>
              <a:rPr lang="cs-CZ" b="1" dirty="0">
                <a:solidFill>
                  <a:schemeClr val="accent1"/>
                </a:solidFill>
              </a:rPr>
              <a:t>256 intenzit světla </a:t>
            </a:r>
            <a:r>
              <a:rPr lang="cs-CZ" dirty="0"/>
              <a:t>v každém ze tří kanálů RGB.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schopen </a:t>
            </a:r>
            <a:r>
              <a:rPr lang="cs-CZ" dirty="0"/>
              <a:t>v doplňkových </a:t>
            </a:r>
            <a:endParaRPr lang="cs-CZ" dirty="0" smtClean="0"/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barvách </a:t>
            </a:r>
            <a:r>
              <a:rPr lang="cs-CZ" dirty="0"/>
              <a:t>vytvořit 256³ = </a:t>
            </a:r>
            <a:endParaRPr lang="cs-CZ" dirty="0" smtClean="0"/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16 </a:t>
            </a:r>
            <a:r>
              <a:rPr lang="cs-CZ" dirty="0"/>
              <a:t>777 216 barev.</a:t>
            </a:r>
          </a:p>
          <a:p>
            <a:endParaRPr lang="cs-CZ" dirty="0"/>
          </a:p>
        </p:txBody>
      </p:sp>
      <p:pic>
        <p:nvPicPr>
          <p:cNvPr id="6" name="Obrázek 5" descr="Soubor:DPI and PPI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3232314" cy="365941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1756034" y="5949280"/>
            <a:ext cx="3625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2 - </a:t>
            </a:r>
            <a:r>
              <a:rPr lang="cs-CZ" sz="1200" dirty="0"/>
              <a:t>Srovnání obrazu na obrazovce počítače o </a:t>
            </a:r>
            <a:endParaRPr lang="cs-CZ" sz="1200" dirty="0" smtClean="0"/>
          </a:p>
          <a:p>
            <a:r>
              <a:rPr lang="cs-CZ" sz="1200" dirty="0" smtClean="0"/>
              <a:t>rozměrech </a:t>
            </a:r>
            <a:r>
              <a:rPr lang="cs-CZ" sz="1200" dirty="0"/>
              <a:t>10 × 10 pixelů a na tiskárně.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89645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988840"/>
            <a:ext cx="7344816" cy="3843635"/>
          </a:xfrm>
        </p:spPr>
        <p:txBody>
          <a:bodyPr/>
          <a:lstStyle/>
          <a:p>
            <a:r>
              <a:rPr lang="cs-CZ" dirty="0"/>
              <a:t>Barevný model RGB neboli </a:t>
            </a:r>
            <a:r>
              <a:rPr lang="cs-CZ" dirty="0" err="1" smtClean="0"/>
              <a:t>červená-zelená-modrá</a:t>
            </a:r>
            <a:r>
              <a:rPr lang="cs-CZ" dirty="0" smtClean="0"/>
              <a:t> (</a:t>
            </a:r>
            <a:r>
              <a:rPr lang="cs-CZ" dirty="0"/>
              <a:t>- </a:t>
            </a:r>
            <a:r>
              <a:rPr lang="cs-CZ" b="1" i="1" dirty="0" err="1"/>
              <a:t>r</a:t>
            </a:r>
            <a:r>
              <a:rPr lang="cs-CZ" i="1" dirty="0" err="1"/>
              <a:t>ed</a:t>
            </a:r>
            <a:r>
              <a:rPr lang="cs-CZ" dirty="0"/>
              <a:t>, zelené – </a:t>
            </a:r>
            <a:r>
              <a:rPr lang="cs-CZ" b="1" i="1" dirty="0"/>
              <a:t>g</a:t>
            </a:r>
            <a:r>
              <a:rPr lang="cs-CZ" i="1" dirty="0"/>
              <a:t>reen</a:t>
            </a:r>
            <a:r>
              <a:rPr lang="cs-CZ" dirty="0"/>
              <a:t> a modré – </a:t>
            </a:r>
            <a:r>
              <a:rPr lang="cs-CZ" b="1" i="1" dirty="0" smtClean="0"/>
              <a:t>b</a:t>
            </a:r>
            <a:r>
              <a:rPr lang="cs-CZ" i="1" dirty="0" smtClean="0"/>
              <a:t>lue)</a:t>
            </a:r>
            <a:r>
              <a:rPr lang="cs-CZ" dirty="0" smtClean="0"/>
              <a:t> </a:t>
            </a:r>
            <a:r>
              <a:rPr lang="cs-CZ" dirty="0"/>
              <a:t>je </a:t>
            </a:r>
            <a:r>
              <a:rPr lang="cs-CZ" b="1" dirty="0">
                <a:solidFill>
                  <a:schemeClr val="accent1"/>
                </a:solidFill>
              </a:rPr>
              <a:t>aditivní  (součtový) </a:t>
            </a:r>
            <a:r>
              <a:rPr lang="cs-CZ" dirty="0"/>
              <a:t>způsob míchání </a:t>
            </a:r>
            <a:r>
              <a:rPr lang="cs-CZ" dirty="0" smtClean="0"/>
              <a:t>barev </a:t>
            </a:r>
            <a:r>
              <a:rPr lang="cs-CZ" dirty="0"/>
              <a:t>používaný ve všech monitorech a </a:t>
            </a:r>
            <a:r>
              <a:rPr lang="cs-CZ" dirty="0" smtClean="0"/>
              <a:t>projektorech.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829345"/>
          </a:xfrm>
        </p:spPr>
        <p:txBody>
          <a:bodyPr/>
          <a:lstStyle/>
          <a:p>
            <a:r>
              <a:rPr lang="cs-CZ" dirty="0" smtClean="0"/>
              <a:t>RGB</a:t>
            </a:r>
            <a:endParaRPr lang="cs-CZ" dirty="0"/>
          </a:p>
        </p:txBody>
      </p:sp>
      <p:pic>
        <p:nvPicPr>
          <p:cNvPr id="4" name="Obrázek 3" descr="http://upload.wikimedia.org/wikipedia/commons/thumb/e/e8/AdditiveColorMixiing.svg/200px-AdditiveColorMixiing.svg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645024"/>
            <a:ext cx="2822486" cy="277867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923928" y="6559189"/>
            <a:ext cx="21254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RGB míchání barev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72929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829345"/>
          </a:xfrm>
        </p:spPr>
        <p:txBody>
          <a:bodyPr/>
          <a:lstStyle/>
          <a:p>
            <a:r>
              <a:rPr lang="cs-CZ" dirty="0" smtClean="0"/>
              <a:t>Způsob míchání barev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043608" y="1844824"/>
            <a:ext cx="6777037" cy="3508375"/>
          </a:xfrm>
        </p:spPr>
        <p:txBody>
          <a:bodyPr/>
          <a:lstStyle/>
          <a:p>
            <a:r>
              <a:rPr lang="cs-CZ" dirty="0"/>
              <a:t>U CRT monitoru nám </a:t>
            </a:r>
            <a:r>
              <a:rPr lang="cs-CZ" b="1" dirty="0">
                <a:solidFill>
                  <a:schemeClr val="accent1"/>
                </a:solidFill>
              </a:rPr>
              <a:t>katoda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/>
              <a:t>emituje tři paprsky elektronů a ty dopadají </a:t>
            </a:r>
            <a:r>
              <a:rPr lang="cs-CZ" b="1" dirty="0">
                <a:solidFill>
                  <a:schemeClr val="accent1"/>
                </a:solidFill>
              </a:rPr>
              <a:t>přes masku na stínítko</a:t>
            </a:r>
            <a:r>
              <a:rPr lang="cs-CZ" dirty="0" smtClean="0"/>
              <a:t>.</a:t>
            </a:r>
          </a:p>
          <a:p>
            <a:r>
              <a:rPr lang="cs-CZ" dirty="0"/>
              <a:t>Na stínítku jsou naneseny tři barvy </a:t>
            </a:r>
            <a:r>
              <a:rPr lang="cs-CZ" b="1" dirty="0">
                <a:solidFill>
                  <a:schemeClr val="accent1"/>
                </a:solidFill>
              </a:rPr>
              <a:t>luminoforu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/>
              <a:t>(látky, jež po dopadu elektronu svítí). </a:t>
            </a:r>
            <a:endParaRPr lang="cs-CZ" dirty="0" smtClean="0"/>
          </a:p>
          <a:p>
            <a:r>
              <a:rPr lang="cs-CZ" dirty="0"/>
              <a:t>Podobně je to se zobrazováním i u LCD </a:t>
            </a:r>
            <a:r>
              <a:rPr lang="cs-CZ" dirty="0" smtClean="0"/>
              <a:t>monitoru, </a:t>
            </a:r>
            <a:r>
              <a:rPr lang="cs-CZ" dirty="0"/>
              <a:t>na obrazovce jsou krátké tenké proužky (červené, zelené a modré), které se rozsvěcují a zhasínají podle toho, jakou barvu chceme zobrazit.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289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Soubor:Liquid Crystal Display Macro Example zoom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24744"/>
            <a:ext cx="4176464" cy="345638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3139264" y="4695051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 – LCD monitor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062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16832"/>
            <a:ext cx="7345436" cy="3915643"/>
          </a:xfrm>
        </p:spPr>
        <p:txBody>
          <a:bodyPr/>
          <a:lstStyle/>
          <a:p>
            <a:r>
              <a:rPr lang="cs-CZ" dirty="0" smtClean="0"/>
              <a:t>CMYK je </a:t>
            </a:r>
            <a:r>
              <a:rPr lang="cs-CZ" dirty="0"/>
              <a:t>barevný model založený na </a:t>
            </a:r>
            <a:r>
              <a:rPr lang="cs-CZ" b="1" dirty="0">
                <a:solidFill>
                  <a:schemeClr val="accent3"/>
                </a:solidFill>
              </a:rPr>
              <a:t>rozdílovém míchání barev </a:t>
            </a:r>
            <a:r>
              <a:rPr lang="cs-CZ" dirty="0"/>
              <a:t>(mícháním od sebe barvy odčítáme). </a:t>
            </a:r>
            <a:endParaRPr lang="cs-CZ" dirty="0" smtClean="0"/>
          </a:p>
          <a:p>
            <a:r>
              <a:rPr lang="cs-CZ" dirty="0" smtClean="0"/>
              <a:t>Používá </a:t>
            </a:r>
            <a:r>
              <a:rPr lang="cs-CZ" dirty="0"/>
              <a:t>se především u reprodukčních zařízení (tiskárny), která barvy tvoří mícháním barevných pigmentů. </a:t>
            </a:r>
            <a:endParaRPr lang="cs-CZ" dirty="0" smtClean="0"/>
          </a:p>
          <a:p>
            <a:r>
              <a:rPr lang="cs-CZ" u="sng" dirty="0" smtClean="0"/>
              <a:t>Čtyři základní barvy: </a:t>
            </a:r>
            <a:r>
              <a:rPr lang="cs-CZ" b="1" dirty="0">
                <a:solidFill>
                  <a:srgbClr val="00B0F0"/>
                </a:solidFill>
              </a:rPr>
              <a:t>azurovou</a:t>
            </a:r>
            <a:r>
              <a:rPr lang="cs-CZ" dirty="0"/>
              <a:t> (Cyan); </a:t>
            </a:r>
            <a:r>
              <a:rPr lang="cs-CZ" b="1" dirty="0">
                <a:solidFill>
                  <a:srgbClr val="D93BC6"/>
                </a:solidFill>
              </a:rPr>
              <a:t>purpurovou</a:t>
            </a:r>
            <a:r>
              <a:rPr lang="cs-CZ" dirty="0"/>
              <a:t> (Magenta); </a:t>
            </a:r>
            <a:r>
              <a:rPr lang="cs-CZ" b="1" dirty="0">
                <a:solidFill>
                  <a:srgbClr val="FFFF00"/>
                </a:solidFill>
              </a:rPr>
              <a:t>žlutou</a:t>
            </a:r>
            <a:r>
              <a:rPr lang="cs-CZ" dirty="0"/>
              <a:t> (anglicky </a:t>
            </a:r>
            <a:r>
              <a:rPr lang="cs-CZ" dirty="0" err="1"/>
              <a:t>Yellow</a:t>
            </a:r>
            <a:r>
              <a:rPr lang="cs-CZ" dirty="0"/>
              <a:t>); </a:t>
            </a:r>
            <a:r>
              <a:rPr lang="cs-CZ" b="1" dirty="0">
                <a:solidFill>
                  <a:schemeClr val="tx1"/>
                </a:solidFill>
              </a:rPr>
              <a:t>černou</a:t>
            </a:r>
            <a:r>
              <a:rPr lang="cs-CZ" dirty="0"/>
              <a:t> (</a:t>
            </a:r>
            <a:r>
              <a:rPr lang="cs-CZ" dirty="0" err="1"/>
              <a:t>Key</a:t>
            </a:r>
            <a:r>
              <a:rPr lang="cs-CZ" dirty="0"/>
              <a:t>), </a:t>
            </a:r>
            <a:r>
              <a:rPr lang="cs-CZ" dirty="0" err="1"/>
              <a:t>Key</a:t>
            </a:r>
            <a:r>
              <a:rPr lang="cs-CZ" dirty="0"/>
              <a:t> proto, že se tisknou černou barvou klíčovací </a:t>
            </a:r>
            <a:r>
              <a:rPr lang="cs-CZ" dirty="0" smtClean="0"/>
              <a:t>značky. </a:t>
            </a:r>
            <a:endParaRPr lang="cs-CZ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687" cy="757337"/>
          </a:xfrm>
        </p:spPr>
        <p:txBody>
          <a:bodyPr/>
          <a:lstStyle/>
          <a:p>
            <a:r>
              <a:rPr lang="cs-CZ" dirty="0" smtClean="0"/>
              <a:t>CMYK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539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Obr. 5 – Míchání barev CMYK</a:t>
            </a:r>
            <a:endParaRPr lang="cs-CZ" dirty="0"/>
          </a:p>
        </p:txBody>
      </p:sp>
      <p:pic>
        <p:nvPicPr>
          <p:cNvPr id="5" name="Zástupný symbol pro obrázek 4" descr="http://upload.wikimedia.org/wikipedia/commons/a/ac/SubtractiveColorMixing.pn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89" r="19289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448254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Barevná hloubka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Popisuje počet </a:t>
            </a:r>
            <a:r>
              <a:rPr lang="cs-CZ" dirty="0"/>
              <a:t>bitů použitých k popisu určité barvy nebo pixelu v bitmapovém obrázku nebo rámečku </a:t>
            </a:r>
            <a:r>
              <a:rPr lang="cs-CZ" dirty="0" smtClean="0"/>
              <a:t>videa.</a:t>
            </a:r>
          </a:p>
          <a:p>
            <a:r>
              <a:rPr lang="cs-CZ" dirty="0"/>
              <a:t>Větší barevná hloubka zvětšuje stupnici různých barev a také náročnost na paměť obrázku či </a:t>
            </a:r>
            <a:r>
              <a:rPr lang="cs-CZ" dirty="0" smtClean="0"/>
              <a:t>videa.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9867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Barevné hloubky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1bitová barva </a:t>
            </a:r>
            <a:r>
              <a:rPr lang="cs-CZ" dirty="0" smtClean="0"/>
              <a:t>- Mono </a:t>
            </a:r>
            <a:r>
              <a:rPr lang="cs-CZ" dirty="0" err="1"/>
              <a:t>Color</a:t>
            </a:r>
            <a:r>
              <a:rPr lang="cs-CZ" dirty="0"/>
              <a:t> </a:t>
            </a:r>
            <a:endParaRPr lang="cs-CZ" dirty="0"/>
          </a:p>
          <a:p>
            <a:r>
              <a:rPr lang="cs-CZ" dirty="0" smtClean="0"/>
              <a:t>4bitová </a:t>
            </a:r>
            <a:r>
              <a:rPr lang="cs-CZ" dirty="0"/>
              <a:t>barva </a:t>
            </a:r>
          </a:p>
          <a:p>
            <a:r>
              <a:rPr lang="cs-CZ" dirty="0"/>
              <a:t>8bitová barva </a:t>
            </a:r>
            <a:endParaRPr lang="cs-CZ" dirty="0" smtClean="0"/>
          </a:p>
          <a:p>
            <a:r>
              <a:rPr lang="cs-CZ" dirty="0" smtClean="0"/>
              <a:t>15bitová </a:t>
            </a:r>
            <a:r>
              <a:rPr lang="cs-CZ" dirty="0"/>
              <a:t>barva </a:t>
            </a:r>
            <a:r>
              <a:rPr lang="cs-CZ" dirty="0" smtClean="0"/>
              <a:t>- </a:t>
            </a:r>
            <a:r>
              <a:rPr lang="cs-CZ" dirty="0" err="1" smtClean="0"/>
              <a:t>Low</a:t>
            </a:r>
            <a:r>
              <a:rPr lang="cs-CZ" dirty="0" smtClean="0"/>
              <a:t> </a:t>
            </a:r>
            <a:r>
              <a:rPr lang="cs-CZ" dirty="0" err="1"/>
              <a:t>Color</a:t>
            </a:r>
            <a:endParaRPr lang="cs-CZ" dirty="0"/>
          </a:p>
          <a:p>
            <a:r>
              <a:rPr lang="cs-CZ" dirty="0"/>
              <a:t>16bitová </a:t>
            </a:r>
            <a:r>
              <a:rPr lang="cs-CZ" dirty="0" smtClean="0"/>
              <a:t>barva -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/>
              <a:t>Color</a:t>
            </a:r>
            <a:endParaRPr lang="cs-CZ" dirty="0"/>
          </a:p>
          <a:p>
            <a:r>
              <a:rPr lang="cs-CZ" dirty="0"/>
              <a:t>24bitová </a:t>
            </a:r>
            <a:r>
              <a:rPr lang="cs-CZ" dirty="0" smtClean="0"/>
              <a:t>barva - </a:t>
            </a:r>
            <a:r>
              <a:rPr lang="cs-CZ" dirty="0" err="1" smtClean="0"/>
              <a:t>True</a:t>
            </a:r>
            <a:r>
              <a:rPr lang="cs-CZ" dirty="0" smtClean="0"/>
              <a:t> </a:t>
            </a:r>
            <a:r>
              <a:rPr lang="cs-CZ" dirty="0" err="1"/>
              <a:t>Color</a:t>
            </a:r>
            <a:endParaRPr lang="cs-CZ" dirty="0"/>
          </a:p>
          <a:p>
            <a:r>
              <a:rPr lang="cs-CZ" dirty="0"/>
              <a:t>32bitová barva </a:t>
            </a:r>
            <a:r>
              <a:rPr lang="cs-CZ" dirty="0" smtClean="0"/>
              <a:t>- Super </a:t>
            </a:r>
            <a:r>
              <a:rPr lang="cs-CZ" dirty="0" err="1"/>
              <a:t>True</a:t>
            </a:r>
            <a:r>
              <a:rPr lang="cs-CZ" dirty="0"/>
              <a:t> </a:t>
            </a:r>
            <a:r>
              <a:rPr lang="cs-CZ" dirty="0" err="1"/>
              <a:t>Color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48bitová </a:t>
            </a:r>
            <a:r>
              <a:rPr lang="cs-CZ" dirty="0"/>
              <a:t>barva </a:t>
            </a:r>
            <a:r>
              <a:rPr lang="cs-CZ" dirty="0" smtClean="0"/>
              <a:t>- </a:t>
            </a:r>
            <a:r>
              <a:rPr lang="cs-CZ" dirty="0" err="1" smtClean="0"/>
              <a:t>Deep</a:t>
            </a:r>
            <a:r>
              <a:rPr lang="cs-CZ" dirty="0" smtClean="0"/>
              <a:t> </a:t>
            </a:r>
            <a:r>
              <a:rPr lang="cs-CZ" dirty="0" err="1"/>
              <a:t>Color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999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1 – </a:t>
            </a:r>
            <a:r>
              <a:rPr lang="pt-BR" sz="1400" dirty="0"/>
              <a:t>AUTOR NEUVEDEN.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</a:t>
            </a:r>
            <a:r>
              <a:rPr lang="pt-BR" sz="1400" dirty="0" smtClean="0"/>
              <a:t>28.</a:t>
            </a:r>
            <a:r>
              <a:rPr lang="cs-CZ" sz="1400" dirty="0" smtClean="0"/>
              <a:t>12</a:t>
            </a:r>
            <a:r>
              <a:rPr lang="pt-BR" sz="1400" dirty="0" smtClean="0"/>
              <a:t>.201</a:t>
            </a:r>
            <a:r>
              <a:rPr lang="cs-CZ" sz="1400" dirty="0" smtClean="0"/>
              <a:t>2</a:t>
            </a:r>
            <a:r>
              <a:rPr lang="pt-BR" sz="1400" dirty="0" smtClean="0"/>
              <a:t>]. </a:t>
            </a:r>
            <a:r>
              <a:rPr lang="pt-BR" sz="1400" dirty="0"/>
              <a:t>Dostupný na WWW: http://cs.wikipedia.org/wiki/Soubor:SMILE_FACE_16x16_PIXEL_EXAMPLE1.PNG 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2 - </a:t>
            </a:r>
            <a:r>
              <a:rPr lang="pt-BR" sz="1400" dirty="0"/>
              <a:t>AUTOR NEUVEDEN.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</a:t>
            </a:r>
            <a:r>
              <a:rPr lang="cs-CZ" sz="1400" dirty="0"/>
              <a:t>2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.2013</a:t>
            </a:r>
            <a:r>
              <a:rPr lang="pt-BR" sz="1400" dirty="0"/>
              <a:t>]. Dostupný na WWW: http://cs.wikipedia.org/wiki/Soubor:DPI_and_PPI.png 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3 - </a:t>
            </a:r>
            <a:r>
              <a:rPr lang="pt-BR" sz="1400" dirty="0"/>
              <a:t>AUTOR NEUVEDEN.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</a:t>
            </a:r>
            <a:r>
              <a:rPr lang="pt-BR" sz="1400" dirty="0" smtClean="0"/>
              <a:t>28.</a:t>
            </a:r>
            <a:r>
              <a:rPr lang="cs-CZ" sz="1400" dirty="0" smtClean="0"/>
              <a:t>12</a:t>
            </a:r>
            <a:r>
              <a:rPr lang="pt-BR" sz="1400" dirty="0" smtClean="0"/>
              <a:t>.201</a:t>
            </a:r>
            <a:r>
              <a:rPr lang="cs-CZ" sz="1400" dirty="0" smtClean="0"/>
              <a:t>2</a:t>
            </a:r>
            <a:r>
              <a:rPr lang="pt-BR" sz="1400" dirty="0" smtClean="0"/>
              <a:t>]. </a:t>
            </a:r>
            <a:r>
              <a:rPr lang="pt-BR" sz="1400" dirty="0"/>
              <a:t>Dostupný na WWW: http://cs.wikipedia.org/wiki/Soubor:AdditiveColorMixiing.svg 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4 - </a:t>
            </a:r>
            <a:r>
              <a:rPr lang="pt-BR" sz="1400" dirty="0"/>
              <a:t>AUTOR NEUVEDEN.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</a:t>
            </a:r>
            <a:r>
              <a:rPr lang="pt-BR" sz="1400" dirty="0" smtClean="0"/>
              <a:t>28.</a:t>
            </a:r>
            <a:r>
              <a:rPr lang="cs-CZ" sz="1400" dirty="0" smtClean="0"/>
              <a:t>12</a:t>
            </a:r>
            <a:r>
              <a:rPr lang="pt-BR" sz="1400" dirty="0" smtClean="0"/>
              <a:t>.201</a:t>
            </a:r>
            <a:r>
              <a:rPr lang="cs-CZ" sz="1400" dirty="0" smtClean="0"/>
              <a:t>2</a:t>
            </a:r>
            <a:r>
              <a:rPr lang="pt-BR" sz="1400" dirty="0" smtClean="0"/>
              <a:t>]. </a:t>
            </a:r>
            <a:r>
              <a:rPr lang="pt-BR" sz="1400" dirty="0"/>
              <a:t>Dostupný na WWW: http://</a:t>
            </a:r>
            <a:r>
              <a:rPr lang="pt-BR" sz="1400" dirty="0" smtClean="0"/>
              <a:t>cs.wikipedia.org/wiki/Soubor:Liquid_Crystal_Display_Macro_Example_zoom.jpg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/>
              <a:t>Obr. 5 - </a:t>
            </a:r>
            <a:r>
              <a:rPr lang="pt-BR" sz="1400" dirty="0"/>
              <a:t>AUTOR NEUVEDEN.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</a:t>
            </a:r>
            <a:r>
              <a:rPr lang="pt-BR" sz="1400" dirty="0" smtClean="0"/>
              <a:t>28.</a:t>
            </a:r>
            <a:r>
              <a:rPr lang="cs-CZ" sz="1400" dirty="0" smtClean="0"/>
              <a:t>12</a:t>
            </a:r>
            <a:r>
              <a:rPr lang="pt-BR" sz="1400" dirty="0" smtClean="0"/>
              <a:t>.201</a:t>
            </a:r>
            <a:r>
              <a:rPr lang="cs-CZ" sz="1400" dirty="0" smtClean="0"/>
              <a:t>2</a:t>
            </a:r>
            <a:r>
              <a:rPr lang="pt-BR" sz="1400" dirty="0" smtClean="0"/>
              <a:t>]. </a:t>
            </a:r>
            <a:r>
              <a:rPr lang="pt-BR" sz="1400" dirty="0"/>
              <a:t>Dostupný na WWW: http://upload.wikimedia.org/wikipedia/commons/a/ac/SubtractiveColorMixing.png </a:t>
            </a:r>
            <a:r>
              <a:rPr lang="pt-BR" sz="1400" dirty="0" smtClean="0"/>
              <a:t> </a:t>
            </a:r>
            <a:endParaRPr lang="cs-CZ" sz="1400" dirty="0" smtClean="0"/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4082</TotalTime>
  <Words>727</Words>
  <Application>Microsoft Office PowerPoint</Application>
  <PresentationFormat>Předvádění na obrazovce (4:3)</PresentationFormat>
  <Paragraphs>96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Výukový materiál</vt:lpstr>
      <vt:lpstr>Prezentace aplikace PowerPoint</vt:lpstr>
      <vt:lpstr>Pixel</vt:lpstr>
      <vt:lpstr>Jak funguje pixel</vt:lpstr>
      <vt:lpstr>Megapixel</vt:lpstr>
      <vt:lpstr>Rozlišení obrázku (DPI)</vt:lpstr>
      <vt:lpstr>Tisk</vt:lpstr>
      <vt:lpstr>Tisk</vt:lpstr>
      <vt:lpstr>RGB</vt:lpstr>
      <vt:lpstr>Způsob míchání barev</vt:lpstr>
      <vt:lpstr>Prezentace aplikace PowerPoint</vt:lpstr>
      <vt:lpstr>CMYK</vt:lpstr>
      <vt:lpstr>Prezentace aplikace PowerPoint</vt:lpstr>
      <vt:lpstr>Barevná hloubka</vt:lpstr>
      <vt:lpstr>Barevné hloubky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227</cp:revision>
  <dcterms:created xsi:type="dcterms:W3CDTF">2011-04-17T19:50:20Z</dcterms:created>
  <dcterms:modified xsi:type="dcterms:W3CDTF">2013-05-28T20:30:49Z</dcterms:modified>
</cp:coreProperties>
</file>