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3" r:id="rId3"/>
    <p:sldId id="290" r:id="rId4"/>
    <p:sldId id="291" r:id="rId5"/>
    <p:sldId id="292" r:id="rId6"/>
    <p:sldId id="293" r:id="rId7"/>
    <p:sldId id="294" r:id="rId8"/>
    <p:sldId id="271" r:id="rId9"/>
    <p:sldId id="272" r:id="rId10"/>
    <p:sldId id="266" r:id="rId11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76" autoAdjust="0"/>
    <p:restoredTop sz="94660"/>
  </p:normalViewPr>
  <p:slideViewPr>
    <p:cSldViewPr>
      <p:cViewPr>
        <p:scale>
          <a:sx n="90" d="100"/>
          <a:sy n="90" d="100"/>
        </p:scale>
        <p:origin x="-402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29.5.2013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VY_32_INOVACE_24_05 </a:t>
              </a:r>
              <a:r>
                <a:rPr lang="cs-CZ" sz="1200" kern="0" dirty="0" smtClean="0">
                  <a:latin typeface="Calibri"/>
                </a:rPr>
                <a:t>Ohmův zákon</a:t>
              </a:r>
              <a:r>
                <a:rPr lang="cs-CZ" sz="1200" dirty="0" smtClean="0">
                  <a:latin typeface="Calibri"/>
                </a:rPr>
                <a:t>-test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561645" y="2195976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chemeClr val="tx1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8.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  učivo na téma  OHMŮV ZÁKON</a:t>
            </a:r>
            <a:r>
              <a:rPr lang="cs-CZ" sz="1400" dirty="0" smtClean="0">
                <a:solidFill>
                  <a:srgbClr val="FF0000"/>
                </a:solidFill>
              </a:rPr>
              <a:t>                                    </a:t>
            </a:r>
            <a:endParaRPr lang="cs-CZ" sz="1400" dirty="0">
              <a:solidFill>
                <a:srgbClr val="FF0000"/>
              </a:solidFill>
            </a:endParaRP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Speciální </a:t>
            </a:r>
            <a:r>
              <a:rPr lang="cs-CZ" sz="1400" dirty="0">
                <a:solidFill>
                  <a:schemeClr val="tx1"/>
                </a:solidFill>
              </a:rPr>
              <a:t>potřeby : </a:t>
            </a:r>
            <a:r>
              <a:rPr lang="cs-CZ" sz="1400" dirty="0" smtClean="0">
                <a:solidFill>
                  <a:schemeClr val="tx1"/>
                </a:solidFill>
              </a:rPr>
              <a:t>kalkulátor, poznámkový blok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prezentace </a:t>
            </a:r>
            <a:r>
              <a:rPr lang="cs-CZ" sz="1400" dirty="0" smtClean="0">
                <a:solidFill>
                  <a:schemeClr val="tx1"/>
                </a:solidFill>
              </a:rPr>
              <a:t>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Stupeň </a:t>
            </a:r>
            <a:r>
              <a:rPr lang="cs-CZ" sz="1400" dirty="0">
                <a:solidFill>
                  <a:schemeClr val="tx1"/>
                </a:solidFill>
              </a:rPr>
              <a:t>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13 - 14 let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Žáci reagovali  </a:t>
            </a:r>
            <a:r>
              <a:rPr lang="cs-CZ" sz="1400" dirty="0" smtClean="0">
                <a:solidFill>
                  <a:schemeClr val="tx1"/>
                </a:solidFill>
              </a:rPr>
              <a:t>na zadané otázky a </a:t>
            </a:r>
            <a:r>
              <a:rPr lang="cs-CZ" sz="1400" dirty="0">
                <a:solidFill>
                  <a:schemeClr val="tx1"/>
                </a:solidFill>
              </a:rPr>
              <a:t>pracovali dle </a:t>
            </a:r>
            <a:r>
              <a:rPr lang="cs-CZ" sz="1400" dirty="0" smtClean="0">
                <a:solidFill>
                  <a:schemeClr val="tx1"/>
                </a:solidFill>
              </a:rPr>
              <a:t>očekávání.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Ohmův zákon, test – List 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1.          </a:t>
            </a:r>
            <a:r>
              <a:rPr lang="cs-CZ" sz="2000" dirty="0" smtClean="0">
                <a:latin typeface="Calibri"/>
              </a:rPr>
              <a:t>Z jakého materiálu je zhotovena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uhlík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kladná elektroda monočlánku ?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měď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C  </a:t>
            </a:r>
            <a:r>
              <a:rPr lang="cs-CZ" sz="2000" dirty="0" smtClean="0">
                <a:latin typeface="Calibri"/>
              </a:rPr>
              <a:t>zinek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ocel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U které fyzikální veličiny je  </a:t>
            </a:r>
            <a:r>
              <a:rPr lang="cs-CZ" sz="2000" b="1" dirty="0" smtClean="0">
                <a:latin typeface="Calibri"/>
              </a:rPr>
              <a:t>                                   A  </a:t>
            </a:r>
            <a:r>
              <a:rPr lang="cs-CZ" sz="2000" dirty="0" smtClean="0">
                <a:latin typeface="Calibri"/>
              </a:rPr>
              <a:t>Napětí - V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uvedena nesprávná jednotka ?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Odpor - </a:t>
            </a:r>
            <a:r>
              <a:rPr lang="el-GR" sz="2000" dirty="0" smtClean="0">
                <a:latin typeface="Calibri"/>
              </a:rPr>
              <a:t>Ω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C   </a:t>
            </a:r>
            <a:r>
              <a:rPr lang="cs-CZ" sz="2000" dirty="0" smtClean="0">
                <a:latin typeface="Calibri"/>
              </a:rPr>
              <a:t>Elektrický proud - A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D   </a:t>
            </a:r>
            <a:r>
              <a:rPr lang="cs-CZ" sz="2000" dirty="0" smtClean="0">
                <a:latin typeface="Calibri"/>
              </a:rPr>
              <a:t>Elektrický náboj - Q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3.         </a:t>
            </a:r>
            <a:r>
              <a:rPr lang="cs-CZ" sz="2000" dirty="0" smtClean="0">
                <a:latin typeface="Calibri"/>
              </a:rPr>
              <a:t>Na stupnici  voltmetru s rozsahem                           </a:t>
            </a:r>
            <a:r>
              <a:rPr lang="cs-CZ" sz="2000" b="1" dirty="0" smtClean="0">
                <a:latin typeface="Calibri"/>
              </a:rPr>
              <a:t>A </a:t>
            </a:r>
            <a:r>
              <a:rPr lang="cs-CZ" sz="2000" dirty="0" smtClean="0">
                <a:latin typeface="Calibri"/>
              </a:rPr>
              <a:t> 25 V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100 V je celkem 20 dílků. Jak velké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10 V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</a:t>
            </a:r>
            <a:r>
              <a:rPr lang="cs-CZ" sz="2000" dirty="0" smtClean="0">
                <a:latin typeface="Calibri"/>
              </a:rPr>
              <a:t>napětí naměříme, je-li výchylka ručky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20 V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</a:t>
            </a:r>
            <a:r>
              <a:rPr lang="cs-CZ" sz="2000" dirty="0" smtClean="0">
                <a:latin typeface="Calibri"/>
              </a:rPr>
              <a:t>voltmetru 5 dílků ?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  5 V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805736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0000FF"/>
                </a:solidFill>
              </a:rPr>
              <a:t>Ohmův </a:t>
            </a:r>
            <a:r>
              <a:rPr lang="cs-CZ" sz="2000" b="1" u="sng" dirty="0" smtClean="0">
                <a:solidFill>
                  <a:srgbClr val="0000FF"/>
                </a:solidFill>
              </a:rPr>
              <a:t>zákon, test – List 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4.       </a:t>
            </a:r>
            <a:r>
              <a:rPr lang="cs-CZ" sz="2000" dirty="0" smtClean="0">
                <a:latin typeface="Calibri"/>
              </a:rPr>
              <a:t>Žáci se učili měřit proud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a napětí v elektrickém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obvodu. Který obvod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</a:t>
            </a:r>
            <a:r>
              <a:rPr lang="cs-CZ" sz="2000" dirty="0" smtClean="0">
                <a:latin typeface="Calibri"/>
              </a:rPr>
              <a:t>zapojili správně ?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5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dirty="0" smtClean="0">
                <a:latin typeface="Calibri"/>
              </a:rPr>
              <a:t>Ohmův zákon vyjadřuje vztah :  </a:t>
            </a:r>
            <a:r>
              <a:rPr lang="cs-CZ" sz="2000" b="1" dirty="0" smtClean="0">
                <a:latin typeface="Calibri"/>
              </a:rPr>
              <a:t>                        A  </a:t>
            </a:r>
            <a:r>
              <a:rPr lang="cs-CZ" sz="2000" dirty="0" smtClean="0">
                <a:latin typeface="Calibri"/>
              </a:rPr>
              <a:t>U = I : R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B  </a:t>
            </a:r>
            <a:r>
              <a:rPr lang="cs-CZ" sz="2000" dirty="0" smtClean="0">
                <a:latin typeface="Calibri"/>
              </a:rPr>
              <a:t> I = U : R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smtClean="0">
                <a:latin typeface="Calibri"/>
              </a:rPr>
              <a:t>          </a:t>
            </a:r>
            <a:r>
              <a:rPr lang="cs-CZ" sz="2000">
                <a:latin typeface="Calibri"/>
              </a:rPr>
              <a:t> </a:t>
            </a:r>
            <a:r>
              <a:rPr lang="cs-CZ" sz="2000" smtClean="0">
                <a:latin typeface="Calibri"/>
              </a:rPr>
              <a:t>                                                                               </a:t>
            </a:r>
            <a:r>
              <a:rPr lang="cs-CZ" sz="2000" b="1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C   </a:t>
            </a:r>
            <a:r>
              <a:rPr lang="cs-CZ" sz="2000" dirty="0" smtClean="0">
                <a:latin typeface="Calibri"/>
              </a:rPr>
              <a:t>R = U . I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I = R : U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3" name="Skupina 232"/>
          <p:cNvGrpSpPr/>
          <p:nvPr/>
        </p:nvGrpSpPr>
        <p:grpSpPr>
          <a:xfrm>
            <a:off x="4072806" y="1389270"/>
            <a:ext cx="1978576" cy="1506253"/>
            <a:chOff x="4450170" y="2405250"/>
            <a:chExt cx="1978576" cy="1506253"/>
          </a:xfrm>
        </p:grpSpPr>
        <p:sp>
          <p:nvSpPr>
            <p:cNvPr id="196" name="Vývojový diagram: sumační spojení 195"/>
            <p:cNvSpPr/>
            <p:nvPr/>
          </p:nvSpPr>
          <p:spPr>
            <a:xfrm flipH="1" flipV="1">
              <a:off x="5268288" y="2689298"/>
              <a:ext cx="288032" cy="288032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43" name="Skupina 242"/>
            <p:cNvGrpSpPr/>
            <p:nvPr/>
          </p:nvGrpSpPr>
          <p:grpSpPr>
            <a:xfrm>
              <a:off x="6081055" y="3073662"/>
              <a:ext cx="347691" cy="383804"/>
              <a:chOff x="4139952" y="3099577"/>
              <a:chExt cx="347691" cy="383804"/>
            </a:xfrm>
          </p:grpSpPr>
          <p:sp>
            <p:nvSpPr>
              <p:cNvPr id="239" name="Ovál 238"/>
              <p:cNvSpPr/>
              <p:nvPr/>
            </p:nvSpPr>
            <p:spPr>
              <a:xfrm>
                <a:off x="4139952" y="3105715"/>
                <a:ext cx="347691" cy="37766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2" name="TextovéPole 241"/>
              <p:cNvSpPr txBox="1"/>
              <p:nvPr/>
            </p:nvSpPr>
            <p:spPr>
              <a:xfrm>
                <a:off x="4155413" y="3099577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</p:grpSp>
        <p:grpSp>
          <p:nvGrpSpPr>
            <p:cNvPr id="32" name="Skupina 31"/>
            <p:cNvGrpSpPr/>
            <p:nvPr/>
          </p:nvGrpSpPr>
          <p:grpSpPr>
            <a:xfrm>
              <a:off x="4614679" y="3131718"/>
              <a:ext cx="347691" cy="383804"/>
              <a:chOff x="4139952" y="3099577"/>
              <a:chExt cx="347691" cy="383804"/>
            </a:xfrm>
          </p:grpSpPr>
          <p:sp>
            <p:nvSpPr>
              <p:cNvPr id="33" name="Ovál 32"/>
              <p:cNvSpPr/>
              <p:nvPr/>
            </p:nvSpPr>
            <p:spPr>
              <a:xfrm>
                <a:off x="4139952" y="3105715"/>
                <a:ext cx="347691" cy="37766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4155413" y="3099577"/>
                <a:ext cx="3161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V</a:t>
                </a:r>
              </a:p>
            </p:txBody>
          </p:sp>
        </p:grpSp>
        <p:grpSp>
          <p:nvGrpSpPr>
            <p:cNvPr id="25" name="Skupina 24"/>
            <p:cNvGrpSpPr/>
            <p:nvPr/>
          </p:nvGrpSpPr>
          <p:grpSpPr>
            <a:xfrm>
              <a:off x="4787078" y="3471980"/>
              <a:ext cx="1467823" cy="439523"/>
              <a:chOff x="4787078" y="3471980"/>
              <a:chExt cx="1467823" cy="439523"/>
            </a:xfrm>
          </p:grpSpPr>
          <p:grpSp>
            <p:nvGrpSpPr>
              <p:cNvPr id="24" name="Skupina 23"/>
              <p:cNvGrpSpPr/>
              <p:nvPr/>
            </p:nvGrpSpPr>
            <p:grpSpPr>
              <a:xfrm>
                <a:off x="5096806" y="3471980"/>
                <a:ext cx="1158095" cy="439523"/>
                <a:chOff x="5096806" y="3471980"/>
                <a:chExt cx="1158095" cy="439523"/>
              </a:xfrm>
            </p:grpSpPr>
            <p:grpSp>
              <p:nvGrpSpPr>
                <p:cNvPr id="11" name="Skupina 10"/>
                <p:cNvGrpSpPr/>
                <p:nvPr/>
              </p:nvGrpSpPr>
              <p:grpSpPr>
                <a:xfrm flipH="1">
                  <a:off x="5096806" y="3515522"/>
                  <a:ext cx="528667" cy="166611"/>
                  <a:chOff x="4911004" y="2111887"/>
                  <a:chExt cx="528667" cy="166611"/>
                </a:xfrm>
              </p:grpSpPr>
              <p:cxnSp>
                <p:nvCxnSpPr>
                  <p:cNvPr id="172" name="Přímá spojnice 171"/>
                  <p:cNvCxnSpPr/>
                  <p:nvPr/>
                </p:nvCxnSpPr>
                <p:spPr>
                  <a:xfrm flipH="1">
                    <a:off x="4911004" y="2193807"/>
                    <a:ext cx="157061" cy="0"/>
                  </a:xfrm>
                  <a:prstGeom prst="line">
                    <a:avLst/>
                  </a:prstGeom>
                  <a:ln w="127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10" name="Skupina 9"/>
                  <p:cNvGrpSpPr/>
                  <p:nvPr/>
                </p:nvGrpSpPr>
                <p:grpSpPr>
                  <a:xfrm>
                    <a:off x="4975020" y="2111887"/>
                    <a:ext cx="464651" cy="166611"/>
                    <a:chOff x="5278542" y="2111887"/>
                    <a:chExt cx="464651" cy="166611"/>
                  </a:xfrm>
                </p:grpSpPr>
                <p:cxnSp>
                  <p:nvCxnSpPr>
                    <p:cNvPr id="180" name="Přímá spojnice 179"/>
                    <p:cNvCxnSpPr/>
                    <p:nvPr/>
                  </p:nvCxnSpPr>
                  <p:spPr>
                    <a:xfrm flipH="1">
                      <a:off x="5617544" y="2198876"/>
                      <a:ext cx="125649" cy="0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83" name="Přímá spojnice 182"/>
                    <p:cNvCxnSpPr/>
                    <p:nvPr/>
                  </p:nvCxnSpPr>
                  <p:spPr>
                    <a:xfrm flipH="1">
                      <a:off x="5278542" y="2111887"/>
                      <a:ext cx="0" cy="166611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5410356" y="3471980"/>
                  <a:ext cx="0" cy="439523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5333866" y="3602511"/>
                  <a:ext cx="0" cy="22201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nice 19"/>
                <p:cNvCxnSpPr/>
                <p:nvPr/>
              </p:nvCxnSpPr>
              <p:spPr>
                <a:xfrm>
                  <a:off x="5410356" y="3720769"/>
                  <a:ext cx="844545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2" name="Přímá spojnice 21"/>
              <p:cNvCxnSpPr/>
              <p:nvPr/>
            </p:nvCxnSpPr>
            <p:spPr>
              <a:xfrm flipH="1">
                <a:off x="4787078" y="3711161"/>
                <a:ext cx="536975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Přímá spojnice 26"/>
            <p:cNvCxnSpPr>
              <a:endCxn id="239" idx="4"/>
            </p:cNvCxnSpPr>
            <p:nvPr/>
          </p:nvCxnSpPr>
          <p:spPr>
            <a:xfrm flipV="1">
              <a:off x="6254900" y="3457466"/>
              <a:ext cx="1" cy="25605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 flipV="1">
              <a:off x="6257212" y="2809956"/>
              <a:ext cx="1" cy="25605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flipH="1">
              <a:off x="5561457" y="2809956"/>
              <a:ext cx="69391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Přímá spojnice 224"/>
            <p:cNvCxnSpPr>
              <a:endCxn id="33" idx="4"/>
            </p:cNvCxnSpPr>
            <p:nvPr/>
          </p:nvCxnSpPr>
          <p:spPr>
            <a:xfrm flipV="1">
              <a:off x="4788524" y="3515522"/>
              <a:ext cx="1" cy="19799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Přímá spojnice 228"/>
            <p:cNvCxnSpPr>
              <a:stCxn id="33" idx="0"/>
            </p:cNvCxnSpPr>
            <p:nvPr/>
          </p:nvCxnSpPr>
          <p:spPr>
            <a:xfrm flipV="1">
              <a:off x="4788525" y="2833314"/>
              <a:ext cx="0" cy="30454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1" name="Přímá spojnice 230"/>
            <p:cNvCxnSpPr>
              <a:stCxn id="196" idx="6"/>
            </p:cNvCxnSpPr>
            <p:nvPr/>
          </p:nvCxnSpPr>
          <p:spPr>
            <a:xfrm flipH="1">
              <a:off x="4788525" y="2833314"/>
              <a:ext cx="47976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2" name="TextovéPole 231"/>
            <p:cNvSpPr txBox="1"/>
            <p:nvPr/>
          </p:nvSpPr>
          <p:spPr>
            <a:xfrm>
              <a:off x="4450170" y="2405250"/>
              <a:ext cx="3401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A</a:t>
              </a:r>
              <a:endParaRPr lang="cs-CZ" sz="2000" b="1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6793106" y="1389574"/>
            <a:ext cx="1819245" cy="2068454"/>
            <a:chOff x="6372200" y="1340768"/>
            <a:chExt cx="1819245" cy="2068454"/>
          </a:xfrm>
        </p:grpSpPr>
        <p:grpSp>
          <p:nvGrpSpPr>
            <p:cNvPr id="39" name="Skupina 38"/>
            <p:cNvGrpSpPr/>
            <p:nvPr/>
          </p:nvGrpSpPr>
          <p:grpSpPr>
            <a:xfrm>
              <a:off x="6372200" y="1340768"/>
              <a:ext cx="1819245" cy="2068454"/>
              <a:chOff x="6372200" y="1340768"/>
              <a:chExt cx="1819245" cy="2068454"/>
            </a:xfrm>
          </p:grpSpPr>
          <p:sp>
            <p:nvSpPr>
              <p:cNvPr id="65" name="Vývojový diagram: sumační spojení 64"/>
              <p:cNvSpPr/>
              <p:nvPr/>
            </p:nvSpPr>
            <p:spPr>
              <a:xfrm flipH="1" flipV="1">
                <a:off x="7190318" y="1624816"/>
                <a:ext cx="288032" cy="288032"/>
              </a:xfrm>
              <a:prstGeom prst="flowChartSummingJunction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6" name="Skupina 65"/>
              <p:cNvGrpSpPr/>
              <p:nvPr/>
            </p:nvGrpSpPr>
            <p:grpSpPr>
              <a:xfrm>
                <a:off x="7145173" y="3025418"/>
                <a:ext cx="347691" cy="383804"/>
                <a:chOff x="4139952" y="3099577"/>
                <a:chExt cx="347691" cy="383804"/>
              </a:xfrm>
            </p:grpSpPr>
            <p:sp>
              <p:nvSpPr>
                <p:cNvPr id="88" name="Ovál 87"/>
                <p:cNvSpPr/>
                <p:nvPr/>
              </p:nvSpPr>
              <p:spPr>
                <a:xfrm>
                  <a:off x="4139952" y="3105715"/>
                  <a:ext cx="347691" cy="377666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9" name="TextovéPole 88"/>
                <p:cNvSpPr txBox="1"/>
                <p:nvPr/>
              </p:nvSpPr>
              <p:spPr>
                <a:xfrm>
                  <a:off x="4155413" y="3099577"/>
                  <a:ext cx="31771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A</a:t>
                  </a:r>
                  <a:endParaRPr lang="cs-CZ" dirty="0"/>
                </a:p>
              </p:txBody>
            </p:sp>
          </p:grpSp>
          <p:grpSp>
            <p:nvGrpSpPr>
              <p:cNvPr id="67" name="Skupina 66"/>
              <p:cNvGrpSpPr/>
              <p:nvPr/>
            </p:nvGrpSpPr>
            <p:grpSpPr>
              <a:xfrm>
                <a:off x="6536709" y="2067236"/>
                <a:ext cx="347691" cy="383804"/>
                <a:chOff x="4139952" y="3099577"/>
                <a:chExt cx="347691" cy="383804"/>
              </a:xfrm>
            </p:grpSpPr>
            <p:sp>
              <p:nvSpPr>
                <p:cNvPr id="86" name="Ovál 85"/>
                <p:cNvSpPr/>
                <p:nvPr/>
              </p:nvSpPr>
              <p:spPr>
                <a:xfrm>
                  <a:off x="4139952" y="3105715"/>
                  <a:ext cx="347691" cy="377666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7" name="TextovéPole 86"/>
                <p:cNvSpPr txBox="1"/>
                <p:nvPr/>
              </p:nvSpPr>
              <p:spPr>
                <a:xfrm>
                  <a:off x="4155413" y="3099577"/>
                  <a:ext cx="316112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/>
                    <a:t>V</a:t>
                  </a:r>
                </a:p>
              </p:txBody>
            </p:sp>
          </p:grpSp>
          <p:grpSp>
            <p:nvGrpSpPr>
              <p:cNvPr id="68" name="Skupina 67"/>
              <p:cNvGrpSpPr/>
              <p:nvPr/>
            </p:nvGrpSpPr>
            <p:grpSpPr>
              <a:xfrm>
                <a:off x="6709108" y="2407498"/>
                <a:ext cx="1467823" cy="439523"/>
                <a:chOff x="4787078" y="3471980"/>
                <a:chExt cx="1467823" cy="439523"/>
              </a:xfrm>
            </p:grpSpPr>
            <p:grpSp>
              <p:nvGrpSpPr>
                <p:cNvPr id="76" name="Skupina 75"/>
                <p:cNvGrpSpPr/>
                <p:nvPr/>
              </p:nvGrpSpPr>
              <p:grpSpPr>
                <a:xfrm>
                  <a:off x="5096806" y="3471980"/>
                  <a:ext cx="1158095" cy="439523"/>
                  <a:chOff x="5096806" y="3471980"/>
                  <a:chExt cx="1158095" cy="439523"/>
                </a:xfrm>
              </p:grpSpPr>
              <p:grpSp>
                <p:nvGrpSpPr>
                  <p:cNvPr id="78" name="Skupina 77"/>
                  <p:cNvGrpSpPr/>
                  <p:nvPr/>
                </p:nvGrpSpPr>
                <p:grpSpPr>
                  <a:xfrm flipH="1">
                    <a:off x="5096806" y="3515522"/>
                    <a:ext cx="528667" cy="166611"/>
                    <a:chOff x="4911004" y="2111887"/>
                    <a:chExt cx="528667" cy="166611"/>
                  </a:xfrm>
                </p:grpSpPr>
                <p:cxnSp>
                  <p:nvCxnSpPr>
                    <p:cNvPr id="82" name="Přímá spojnice 81"/>
                    <p:cNvCxnSpPr/>
                    <p:nvPr/>
                  </p:nvCxnSpPr>
                  <p:spPr>
                    <a:xfrm flipH="1">
                      <a:off x="4911004" y="2193807"/>
                      <a:ext cx="157061" cy="0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83" name="Skupina 82"/>
                    <p:cNvGrpSpPr/>
                    <p:nvPr/>
                  </p:nvGrpSpPr>
                  <p:grpSpPr>
                    <a:xfrm>
                      <a:off x="4975020" y="2111887"/>
                      <a:ext cx="464651" cy="166611"/>
                      <a:chOff x="5278542" y="2111887"/>
                      <a:chExt cx="464651" cy="166611"/>
                    </a:xfrm>
                  </p:grpSpPr>
                  <p:cxnSp>
                    <p:nvCxnSpPr>
                      <p:cNvPr id="84" name="Přímá spojnice 83"/>
                      <p:cNvCxnSpPr/>
                      <p:nvPr/>
                    </p:nvCxnSpPr>
                    <p:spPr>
                      <a:xfrm flipH="1">
                        <a:off x="5617544" y="2198876"/>
                        <a:ext cx="125649" cy="0"/>
                      </a:xfrm>
                      <a:prstGeom prst="line">
                        <a:avLst/>
                      </a:prstGeom>
                      <a:ln w="12700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85" name="Přímá spojnice 84"/>
                      <p:cNvCxnSpPr/>
                      <p:nvPr/>
                    </p:nvCxnSpPr>
                    <p:spPr>
                      <a:xfrm flipH="1">
                        <a:off x="5278542" y="2111887"/>
                        <a:ext cx="0" cy="166611"/>
                      </a:xfrm>
                      <a:prstGeom prst="line">
                        <a:avLst/>
                      </a:prstGeom>
                      <a:ln w="12700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</p:grpSp>
              <p:cxnSp>
                <p:nvCxnSpPr>
                  <p:cNvPr id="79" name="Přímá spojnice 78"/>
                  <p:cNvCxnSpPr/>
                  <p:nvPr/>
                </p:nvCxnSpPr>
                <p:spPr>
                  <a:xfrm>
                    <a:off x="5410356" y="3471980"/>
                    <a:ext cx="0" cy="439523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0" name="Přímá spojnice 79"/>
                  <p:cNvCxnSpPr/>
                  <p:nvPr/>
                </p:nvCxnSpPr>
                <p:spPr>
                  <a:xfrm>
                    <a:off x="5333866" y="3602511"/>
                    <a:ext cx="0" cy="222012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1" name="Přímá spojnice 80"/>
                  <p:cNvCxnSpPr/>
                  <p:nvPr/>
                </p:nvCxnSpPr>
                <p:spPr>
                  <a:xfrm>
                    <a:off x="5410356" y="3720769"/>
                    <a:ext cx="844545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77" name="Přímá spojnice 76"/>
                <p:cNvCxnSpPr/>
                <p:nvPr/>
              </p:nvCxnSpPr>
              <p:spPr>
                <a:xfrm flipH="1">
                  <a:off x="4787078" y="3711161"/>
                  <a:ext cx="536975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71" name="Přímá spojnice 70"/>
              <p:cNvCxnSpPr/>
              <p:nvPr/>
            </p:nvCxnSpPr>
            <p:spPr>
              <a:xfrm flipH="1">
                <a:off x="7483487" y="1745474"/>
                <a:ext cx="69391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>
                <a:endCxn id="86" idx="4"/>
              </p:cNvCxnSpPr>
              <p:nvPr/>
            </p:nvCxnSpPr>
            <p:spPr>
              <a:xfrm flipV="1">
                <a:off x="6710554" y="2451040"/>
                <a:ext cx="1" cy="197995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>
                <a:stCxn id="86" idx="0"/>
              </p:cNvCxnSpPr>
              <p:nvPr/>
            </p:nvCxnSpPr>
            <p:spPr>
              <a:xfrm flipV="1">
                <a:off x="6710555" y="1768832"/>
                <a:ext cx="0" cy="30454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73"/>
              <p:cNvCxnSpPr>
                <a:stCxn id="65" idx="6"/>
              </p:cNvCxnSpPr>
              <p:nvPr/>
            </p:nvCxnSpPr>
            <p:spPr>
              <a:xfrm flipH="1">
                <a:off x="6710555" y="1768832"/>
                <a:ext cx="479763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5" name="TextovéPole 74"/>
              <p:cNvSpPr txBox="1"/>
              <p:nvPr/>
            </p:nvSpPr>
            <p:spPr>
              <a:xfrm>
                <a:off x="6372200" y="1340768"/>
                <a:ext cx="32092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C</a:t>
                </a:r>
              </a:p>
            </p:txBody>
          </p:sp>
          <p:cxnSp>
            <p:nvCxnSpPr>
              <p:cNvPr id="237" name="Přímá spojnice 236"/>
              <p:cNvCxnSpPr/>
              <p:nvPr/>
            </p:nvCxnSpPr>
            <p:spPr>
              <a:xfrm>
                <a:off x="8191445" y="1740878"/>
                <a:ext cx="0" cy="90580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Přímá spojnice 245"/>
              <p:cNvCxnSpPr/>
              <p:nvPr/>
            </p:nvCxnSpPr>
            <p:spPr>
              <a:xfrm flipV="1">
                <a:off x="7685305" y="2656287"/>
                <a:ext cx="0" cy="56410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Přímá spojnice 249"/>
              <p:cNvCxnSpPr>
                <a:stCxn id="88" idx="2"/>
              </p:cNvCxnSpPr>
              <p:nvPr/>
            </p:nvCxnSpPr>
            <p:spPr>
              <a:xfrm flipH="1">
                <a:off x="6950436" y="3220389"/>
                <a:ext cx="19473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Přímá spojnice 251"/>
              <p:cNvCxnSpPr/>
              <p:nvPr/>
            </p:nvCxnSpPr>
            <p:spPr>
              <a:xfrm flipV="1">
                <a:off x="6950436" y="2646679"/>
                <a:ext cx="0" cy="57371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>
                <a:stCxn id="88" idx="6"/>
              </p:cNvCxnSpPr>
              <p:nvPr/>
            </p:nvCxnSpPr>
            <p:spPr>
              <a:xfrm>
                <a:off x="7492864" y="3220389"/>
                <a:ext cx="19244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" name="Ovál 36"/>
              <p:cNvSpPr/>
              <p:nvPr/>
            </p:nvSpPr>
            <p:spPr>
              <a:xfrm>
                <a:off x="7668344" y="2639829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6" name="Ovál 105"/>
            <p:cNvSpPr/>
            <p:nvPr/>
          </p:nvSpPr>
          <p:spPr>
            <a:xfrm>
              <a:off x="6933259" y="2622398"/>
              <a:ext cx="45719" cy="4571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059221" y="2914475"/>
            <a:ext cx="1819245" cy="1838951"/>
            <a:chOff x="4091879" y="3132280"/>
            <a:chExt cx="1819245" cy="1838951"/>
          </a:xfrm>
        </p:grpSpPr>
        <p:sp>
          <p:nvSpPr>
            <p:cNvPr id="120" name="TextovéPole 119"/>
            <p:cNvSpPr txBox="1"/>
            <p:nvPr/>
          </p:nvSpPr>
          <p:spPr>
            <a:xfrm>
              <a:off x="4091879" y="3377894"/>
              <a:ext cx="32893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/>
                <a:t>B</a:t>
              </a:r>
              <a:endParaRPr lang="cs-CZ" sz="2000" b="1" dirty="0"/>
            </a:p>
          </p:txBody>
        </p:sp>
        <p:grpSp>
          <p:nvGrpSpPr>
            <p:cNvPr id="44" name="Skupina 43"/>
            <p:cNvGrpSpPr/>
            <p:nvPr/>
          </p:nvGrpSpPr>
          <p:grpSpPr>
            <a:xfrm>
              <a:off x="4256388" y="3132280"/>
              <a:ext cx="1654736" cy="1838951"/>
              <a:chOff x="4256388" y="3045196"/>
              <a:chExt cx="1654736" cy="1838951"/>
            </a:xfrm>
          </p:grpSpPr>
          <p:sp>
            <p:nvSpPr>
              <p:cNvPr id="112" name="Vývojový diagram: sumační spojení 111"/>
              <p:cNvSpPr/>
              <p:nvPr/>
            </p:nvSpPr>
            <p:spPr>
              <a:xfrm flipH="1" flipV="1">
                <a:off x="4909997" y="3661942"/>
                <a:ext cx="288032" cy="288032"/>
              </a:xfrm>
              <a:prstGeom prst="flowChartSummingJunction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14" name="Skupina 113"/>
              <p:cNvGrpSpPr/>
              <p:nvPr/>
            </p:nvGrpSpPr>
            <p:grpSpPr>
              <a:xfrm>
                <a:off x="4256388" y="4104362"/>
                <a:ext cx="347691" cy="383804"/>
                <a:chOff x="4139952" y="3099577"/>
                <a:chExt cx="347691" cy="383804"/>
              </a:xfrm>
            </p:grpSpPr>
            <p:sp>
              <p:nvSpPr>
                <p:cNvPr id="137" name="Ovál 136"/>
                <p:cNvSpPr/>
                <p:nvPr/>
              </p:nvSpPr>
              <p:spPr>
                <a:xfrm>
                  <a:off x="4139952" y="3105715"/>
                  <a:ext cx="347691" cy="377666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8" name="TextovéPole 137"/>
                <p:cNvSpPr txBox="1"/>
                <p:nvPr/>
              </p:nvSpPr>
              <p:spPr>
                <a:xfrm>
                  <a:off x="4155413" y="3099577"/>
                  <a:ext cx="31771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A</a:t>
                  </a:r>
                  <a:endParaRPr lang="cs-CZ" dirty="0"/>
                </a:p>
              </p:txBody>
            </p:sp>
          </p:grpSp>
          <p:grpSp>
            <p:nvGrpSpPr>
              <p:cNvPr id="115" name="Skupina 114"/>
              <p:cNvGrpSpPr/>
              <p:nvPr/>
            </p:nvGrpSpPr>
            <p:grpSpPr>
              <a:xfrm>
                <a:off x="4428787" y="4444624"/>
                <a:ext cx="1467823" cy="439523"/>
                <a:chOff x="4787078" y="3471980"/>
                <a:chExt cx="1467823" cy="439523"/>
              </a:xfrm>
            </p:grpSpPr>
            <p:grpSp>
              <p:nvGrpSpPr>
                <p:cNvPr id="127" name="Skupina 126"/>
                <p:cNvGrpSpPr/>
                <p:nvPr/>
              </p:nvGrpSpPr>
              <p:grpSpPr>
                <a:xfrm>
                  <a:off x="5096806" y="3471980"/>
                  <a:ext cx="1158095" cy="439523"/>
                  <a:chOff x="5096806" y="3471980"/>
                  <a:chExt cx="1158095" cy="439523"/>
                </a:xfrm>
              </p:grpSpPr>
              <p:grpSp>
                <p:nvGrpSpPr>
                  <p:cNvPr id="129" name="Skupina 128"/>
                  <p:cNvGrpSpPr/>
                  <p:nvPr/>
                </p:nvGrpSpPr>
                <p:grpSpPr>
                  <a:xfrm flipH="1">
                    <a:off x="5096806" y="3515522"/>
                    <a:ext cx="528667" cy="166611"/>
                    <a:chOff x="4911004" y="2111887"/>
                    <a:chExt cx="528667" cy="166611"/>
                  </a:xfrm>
                </p:grpSpPr>
                <p:cxnSp>
                  <p:nvCxnSpPr>
                    <p:cNvPr id="133" name="Přímá spojnice 132"/>
                    <p:cNvCxnSpPr/>
                    <p:nvPr/>
                  </p:nvCxnSpPr>
                  <p:spPr>
                    <a:xfrm flipH="1">
                      <a:off x="4911004" y="2193807"/>
                      <a:ext cx="157061" cy="0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134" name="Skupina 133"/>
                    <p:cNvGrpSpPr/>
                    <p:nvPr/>
                  </p:nvGrpSpPr>
                  <p:grpSpPr>
                    <a:xfrm>
                      <a:off x="4975020" y="2111887"/>
                      <a:ext cx="464651" cy="166611"/>
                      <a:chOff x="5278542" y="2111887"/>
                      <a:chExt cx="464651" cy="166611"/>
                    </a:xfrm>
                  </p:grpSpPr>
                  <p:cxnSp>
                    <p:nvCxnSpPr>
                      <p:cNvPr id="135" name="Přímá spojnice 134"/>
                      <p:cNvCxnSpPr/>
                      <p:nvPr/>
                    </p:nvCxnSpPr>
                    <p:spPr>
                      <a:xfrm flipH="1">
                        <a:off x="5617544" y="2198876"/>
                        <a:ext cx="125649" cy="0"/>
                      </a:xfrm>
                      <a:prstGeom prst="line">
                        <a:avLst/>
                      </a:prstGeom>
                      <a:ln w="12700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36" name="Přímá spojnice 135"/>
                      <p:cNvCxnSpPr/>
                      <p:nvPr/>
                    </p:nvCxnSpPr>
                    <p:spPr>
                      <a:xfrm flipH="1">
                        <a:off x="5278542" y="2111887"/>
                        <a:ext cx="0" cy="166611"/>
                      </a:xfrm>
                      <a:prstGeom prst="line">
                        <a:avLst/>
                      </a:prstGeom>
                      <a:ln w="12700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</p:grpSp>
              <p:cxnSp>
                <p:nvCxnSpPr>
                  <p:cNvPr id="130" name="Přímá spojnice 129"/>
                  <p:cNvCxnSpPr/>
                  <p:nvPr/>
                </p:nvCxnSpPr>
                <p:spPr>
                  <a:xfrm>
                    <a:off x="5410356" y="3471980"/>
                    <a:ext cx="0" cy="439523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1" name="Přímá spojnice 130"/>
                  <p:cNvCxnSpPr/>
                  <p:nvPr/>
                </p:nvCxnSpPr>
                <p:spPr>
                  <a:xfrm>
                    <a:off x="5333866" y="3602511"/>
                    <a:ext cx="0" cy="222012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2" name="Přímá spojnice 131"/>
                  <p:cNvCxnSpPr/>
                  <p:nvPr/>
                </p:nvCxnSpPr>
                <p:spPr>
                  <a:xfrm>
                    <a:off x="5410356" y="3720769"/>
                    <a:ext cx="844545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28" name="Přímá spojnice 127"/>
                <p:cNvCxnSpPr/>
                <p:nvPr/>
              </p:nvCxnSpPr>
              <p:spPr>
                <a:xfrm flipH="1">
                  <a:off x="4787078" y="3711161"/>
                  <a:ext cx="536975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6" name="Přímá spojnice 115"/>
              <p:cNvCxnSpPr/>
              <p:nvPr/>
            </p:nvCxnSpPr>
            <p:spPr>
              <a:xfrm flipH="1">
                <a:off x="5203166" y="3782600"/>
                <a:ext cx="69391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nice 116"/>
              <p:cNvCxnSpPr>
                <a:endCxn id="137" idx="4"/>
              </p:cNvCxnSpPr>
              <p:nvPr/>
            </p:nvCxnSpPr>
            <p:spPr>
              <a:xfrm flipV="1">
                <a:off x="4430233" y="4488166"/>
                <a:ext cx="1" cy="197995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nice 117"/>
              <p:cNvCxnSpPr>
                <a:stCxn id="137" idx="0"/>
              </p:cNvCxnSpPr>
              <p:nvPr/>
            </p:nvCxnSpPr>
            <p:spPr>
              <a:xfrm flipV="1">
                <a:off x="4430234" y="3805958"/>
                <a:ext cx="0" cy="30454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Přímá spojnice 118"/>
              <p:cNvCxnSpPr>
                <a:stCxn id="112" idx="6"/>
              </p:cNvCxnSpPr>
              <p:nvPr/>
            </p:nvCxnSpPr>
            <p:spPr>
              <a:xfrm flipH="1">
                <a:off x="4430234" y="3805958"/>
                <a:ext cx="479763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Přímá spojnice 120"/>
              <p:cNvCxnSpPr/>
              <p:nvPr/>
            </p:nvCxnSpPr>
            <p:spPr>
              <a:xfrm>
                <a:off x="5911124" y="3778004"/>
                <a:ext cx="0" cy="90580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Přímá spojnice 121"/>
              <p:cNvCxnSpPr/>
              <p:nvPr/>
            </p:nvCxnSpPr>
            <p:spPr>
              <a:xfrm flipV="1">
                <a:off x="5404984" y="3242004"/>
                <a:ext cx="0" cy="56410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Přímá spojnice 123"/>
              <p:cNvCxnSpPr/>
              <p:nvPr/>
            </p:nvCxnSpPr>
            <p:spPr>
              <a:xfrm flipV="1">
                <a:off x="4670115" y="3242004"/>
                <a:ext cx="0" cy="57371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3" name="Skupina 42"/>
              <p:cNvGrpSpPr/>
              <p:nvPr/>
            </p:nvGrpSpPr>
            <p:grpSpPr>
              <a:xfrm>
                <a:off x="4670115" y="3045196"/>
                <a:ext cx="734869" cy="383804"/>
                <a:chOff x="4670115" y="5062544"/>
                <a:chExt cx="734869" cy="383804"/>
              </a:xfrm>
            </p:grpSpPr>
            <p:grpSp>
              <p:nvGrpSpPr>
                <p:cNvPr id="113" name="Skupina 112"/>
                <p:cNvGrpSpPr/>
                <p:nvPr/>
              </p:nvGrpSpPr>
              <p:grpSpPr>
                <a:xfrm>
                  <a:off x="4864852" y="5062544"/>
                  <a:ext cx="347691" cy="383804"/>
                  <a:chOff x="4139952" y="3099577"/>
                  <a:chExt cx="347691" cy="383804"/>
                </a:xfrm>
              </p:grpSpPr>
              <p:sp>
                <p:nvSpPr>
                  <p:cNvPr id="139" name="Ovál 138"/>
                  <p:cNvSpPr/>
                  <p:nvPr/>
                </p:nvSpPr>
                <p:spPr>
                  <a:xfrm>
                    <a:off x="4139952" y="3105715"/>
                    <a:ext cx="347691" cy="377666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0" name="TextovéPole 139"/>
                  <p:cNvSpPr txBox="1"/>
                  <p:nvPr/>
                </p:nvSpPr>
                <p:spPr>
                  <a:xfrm>
                    <a:off x="4155413" y="3099577"/>
                    <a:ext cx="316112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dirty="0"/>
                      <a:t>V</a:t>
                    </a:r>
                  </a:p>
                </p:txBody>
              </p:sp>
            </p:grpSp>
            <p:cxnSp>
              <p:nvCxnSpPr>
                <p:cNvPr id="123" name="Přímá spojnice 122"/>
                <p:cNvCxnSpPr>
                  <a:stCxn id="139" idx="2"/>
                </p:cNvCxnSpPr>
                <p:nvPr/>
              </p:nvCxnSpPr>
              <p:spPr>
                <a:xfrm flipH="1">
                  <a:off x="4670115" y="5257515"/>
                  <a:ext cx="19473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5" name="Přímá spojnice 124"/>
                <p:cNvCxnSpPr>
                  <a:stCxn id="139" idx="6"/>
                </p:cNvCxnSpPr>
                <p:nvPr/>
              </p:nvCxnSpPr>
              <p:spPr>
                <a:xfrm>
                  <a:off x="5212543" y="5257515"/>
                  <a:ext cx="192441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26" name="Ovál 125"/>
              <p:cNvSpPr/>
              <p:nvPr/>
            </p:nvSpPr>
            <p:spPr>
              <a:xfrm>
                <a:off x="5388023" y="3773402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1" name="Ovál 110"/>
              <p:cNvSpPr/>
              <p:nvPr/>
            </p:nvSpPr>
            <p:spPr>
              <a:xfrm>
                <a:off x="4652938" y="3788684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50" name="Skupina 49"/>
          <p:cNvGrpSpPr/>
          <p:nvPr/>
        </p:nvGrpSpPr>
        <p:grpSpPr>
          <a:xfrm>
            <a:off x="5463965" y="2879154"/>
            <a:ext cx="1978114" cy="1838951"/>
            <a:chOff x="4999517" y="3212976"/>
            <a:chExt cx="1978114" cy="1838951"/>
          </a:xfrm>
        </p:grpSpPr>
        <p:sp>
          <p:nvSpPr>
            <p:cNvPr id="148" name="Vývojový diagram: sumační spojení 147"/>
            <p:cNvSpPr/>
            <p:nvPr/>
          </p:nvSpPr>
          <p:spPr>
            <a:xfrm flipH="1" flipV="1">
              <a:off x="5803121" y="3829722"/>
              <a:ext cx="288032" cy="288032"/>
            </a:xfrm>
            <a:prstGeom prst="flowChartSummingJunction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9" name="Skupina 48"/>
            <p:cNvGrpSpPr/>
            <p:nvPr/>
          </p:nvGrpSpPr>
          <p:grpSpPr>
            <a:xfrm>
              <a:off x="4999517" y="3212976"/>
              <a:ext cx="1978114" cy="1838951"/>
              <a:chOff x="4985003" y="3212976"/>
              <a:chExt cx="1978114" cy="1838951"/>
            </a:xfrm>
          </p:grpSpPr>
          <p:sp>
            <p:nvSpPr>
              <p:cNvPr id="145" name="TextovéPole 144"/>
              <p:cNvSpPr txBox="1"/>
              <p:nvPr/>
            </p:nvSpPr>
            <p:spPr>
              <a:xfrm>
                <a:off x="4985003" y="3458590"/>
                <a:ext cx="346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/>
                  <a:t>D</a:t>
                </a:r>
              </a:p>
            </p:txBody>
          </p:sp>
          <p:grpSp>
            <p:nvGrpSpPr>
              <p:cNvPr id="151" name="Skupina 150"/>
              <p:cNvGrpSpPr/>
              <p:nvPr/>
            </p:nvGrpSpPr>
            <p:grpSpPr>
              <a:xfrm>
                <a:off x="5321911" y="4612404"/>
                <a:ext cx="1467823" cy="439523"/>
                <a:chOff x="4787078" y="3471980"/>
                <a:chExt cx="1467823" cy="439523"/>
              </a:xfrm>
            </p:grpSpPr>
            <p:grpSp>
              <p:nvGrpSpPr>
                <p:cNvPr id="167" name="Skupina 166"/>
                <p:cNvGrpSpPr/>
                <p:nvPr/>
              </p:nvGrpSpPr>
              <p:grpSpPr>
                <a:xfrm>
                  <a:off x="5096806" y="3471980"/>
                  <a:ext cx="1158095" cy="439523"/>
                  <a:chOff x="5096806" y="3471980"/>
                  <a:chExt cx="1158095" cy="439523"/>
                </a:xfrm>
              </p:grpSpPr>
              <p:grpSp>
                <p:nvGrpSpPr>
                  <p:cNvPr id="169" name="Skupina 168"/>
                  <p:cNvGrpSpPr/>
                  <p:nvPr/>
                </p:nvGrpSpPr>
                <p:grpSpPr>
                  <a:xfrm flipH="1">
                    <a:off x="5096806" y="3515522"/>
                    <a:ext cx="528667" cy="166611"/>
                    <a:chOff x="4911004" y="2111887"/>
                    <a:chExt cx="528667" cy="166611"/>
                  </a:xfrm>
                </p:grpSpPr>
                <p:cxnSp>
                  <p:nvCxnSpPr>
                    <p:cNvPr id="174" name="Přímá spojnice 173"/>
                    <p:cNvCxnSpPr/>
                    <p:nvPr/>
                  </p:nvCxnSpPr>
                  <p:spPr>
                    <a:xfrm flipH="1">
                      <a:off x="4911004" y="2193807"/>
                      <a:ext cx="157061" cy="0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175" name="Skupina 174"/>
                    <p:cNvGrpSpPr/>
                    <p:nvPr/>
                  </p:nvGrpSpPr>
                  <p:grpSpPr>
                    <a:xfrm>
                      <a:off x="4975020" y="2111887"/>
                      <a:ext cx="464651" cy="166611"/>
                      <a:chOff x="5278542" y="2111887"/>
                      <a:chExt cx="464651" cy="166611"/>
                    </a:xfrm>
                  </p:grpSpPr>
                  <p:cxnSp>
                    <p:nvCxnSpPr>
                      <p:cNvPr id="176" name="Přímá spojnice 175"/>
                      <p:cNvCxnSpPr/>
                      <p:nvPr/>
                    </p:nvCxnSpPr>
                    <p:spPr>
                      <a:xfrm flipH="1">
                        <a:off x="5617544" y="2198876"/>
                        <a:ext cx="125649" cy="0"/>
                      </a:xfrm>
                      <a:prstGeom prst="line">
                        <a:avLst/>
                      </a:prstGeom>
                      <a:ln w="12700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77" name="Přímá spojnice 176"/>
                      <p:cNvCxnSpPr/>
                      <p:nvPr/>
                    </p:nvCxnSpPr>
                    <p:spPr>
                      <a:xfrm flipH="1">
                        <a:off x="5278542" y="2111887"/>
                        <a:ext cx="0" cy="166611"/>
                      </a:xfrm>
                      <a:prstGeom prst="line">
                        <a:avLst/>
                      </a:prstGeom>
                      <a:ln w="12700"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1"/>
                      </a:lnRef>
                      <a:fillRef idx="0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tx1"/>
                      </a:fontRef>
                    </p:style>
                  </p:cxnSp>
                </p:grpSp>
              </p:grpSp>
              <p:cxnSp>
                <p:nvCxnSpPr>
                  <p:cNvPr id="170" name="Přímá spojnice 169"/>
                  <p:cNvCxnSpPr/>
                  <p:nvPr/>
                </p:nvCxnSpPr>
                <p:spPr>
                  <a:xfrm>
                    <a:off x="5410356" y="3471980"/>
                    <a:ext cx="0" cy="439523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1" name="Přímá spojnice 170"/>
                  <p:cNvCxnSpPr/>
                  <p:nvPr/>
                </p:nvCxnSpPr>
                <p:spPr>
                  <a:xfrm>
                    <a:off x="5333866" y="3602511"/>
                    <a:ext cx="0" cy="222012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3" name="Přímá spojnice 172"/>
                  <p:cNvCxnSpPr/>
                  <p:nvPr/>
                </p:nvCxnSpPr>
                <p:spPr>
                  <a:xfrm>
                    <a:off x="5410356" y="3720769"/>
                    <a:ext cx="844545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68" name="Přímá spojnice 167"/>
                <p:cNvCxnSpPr/>
                <p:nvPr/>
              </p:nvCxnSpPr>
              <p:spPr>
                <a:xfrm flipH="1">
                  <a:off x="4787078" y="3711161"/>
                  <a:ext cx="536975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52" name="Přímá spojnice 151"/>
              <p:cNvCxnSpPr/>
              <p:nvPr/>
            </p:nvCxnSpPr>
            <p:spPr>
              <a:xfrm flipH="1">
                <a:off x="6096290" y="3950380"/>
                <a:ext cx="69391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6" name="Skupina 45"/>
              <p:cNvGrpSpPr/>
              <p:nvPr/>
            </p:nvGrpSpPr>
            <p:grpSpPr>
              <a:xfrm>
                <a:off x="6615426" y="3959224"/>
                <a:ext cx="347691" cy="880203"/>
                <a:chOff x="5149512" y="3973738"/>
                <a:chExt cx="347691" cy="880203"/>
              </a:xfrm>
            </p:grpSpPr>
            <p:grpSp>
              <p:nvGrpSpPr>
                <p:cNvPr id="149" name="Skupina 148"/>
                <p:cNvGrpSpPr/>
                <p:nvPr/>
              </p:nvGrpSpPr>
              <p:grpSpPr>
                <a:xfrm>
                  <a:off x="5149512" y="4272142"/>
                  <a:ext cx="347691" cy="383804"/>
                  <a:chOff x="4139952" y="3099577"/>
                  <a:chExt cx="347691" cy="383804"/>
                </a:xfrm>
              </p:grpSpPr>
              <p:sp>
                <p:nvSpPr>
                  <p:cNvPr id="178" name="Ovál 177"/>
                  <p:cNvSpPr/>
                  <p:nvPr/>
                </p:nvSpPr>
                <p:spPr>
                  <a:xfrm>
                    <a:off x="4139952" y="3105715"/>
                    <a:ext cx="347691" cy="377666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79" name="TextovéPole 178"/>
                  <p:cNvSpPr txBox="1"/>
                  <p:nvPr/>
                </p:nvSpPr>
                <p:spPr>
                  <a:xfrm>
                    <a:off x="4155413" y="3099577"/>
                    <a:ext cx="316112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dirty="0"/>
                      <a:t>V</a:t>
                    </a:r>
                  </a:p>
                </p:txBody>
              </p:sp>
            </p:grpSp>
            <p:cxnSp>
              <p:nvCxnSpPr>
                <p:cNvPr id="153" name="Přímá spojnice 152"/>
                <p:cNvCxnSpPr>
                  <a:endCxn id="178" idx="4"/>
                </p:cNvCxnSpPr>
                <p:nvPr/>
              </p:nvCxnSpPr>
              <p:spPr>
                <a:xfrm flipV="1">
                  <a:off x="5323357" y="4655946"/>
                  <a:ext cx="1" cy="197995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4" name="Přímá spojnice 153"/>
                <p:cNvCxnSpPr>
                  <a:stCxn id="178" idx="0"/>
                </p:cNvCxnSpPr>
                <p:nvPr/>
              </p:nvCxnSpPr>
              <p:spPr>
                <a:xfrm flipV="1">
                  <a:off x="5323358" y="3973738"/>
                  <a:ext cx="0" cy="304542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55" name="Přímá spojnice 154"/>
              <p:cNvCxnSpPr>
                <a:stCxn id="148" idx="6"/>
              </p:cNvCxnSpPr>
              <p:nvPr/>
            </p:nvCxnSpPr>
            <p:spPr>
              <a:xfrm flipH="1">
                <a:off x="5323358" y="3973738"/>
                <a:ext cx="479763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Přímá spojnice 156"/>
              <p:cNvCxnSpPr/>
              <p:nvPr/>
            </p:nvCxnSpPr>
            <p:spPr>
              <a:xfrm flipV="1">
                <a:off x="6298108" y="3409784"/>
                <a:ext cx="0" cy="56410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Přímá spojnice 157"/>
              <p:cNvCxnSpPr/>
              <p:nvPr/>
            </p:nvCxnSpPr>
            <p:spPr>
              <a:xfrm flipV="1">
                <a:off x="5563239" y="3409784"/>
                <a:ext cx="0" cy="57371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59" name="Skupina 158"/>
              <p:cNvGrpSpPr/>
              <p:nvPr/>
            </p:nvGrpSpPr>
            <p:grpSpPr>
              <a:xfrm>
                <a:off x="5563239" y="3212976"/>
                <a:ext cx="734869" cy="383804"/>
                <a:chOff x="4670115" y="5062544"/>
                <a:chExt cx="734869" cy="383804"/>
              </a:xfrm>
            </p:grpSpPr>
            <p:grpSp>
              <p:nvGrpSpPr>
                <p:cNvPr id="162" name="Skupina 161"/>
                <p:cNvGrpSpPr/>
                <p:nvPr/>
              </p:nvGrpSpPr>
              <p:grpSpPr>
                <a:xfrm>
                  <a:off x="4864852" y="5062544"/>
                  <a:ext cx="347691" cy="383804"/>
                  <a:chOff x="4139952" y="3099577"/>
                  <a:chExt cx="347691" cy="383804"/>
                </a:xfrm>
              </p:grpSpPr>
              <p:sp>
                <p:nvSpPr>
                  <p:cNvPr id="165" name="Ovál 164"/>
                  <p:cNvSpPr/>
                  <p:nvPr/>
                </p:nvSpPr>
                <p:spPr>
                  <a:xfrm>
                    <a:off x="4139952" y="3105715"/>
                    <a:ext cx="347691" cy="377666"/>
                  </a:xfrm>
                  <a:prstGeom prst="ellipse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66" name="TextovéPole 165"/>
                  <p:cNvSpPr txBox="1"/>
                  <p:nvPr/>
                </p:nvSpPr>
                <p:spPr>
                  <a:xfrm>
                    <a:off x="4155413" y="3099577"/>
                    <a:ext cx="317716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cs-CZ" dirty="0" smtClean="0"/>
                      <a:t>A</a:t>
                    </a:r>
                    <a:endParaRPr lang="cs-CZ" dirty="0"/>
                  </a:p>
                </p:txBody>
              </p:sp>
            </p:grpSp>
            <p:cxnSp>
              <p:nvCxnSpPr>
                <p:cNvPr id="163" name="Přímá spojnice 162"/>
                <p:cNvCxnSpPr>
                  <a:stCxn id="165" idx="2"/>
                </p:cNvCxnSpPr>
                <p:nvPr/>
              </p:nvCxnSpPr>
              <p:spPr>
                <a:xfrm flipH="1">
                  <a:off x="4670115" y="5257515"/>
                  <a:ext cx="194737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4" name="Přímá spojnice 163"/>
                <p:cNvCxnSpPr>
                  <a:stCxn id="165" idx="6"/>
                </p:cNvCxnSpPr>
                <p:nvPr/>
              </p:nvCxnSpPr>
              <p:spPr>
                <a:xfrm>
                  <a:off x="5212543" y="5257515"/>
                  <a:ext cx="192441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60" name="Ovál 159"/>
              <p:cNvSpPr/>
              <p:nvPr/>
            </p:nvSpPr>
            <p:spPr>
              <a:xfrm>
                <a:off x="6281147" y="3941182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1" name="Ovál 160"/>
              <p:cNvSpPr/>
              <p:nvPr/>
            </p:nvSpPr>
            <p:spPr>
              <a:xfrm>
                <a:off x="5546062" y="3956464"/>
                <a:ext cx="45719" cy="4571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8" name="Přímá spojnice 47"/>
              <p:cNvCxnSpPr/>
              <p:nvPr/>
            </p:nvCxnSpPr>
            <p:spPr>
              <a:xfrm>
                <a:off x="5323358" y="3989721"/>
                <a:ext cx="0" cy="86186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xmlns="" val="2971895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Ohmův zákon, test – List 3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6.       </a:t>
            </a:r>
            <a:r>
              <a:rPr lang="cs-CZ" sz="2000" dirty="0" smtClean="0">
                <a:latin typeface="Calibri"/>
              </a:rPr>
              <a:t>Vyber </a:t>
            </a:r>
            <a:r>
              <a:rPr lang="cs-CZ" sz="2000" b="1" dirty="0" smtClean="0">
                <a:latin typeface="Calibri"/>
              </a:rPr>
              <a:t>ne</a:t>
            </a:r>
            <a:r>
              <a:rPr lang="cs-CZ" sz="2000" dirty="0" smtClean="0">
                <a:latin typeface="Calibri"/>
              </a:rPr>
              <a:t>správné tvrzení :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Elektrický proud měříme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ampérmetrem.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Elektrické napětí měříme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voltmetrem.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Směr elektrického proudu v obvodu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byl stanoven od – k + pólu zdroje.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D  </a:t>
            </a:r>
            <a:r>
              <a:rPr lang="cs-CZ" sz="2000" dirty="0" smtClean="0">
                <a:latin typeface="Calibri"/>
              </a:rPr>
              <a:t>Proud je ve všech částech  </a:t>
            </a:r>
            <a:r>
              <a:rPr lang="cs-CZ" sz="2000" dirty="0" err="1" smtClean="0">
                <a:latin typeface="Calibri"/>
              </a:rPr>
              <a:t>jednodu</a:t>
            </a:r>
            <a:r>
              <a:rPr lang="cs-CZ" sz="2000" dirty="0" smtClean="0">
                <a:latin typeface="Calibri"/>
              </a:rPr>
              <a:t>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</a:t>
            </a:r>
            <a:r>
              <a:rPr lang="cs-CZ" sz="2000" dirty="0" err="1" smtClean="0">
                <a:latin typeface="Calibri"/>
              </a:rPr>
              <a:t>chého</a:t>
            </a:r>
            <a:r>
              <a:rPr lang="cs-CZ" sz="2000" dirty="0" smtClean="0">
                <a:latin typeface="Calibri"/>
              </a:rPr>
              <a:t>  elektrického obvodu  stejný.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7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dirty="0" smtClean="0">
                <a:latin typeface="Calibri"/>
              </a:rPr>
              <a:t>  Správné znění Ohmova   </a:t>
            </a:r>
            <a:r>
              <a:rPr lang="cs-CZ" sz="2000" b="1" dirty="0" smtClean="0">
                <a:latin typeface="Calibri"/>
              </a:rPr>
              <a:t>               A  </a:t>
            </a:r>
            <a:r>
              <a:rPr lang="cs-CZ" sz="2000" dirty="0" smtClean="0">
                <a:latin typeface="Calibri"/>
              </a:rPr>
              <a:t>Je to vztah mezi I, U, R.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zákona je: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Odpor vodiče je přímo úměrný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napětí a nepřímo úměrný proudu.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</a:t>
            </a:r>
            <a:r>
              <a:rPr lang="cs-CZ" sz="2000" b="1" dirty="0" smtClean="0">
                <a:latin typeface="Calibri"/>
              </a:rPr>
              <a:t> C   </a:t>
            </a:r>
            <a:r>
              <a:rPr lang="cs-CZ" sz="2000" dirty="0" smtClean="0">
                <a:latin typeface="Calibri"/>
              </a:rPr>
              <a:t>Elektrický proud ve vodiči je přímo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úměrný elektrickému napětí mezi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konci vodiče.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D   </a:t>
            </a:r>
            <a:r>
              <a:rPr lang="cs-CZ" sz="2000" dirty="0" smtClean="0">
                <a:latin typeface="Calibri"/>
              </a:rPr>
              <a:t>Odpor vodiče je přímo úměrný jeho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délce a nepřímo úměrný průřezu.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556246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Ohmův zákon, test – List </a:t>
            </a:r>
            <a:r>
              <a:rPr lang="cs-CZ" sz="2000" b="1" u="sng" dirty="0">
                <a:solidFill>
                  <a:srgbClr val="0000FF"/>
                </a:solidFill>
              </a:rPr>
              <a:t>4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8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 smtClean="0">
                <a:latin typeface="Calibri"/>
              </a:rPr>
              <a:t>Elektrický vařič má odpor 44 ohmů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0,5 A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a je připojen k napětí 230 V.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5,2 V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Vařičem prochází proud :                                             </a:t>
            </a:r>
            <a:r>
              <a:rPr lang="cs-CZ" sz="2000" b="1" dirty="0" smtClean="0">
                <a:latin typeface="Calibri"/>
              </a:rPr>
              <a:t>C   </a:t>
            </a:r>
            <a:r>
              <a:rPr lang="cs-CZ" sz="2000" dirty="0" smtClean="0">
                <a:latin typeface="Calibri"/>
              </a:rPr>
              <a:t>5,2 A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0,2 A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9.      </a:t>
            </a:r>
            <a:r>
              <a:rPr lang="cs-CZ" sz="2000" dirty="0" smtClean="0">
                <a:latin typeface="Calibri"/>
              </a:rPr>
              <a:t>  Mezi konci rezistoru, zapojeném   </a:t>
            </a:r>
            <a:r>
              <a:rPr lang="cs-CZ" sz="2000" b="1" dirty="0" smtClean="0">
                <a:latin typeface="Calibri"/>
              </a:rPr>
              <a:t>                             A   </a:t>
            </a:r>
            <a:r>
              <a:rPr lang="cs-CZ" sz="2000" dirty="0" smtClean="0">
                <a:latin typeface="Calibri"/>
              </a:rPr>
              <a:t>3,3 A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v jednoduchém elektrickém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2 A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obvodu, je napětí 30 V a prochází                              </a:t>
            </a:r>
            <a:r>
              <a:rPr lang="cs-CZ" sz="2000" b="1" dirty="0" smtClean="0">
                <a:latin typeface="Calibri"/>
              </a:rPr>
              <a:t>C </a:t>
            </a:r>
            <a:r>
              <a:rPr lang="cs-CZ" sz="2000" dirty="0" smtClean="0">
                <a:latin typeface="Calibri"/>
              </a:rPr>
              <a:t> 5,3 A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jím proud 2,0 A. Jaký proud bude                              </a:t>
            </a:r>
            <a:r>
              <a:rPr lang="cs-CZ" sz="2000" b="1" dirty="0" smtClean="0">
                <a:latin typeface="Calibri"/>
              </a:rPr>
              <a:t> D  </a:t>
            </a:r>
            <a:r>
              <a:rPr lang="cs-CZ" sz="2000" dirty="0" smtClean="0">
                <a:latin typeface="Calibri"/>
              </a:rPr>
              <a:t>25 A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procházet rezistorem, zvýšíme-li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napětí na 50 V ?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10</a:t>
            </a:r>
            <a:r>
              <a:rPr lang="cs-CZ" sz="2000" dirty="0" smtClean="0">
                <a:latin typeface="Calibri"/>
              </a:rPr>
              <a:t>.      Žárovka je připojena ke zdroji napětí                         </a:t>
            </a:r>
            <a:r>
              <a:rPr lang="cs-CZ" sz="2000" b="1" dirty="0" smtClean="0">
                <a:latin typeface="Calibri"/>
              </a:rPr>
              <a:t>A </a:t>
            </a:r>
            <a:r>
              <a:rPr lang="cs-CZ" sz="2000" dirty="0" smtClean="0">
                <a:latin typeface="Calibri"/>
              </a:rPr>
              <a:t>   3 </a:t>
            </a:r>
            <a:r>
              <a:rPr lang="el-GR" sz="2000" dirty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24 V a prochází jí proud 0,8 A.                                   </a:t>
            </a:r>
            <a:r>
              <a:rPr lang="cs-CZ" sz="2000" b="1" dirty="0" smtClean="0">
                <a:latin typeface="Calibri"/>
              </a:rPr>
              <a:t> B    </a:t>
            </a:r>
            <a:r>
              <a:rPr lang="cs-CZ" sz="2000" dirty="0" smtClean="0">
                <a:latin typeface="Calibri"/>
              </a:rPr>
              <a:t>30 </a:t>
            </a:r>
            <a:r>
              <a:rPr lang="el-GR" sz="2000" dirty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Vypočítej odpor žárovky.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192 </a:t>
            </a:r>
            <a:r>
              <a:rPr lang="el-GR" sz="2000" dirty="0" smtClean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D     </a:t>
            </a:r>
            <a:r>
              <a:rPr lang="cs-CZ" sz="2000" dirty="0" smtClean="0">
                <a:latin typeface="Calibri"/>
              </a:rPr>
              <a:t>19,2 </a:t>
            </a:r>
            <a:r>
              <a:rPr lang="el-GR" sz="2000" dirty="0">
                <a:latin typeface="Calibri"/>
              </a:rPr>
              <a:t>Ω</a:t>
            </a:r>
            <a:r>
              <a:rPr lang="cs-CZ" sz="2000" dirty="0" smtClean="0">
                <a:latin typeface="Calibri"/>
              </a:rPr>
              <a:t> </a:t>
            </a:r>
            <a:endParaRPr lang="cs-CZ" sz="2000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107816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Ohmův zákon, test – List 5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Nabídka odpovědí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11.       </a:t>
            </a:r>
            <a:r>
              <a:rPr lang="cs-CZ" sz="2000" dirty="0" smtClean="0">
                <a:latin typeface="Calibri"/>
              </a:rPr>
              <a:t>Rezistorem o odporu 1 k</a:t>
            </a:r>
            <a:r>
              <a:rPr lang="el-GR" sz="2000" dirty="0">
                <a:latin typeface="Calibri"/>
              </a:rPr>
              <a:t> Ω</a:t>
            </a:r>
            <a:r>
              <a:rPr lang="cs-CZ" sz="2000" dirty="0" smtClean="0">
                <a:latin typeface="Calibri"/>
              </a:rPr>
              <a:t>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0,3 </a:t>
            </a:r>
            <a:r>
              <a:rPr lang="cs-CZ" sz="2000" dirty="0">
                <a:latin typeface="Calibri"/>
              </a:rPr>
              <a:t>V</a:t>
            </a:r>
            <a:r>
              <a:rPr lang="cs-CZ" sz="2000" dirty="0" smtClean="0">
                <a:latin typeface="Calibri"/>
              </a:rPr>
              <a:t>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prochází proud 30 mA . Jaké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30 V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elektrické napětí je mezi                             </a:t>
            </a:r>
            <a:r>
              <a:rPr lang="cs-CZ" sz="2000" b="1" dirty="0" smtClean="0">
                <a:latin typeface="Calibri"/>
              </a:rPr>
              <a:t>C     </a:t>
            </a:r>
            <a:r>
              <a:rPr lang="cs-CZ" sz="2000" dirty="0" smtClean="0">
                <a:latin typeface="Calibri"/>
              </a:rPr>
              <a:t>3 </a:t>
            </a:r>
            <a:r>
              <a:rPr lang="cs-CZ" sz="2000" dirty="0">
                <a:latin typeface="Calibri"/>
              </a:rPr>
              <a:t>V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konci rezistoru ?                                          </a:t>
            </a:r>
            <a:r>
              <a:rPr lang="cs-CZ" sz="2000" b="1" dirty="0" smtClean="0">
                <a:latin typeface="Calibri"/>
              </a:rPr>
              <a:t> D  </a:t>
            </a:r>
            <a:r>
              <a:rPr lang="cs-CZ" sz="2000" dirty="0" smtClean="0">
                <a:latin typeface="Calibri"/>
              </a:rPr>
              <a:t>300 V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12.       </a:t>
            </a:r>
            <a:r>
              <a:rPr lang="cs-CZ" sz="2000" dirty="0" smtClean="0">
                <a:latin typeface="Calibri"/>
              </a:rPr>
              <a:t>Vyber </a:t>
            </a:r>
            <a:r>
              <a:rPr lang="cs-CZ" sz="2000" b="1" dirty="0" smtClean="0">
                <a:latin typeface="Calibri"/>
              </a:rPr>
              <a:t>ne</a:t>
            </a:r>
            <a:r>
              <a:rPr lang="cs-CZ" sz="2000" dirty="0" smtClean="0">
                <a:latin typeface="Calibri"/>
              </a:rPr>
              <a:t>správné  tvrzení :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je přímo úměrný jeho délce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Elektrický odpor drátu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je nepřímo úměrný obsahu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kolmého řezu drátu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se zvětšuje se stoupající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teplotou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nezávisí na matriálu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</a:t>
            </a:r>
            <a:endParaRPr lang="cs-CZ" sz="2000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072651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Ohmův zákon, </a:t>
            </a:r>
            <a:r>
              <a:rPr lang="cs-CZ" sz="2000" b="1" u="sng" dirty="0" smtClean="0">
                <a:solidFill>
                  <a:srgbClr val="FF0000"/>
                </a:solidFill>
              </a:rPr>
              <a:t>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/>
              </a:rPr>
              <a:t>  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1.         </a:t>
            </a:r>
            <a:r>
              <a:rPr lang="cs-CZ" sz="1800" b="1" dirty="0">
                <a:solidFill>
                  <a:schemeClr val="tx1"/>
                </a:solidFill>
                <a:latin typeface="Calibri"/>
              </a:rPr>
              <a:t>A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1 b.                                                                    </a:t>
            </a:r>
            <a:endParaRPr lang="cs-CZ" sz="1800" b="1" u="sng" dirty="0">
              <a:solidFill>
                <a:schemeClr val="tx1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2.   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     D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1 b.                                                                    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3.        </a:t>
            </a:r>
            <a:r>
              <a:rPr lang="cs-CZ" sz="1800" b="1" dirty="0">
                <a:solidFill>
                  <a:schemeClr val="tx1"/>
                </a:solidFill>
                <a:latin typeface="Calibri"/>
              </a:rPr>
              <a:t>A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1 b.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4.       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800" b="1" dirty="0">
                <a:solidFill>
                  <a:schemeClr val="tx1"/>
                </a:solidFill>
                <a:latin typeface="Calibri"/>
              </a:rPr>
              <a:t>B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  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1 b.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5.       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 B 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1 b.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                      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6.        </a:t>
            </a:r>
            <a:r>
              <a:rPr lang="cs-CZ" sz="1800" b="1" dirty="0">
                <a:solidFill>
                  <a:schemeClr val="tx1"/>
                </a:solidFill>
                <a:latin typeface="Calibri"/>
              </a:rPr>
              <a:t>C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  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1 b.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                        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7.        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C 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1 b.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  </a:t>
            </a:r>
            <a:endParaRPr lang="cs-CZ" sz="1800" dirty="0" smtClean="0">
              <a:solidFill>
                <a:schemeClr val="tx1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8.        </a:t>
            </a:r>
            <a:r>
              <a:rPr lang="cs-CZ" sz="1800" b="1" dirty="0">
                <a:solidFill>
                  <a:schemeClr val="tx1"/>
                </a:solidFill>
                <a:latin typeface="Calibri"/>
              </a:rPr>
              <a:t>C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1 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9.        </a:t>
            </a:r>
            <a:r>
              <a:rPr lang="cs-CZ" sz="1800" b="1" dirty="0">
                <a:solidFill>
                  <a:schemeClr val="tx1"/>
                </a:solidFill>
                <a:latin typeface="Calibri"/>
              </a:rPr>
              <a:t>A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10.        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B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11.        </a:t>
            </a:r>
            <a:r>
              <a:rPr lang="cs-CZ" sz="1800" b="1" dirty="0" smtClean="0">
                <a:solidFill>
                  <a:schemeClr val="tx1"/>
                </a:solidFill>
                <a:latin typeface="Calibri"/>
              </a:rPr>
              <a:t>B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12.        </a:t>
            </a:r>
            <a:r>
              <a:rPr lang="cs-CZ" sz="1800" b="1" dirty="0">
                <a:solidFill>
                  <a:schemeClr val="tx1"/>
                </a:solidFill>
                <a:latin typeface="Calibri"/>
              </a:rPr>
              <a:t>D</a:t>
            </a:r>
            <a:r>
              <a:rPr lang="cs-CZ" sz="1800" dirty="0" smtClean="0">
                <a:solidFill>
                  <a:schemeClr val="tx1"/>
                </a:solidFill>
                <a:latin typeface="Calibri"/>
              </a:rPr>
              <a:t>    1 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Ohmův </a:t>
            </a:r>
            <a:r>
              <a:rPr lang="cs-CZ" sz="2000" b="1" u="sng">
                <a:solidFill>
                  <a:srgbClr val="FF0000"/>
                </a:solidFill>
              </a:rPr>
              <a:t>zákon</a:t>
            </a:r>
            <a:r>
              <a:rPr lang="cs-CZ" sz="2000" b="1" u="sng" smtClean="0">
                <a:solidFill>
                  <a:srgbClr val="FF0000"/>
                </a:solidFill>
              </a:rPr>
              <a:t>, </a:t>
            </a:r>
            <a:r>
              <a:rPr lang="cs-CZ" sz="2000" b="1" u="sng" dirty="0" smtClean="0">
                <a:solidFill>
                  <a:srgbClr val="FF0000"/>
                </a:solidFill>
              </a:rPr>
              <a:t>test – návrh hodnocení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Počet bodů            známka   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solidFill>
                  <a:schemeClr val="tx1"/>
                </a:solidFill>
                <a:latin typeface="Calibri"/>
              </a:rPr>
              <a:t>             12 </a:t>
            </a:r>
            <a:r>
              <a:rPr lang="cs-CZ" sz="2000" u="sng" dirty="0">
                <a:solidFill>
                  <a:schemeClr val="tx1"/>
                </a:solidFill>
                <a:latin typeface="Calibri"/>
              </a:rPr>
              <a:t>b. – 11 </a:t>
            </a:r>
            <a:r>
              <a:rPr lang="cs-CZ" sz="2000" u="sng" dirty="0">
                <a:latin typeface="Calibri"/>
              </a:rPr>
              <a:t> b.               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</a:t>
            </a:r>
            <a:r>
              <a:rPr lang="cs-CZ" sz="2000" b="1" u="sng" dirty="0" smtClean="0">
                <a:latin typeface="Calibri"/>
              </a:rPr>
              <a:t> </a:t>
            </a:r>
            <a:r>
              <a:rPr lang="cs-CZ" sz="2000" u="sng" dirty="0">
                <a:latin typeface="Calibri"/>
              </a:rPr>
              <a:t>10 b. –   8 b. </a:t>
            </a:r>
            <a:r>
              <a:rPr lang="cs-CZ" sz="2000" b="1" u="sng" dirty="0">
                <a:latin typeface="Calibri"/>
              </a:rPr>
              <a:t>               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dirty="0">
                <a:latin typeface="Calibri"/>
              </a:rPr>
              <a:t>             </a:t>
            </a:r>
            <a:endParaRPr lang="cs-CZ" sz="2000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7 b. –    5 b.</a:t>
            </a:r>
            <a:r>
              <a:rPr lang="cs-CZ" sz="2000" b="1" u="sng" dirty="0">
                <a:latin typeface="Calibri"/>
              </a:rPr>
              <a:t>               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4 b. –    2 b.               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 1 b. –   0  b.  </a:t>
            </a:r>
            <a:r>
              <a:rPr lang="cs-CZ" sz="2000" b="1" u="sng" dirty="0">
                <a:latin typeface="Calibri"/>
              </a:rPr>
              <a:t>             </a:t>
            </a:r>
            <a:r>
              <a:rPr lang="cs-CZ" sz="2000" b="1" u="sng" dirty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>
                <a:latin typeface="Calibri"/>
              </a:rPr>
              <a:t>                            </a:t>
            </a:r>
            <a:endParaRPr lang="cs-CZ" sz="2000" u="sng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</a:p>
          <a:p>
            <a:pPr marL="108000" indent="0">
              <a:buNone/>
            </a:pPr>
            <a:r>
              <a:rPr lang="cs-CZ" sz="2800" dirty="0" smtClean="0"/>
              <a:t>.  </a:t>
            </a:r>
            <a:r>
              <a:rPr lang="cs-CZ" sz="2800" err="1"/>
              <a:t>Ilustrace</a:t>
            </a:r>
            <a:r>
              <a:rPr lang="cs-CZ" sz="2800" smtClean="0"/>
              <a:t>: office.</a:t>
            </a:r>
            <a:r>
              <a:rPr lang="cs-CZ" sz="2800" dirty="0" err="1" smtClean="0"/>
              <a:t>microsoft.com</a:t>
            </a: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138099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1791</TotalTime>
  <Words>889</Words>
  <Application>Microsoft Office PowerPoint</Application>
  <PresentationFormat>Předvádění na obrazovce (4:3)</PresentationFormat>
  <Paragraphs>156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Ohmův zákon, test – List 1 </vt:lpstr>
      <vt:lpstr>Ohmův zákon, test – List 2 </vt:lpstr>
      <vt:lpstr>Ohmův zákon, test – List 3 </vt:lpstr>
      <vt:lpstr>Ohmův zákon, test – List 4 </vt:lpstr>
      <vt:lpstr>Ohmův zákon, test – List 5 </vt:lpstr>
      <vt:lpstr>Ohmův zákon,  test – řešení</vt:lpstr>
      <vt:lpstr>Ohmův zákon, test – návrh hodnocení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Dum</cp:lastModifiedBy>
  <cp:revision>173</cp:revision>
  <dcterms:created xsi:type="dcterms:W3CDTF">2012-06-01T22:10:47Z</dcterms:created>
  <dcterms:modified xsi:type="dcterms:W3CDTF">2013-05-29T11:15:55Z</dcterms:modified>
</cp:coreProperties>
</file>