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8" r:id="rId2"/>
    <p:sldId id="256" r:id="rId3"/>
    <p:sldId id="257" r:id="rId4"/>
    <p:sldId id="259" r:id="rId5"/>
    <p:sldId id="260" r:id="rId6"/>
    <p:sldId id="261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62" r:id="rId15"/>
    <p:sldId id="263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969024-7913-42DD-AD38-D806E951490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BF802-22C5-4BFA-A47D-CC827E379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587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7BF802-22C5-4BFA-A47D-CC827E379A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1DD6-75AE-462F-A756-EA22FA3D99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4FAE7-9848-4670-834A-D3C4D4B59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chauer_felsen_03.jpg" TargetMode="External"/><Relationship Id="rId3" Type="http://schemas.openxmlformats.org/officeDocument/2006/relationships/hyperlink" Target="http://cs.wikipedia.org/wiki/Soubor:Prachovske_skaly_CZ_02.jpg" TargetMode="External"/><Relationship Id="rId7" Type="http://schemas.openxmlformats.org/officeDocument/2006/relationships/hyperlink" Target="http://cs.wikipedia.org/wiki/Soubor:MarbleUSGOV.jpg" TargetMode="External"/><Relationship Id="rId2" Type="http://schemas.openxmlformats.org/officeDocument/2006/relationships/hyperlink" Target="http://cs.wikipedia.org/wiki/Soubor:P%C3%ADskovcov%C3%BD_%C3%BAtv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saltUSGOV.jpg" TargetMode="External"/><Relationship Id="rId5" Type="http://schemas.openxmlformats.org/officeDocument/2006/relationships/hyperlink" Target="http://cs.wikipedia.org/wiki/Soubor:Granite_azul_noce.jpg" TargetMode="External"/><Relationship Id="rId4" Type="http://schemas.openxmlformats.org/officeDocument/2006/relationships/hyperlink" Target="http://cs.wikipedia.org/wiki/Soubor:J%C3%A1chymka_(jeskyn%C4%9B).jpg" TargetMode="External"/><Relationship Id="rId9" Type="http://schemas.openxmlformats.org/officeDocument/2006/relationships/hyperlink" Target="http://cs.wikipedia.org/wiki/Soubor:Large_very_white_stalagmite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006_01_21_Ath%C3%A8nes_Parth%C3%A9non.JPG" TargetMode="External"/><Relationship Id="rId3" Type="http://schemas.openxmlformats.org/officeDocument/2006/relationships/hyperlink" Target="http://cs.wikipedia.org/wiki/Soubor:Quartz_Crystal.jpg" TargetMode="External"/><Relationship Id="rId7" Type="http://schemas.openxmlformats.org/officeDocument/2006/relationships/hyperlink" Target="http://cs.wikipedia.org/wiki/Soubor:Trosky002.jpg" TargetMode="External"/><Relationship Id="rId2" Type="http://schemas.openxmlformats.org/officeDocument/2006/relationships/hyperlink" Target="http://cs.wikipedia.org/wiki/Soubor:Rapakivigranite_s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tin%C4%9Bves,_%C5%98%C3%ADp_a_obec.jpg" TargetMode="External"/><Relationship Id="rId5" Type="http://schemas.openxmlformats.org/officeDocument/2006/relationships/hyperlink" Target="http://cs.wikipedia.org/wiki/Soubor:Mica-muscovite.jpg" TargetMode="External"/><Relationship Id="rId4" Type="http://schemas.openxmlformats.org/officeDocument/2006/relationships/hyperlink" Target="http://cs.wikipedia.org/wiki/Soubor:PotassiumFeldsparUSGOV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357166"/>
            <a:ext cx="621510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VY_32_INOVACE_PR4.05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Tereza Zástřešková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Datum vytvoření: srpen 2012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Ročník: 4.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Vzdělávací oblast: Člověk a jeho svět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Vzdělávací obor: Přírodověda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Tematický okruh: Živá a neživá příroda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Neživá příroda - horniny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5" name="obrázek 1" descr="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572140"/>
            <a:ext cx="4267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1538" y="500042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NEŽIVÁ PŘÍRODA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14678" y="2643182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6" name="Picture 4" descr="Soubor:Pískovcový útva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928802"/>
            <a:ext cx="4214810" cy="46926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628" y="628652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 si můžeme neodborně představit jako kameny.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 jsou tvořené minerály, někdy také organickými (živými) složkami. 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Dělíme je do tří skupin: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Usazené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</a:t>
            </a:r>
          </a:p>
          <a:p>
            <a:pPr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5" name="Picture 1" descr="C:\Documents and Settings\Tereza\Local Settings\Temporary Internet Files\Content.IE5\QRI40PEH\MP9004016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1" y="3714752"/>
            <a:ext cx="3482603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HORNIN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Usazené horniny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vznikaly usazováním na dně dávných moří.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 horniny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vznikaly</a:t>
            </a:r>
          </a:p>
          <a:p>
            <a:pPr marL="514350" indent="-51435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sopečnou činností. </a:t>
            </a:r>
          </a:p>
          <a:p>
            <a:pPr marL="514350" indent="-51435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 horniny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vznikají</a:t>
            </a:r>
          </a:p>
          <a:p>
            <a:pPr marL="514350" indent="-51435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řeměnou jiných druhé hornin, vlivem teploty.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7" name="Picture 3" descr="C:\Documents and Settings\Tereza\Local Settings\Temporary Internet Files\Content.IE5\WNQPIVL9\MP9004332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1639" y="1643050"/>
            <a:ext cx="3142361" cy="2357224"/>
          </a:xfrm>
          <a:prstGeom prst="rect">
            <a:avLst/>
          </a:prstGeom>
          <a:noFill/>
        </p:spPr>
      </p:pic>
      <p:pic>
        <p:nvPicPr>
          <p:cNvPr id="16389" name="Picture 5" descr="C:\Documents and Settings\Tereza\Local Settings\Temporary Internet Files\Content.IE5\AEMENYFG\MC9002829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4629884"/>
            <a:ext cx="2857520" cy="2228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USAZENÉ HORNINY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usazené horniny patří například: </a:t>
            </a:r>
          </a:p>
          <a:p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PÍSKOVEC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VÁPENEC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6" name="Picture 8" descr="Soubor:Prachovske skaly CZ 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643290"/>
            <a:ext cx="4286279" cy="3214710"/>
          </a:xfrm>
          <a:prstGeom prst="rect">
            <a:avLst/>
          </a:prstGeom>
          <a:noFill/>
        </p:spPr>
      </p:pic>
      <p:pic>
        <p:nvPicPr>
          <p:cNvPr id="17420" name="Picture 12" descr="Soubor:Jáchymka (jeskyně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12" y="3536109"/>
            <a:ext cx="4429188" cy="332189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29058" y="3357562"/>
            <a:ext cx="285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8358214" y="314324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 HORNINY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vyvřelé horniny patří například:</a:t>
            </a:r>
          </a:p>
          <a:p>
            <a:pPr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Granite azul no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429000"/>
            <a:ext cx="3214678" cy="3214678"/>
          </a:xfrm>
          <a:prstGeom prst="rect">
            <a:avLst/>
          </a:prstGeom>
          <a:noFill/>
        </p:spPr>
      </p:pic>
      <p:pic>
        <p:nvPicPr>
          <p:cNvPr id="2052" name="Picture 4" descr="Soubor:BasaltUSGOV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3500438"/>
            <a:ext cx="4143404" cy="300396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4744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86842" y="6000768"/>
            <a:ext cx="357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 HORNINY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přeměněné horniny patří například: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MRAMOR</a:t>
            </a:r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122" name="Picture 2" descr="Soubor:MarbleUSGO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3500438"/>
            <a:ext cx="3429000" cy="28860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929322" y="578645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PÍSKOVEC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usazením a stmeleném zrníček na dně moře.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Snadno se drolí a zvětrává.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Pískovec tvoří skalní útvary – nejznámější jsou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Prachovské skály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Pískovec se těží v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lomech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Využívá se ve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stavebnictví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sochařství. </a:t>
            </a:r>
          </a:p>
          <a:p>
            <a:pPr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2" name="Picture 2" descr="Soubor:Prachauer felsen 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9405" y="3786190"/>
            <a:ext cx="3784595" cy="28479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57752" y="62865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5603" name="Picture 3" descr="C:\Documents and Settings\Tereza\Local Settings\Temporary Internet Files\Content.IE5\Q731PNYZ\MC9002816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357166"/>
            <a:ext cx="2812989" cy="1302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VÁPENEC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nahromaděním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ulit a skořápek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drobných živočichů.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Vápenec často tvoří jeskyně: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Moravský kras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Vápenec se využívá k výrobě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cementu a vápna.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4578" name="Picture 2" descr="Soubor:Large very white stalagmit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500306"/>
            <a:ext cx="2946800" cy="3929066"/>
          </a:xfrm>
          <a:prstGeom prst="rect">
            <a:avLst/>
          </a:prstGeom>
          <a:noFill/>
        </p:spPr>
      </p:pic>
      <p:pic>
        <p:nvPicPr>
          <p:cNvPr id="24579" name="Picture 3" descr="C:\Documents and Settings\Tereza\Local Settings\Temporary Internet Files\Content.IE5\AEMENYFG\MC9003331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285728"/>
            <a:ext cx="1385316" cy="18050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72066" y="600076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Žula je tvořena několika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složkami: Zkus přiřadit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Živec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Slída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6626" name="Picture 2" descr="Soubor:Rapakivigranite 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2500330" cy="2500330"/>
          </a:xfrm>
          <a:prstGeom prst="rect">
            <a:avLst/>
          </a:prstGeom>
          <a:noFill/>
        </p:spPr>
      </p:pic>
      <p:pic>
        <p:nvPicPr>
          <p:cNvPr id="26628" name="Picture 4" descr="Soubor:Quartz Crysta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2285992"/>
            <a:ext cx="1828315" cy="1223956"/>
          </a:xfrm>
          <a:prstGeom prst="rect">
            <a:avLst/>
          </a:prstGeom>
          <a:noFill/>
        </p:spPr>
      </p:pic>
      <p:pic>
        <p:nvPicPr>
          <p:cNvPr id="26630" name="Picture 6" descr="Soubor:PotassiumFeldsparUSGOV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3571876"/>
            <a:ext cx="1928826" cy="1644861"/>
          </a:xfrm>
          <a:prstGeom prst="rect">
            <a:avLst/>
          </a:prstGeom>
          <a:noFill/>
        </p:spPr>
      </p:pic>
      <p:pic>
        <p:nvPicPr>
          <p:cNvPr id="26632" name="Picture 8" descr="Soubor:Mica-muscovit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5313906"/>
            <a:ext cx="1857388" cy="15440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14942" y="3214686"/>
            <a:ext cx="364333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Žula se často využívá jako stavební kámen, používá se také na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dlažby a náhrobní kameny.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tvrdá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hornina.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86776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307181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464344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4876" y="642939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 rot="16200000" flipH="1">
            <a:off x="1250133" y="2964653"/>
            <a:ext cx="1785950" cy="1143008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1928794" y="2857496"/>
            <a:ext cx="1000132" cy="85725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571604" y="5000636"/>
            <a:ext cx="1143008" cy="107157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 tvoří z velké části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zemskou kůru.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například podloží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středohoří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horu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Čedičového původu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také hrad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Trosky.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 descr="Soubor:Ctiněves, Říp a obe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1968" y="2357430"/>
            <a:ext cx="4572032" cy="34290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8116" y="585789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28676" name="Picture 4" descr="Soubor:Trosky0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143380"/>
            <a:ext cx="3745813" cy="250033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29058" y="457200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5786454"/>
            <a:ext cx="34290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Čedič se využívá také na štěrk.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MRAMOR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Mramor vzniká </a:t>
            </a:r>
            <a:r>
              <a:rPr lang="cs-CZ" b="1" dirty="0" smtClean="0">
                <a:solidFill>
                  <a:srgbClr val="FFFF00"/>
                </a:solidFill>
              </a:rPr>
              <a:t>přeměnou vápenců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Už od starověku se využívá v </a:t>
            </a:r>
            <a:r>
              <a:rPr lang="cs-CZ" b="1" dirty="0" smtClean="0">
                <a:solidFill>
                  <a:srgbClr val="FFFF00"/>
                </a:solidFill>
              </a:rPr>
              <a:t>sochařství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9698" name="Picture 2" descr="Soubor:2006 01 21 Athènes Parthén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071810"/>
            <a:ext cx="4286280" cy="321471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929190" y="578645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29699" name="Picture 3" descr="C:\Documents and Settings\Tereza\Local Settings\Temporary Internet Files\Content.IE5\AEMENYFG\MP9004329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286124"/>
            <a:ext cx="2000264" cy="2665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SI PAMATUJEŠ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Na jaké tři druhy dělíme horniny?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Usazené, vyvřelé, přeměněné.</a:t>
            </a:r>
          </a:p>
          <a:p>
            <a:r>
              <a:rPr lang="cs-CZ" b="1" dirty="0" smtClean="0"/>
              <a:t>Nejznámější pískovcové skály?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Prachovské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K čemu se využívá vápenec?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Vápno a cement.</a:t>
            </a:r>
          </a:p>
          <a:p>
            <a:r>
              <a:rPr lang="cs-CZ" b="1" dirty="0" smtClean="0"/>
              <a:t>Jaká hornina tvoří horu Říp?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Čedič.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52596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1. [ cit. 2012 – 12- 08 ]. Autor: </a:t>
            </a:r>
            <a:r>
              <a:rPr lang="cs-CZ" sz="1500" dirty="0" err="1" smtClean="0"/>
              <a:t>Maggie</a:t>
            </a:r>
            <a:r>
              <a:rPr lang="cs-CZ" sz="1500" dirty="0" smtClean="0"/>
              <a:t> </a:t>
            </a:r>
            <a:r>
              <a:rPr lang="cs-CZ" sz="1500" dirty="0" err="1" smtClean="0"/>
              <a:t>Hammond</a:t>
            </a:r>
            <a:r>
              <a:rPr lang="cs-CZ" sz="1500" dirty="0" smtClean="0"/>
              <a:t>. Dostupný pod licencí </a:t>
            </a:r>
            <a:r>
              <a:rPr lang="cs-CZ" sz="1500" dirty="0" err="1" smtClean="0"/>
              <a:t>Wikimedia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na WWW: </a:t>
            </a:r>
            <a:r>
              <a:rPr lang="cs-CZ" sz="1500" dirty="0" smtClean="0">
                <a:hlinkClick r:id="rId2"/>
              </a:rPr>
              <a:t>http://cs.wikipedia.org/wiki/Soubor:P%C3%ADskovcov%C3%BD_%C3%BAtvar.JPG</a:t>
            </a:r>
            <a:endParaRPr lang="cs-CZ" sz="1500" dirty="0" smtClean="0"/>
          </a:p>
          <a:p>
            <a:r>
              <a:rPr lang="cs-CZ" sz="1500" dirty="0" smtClean="0"/>
              <a:t>2. [ cit. 2012 – 12- 08 ]. Dostupný pod licencí </a:t>
            </a:r>
            <a:r>
              <a:rPr lang="cs-CZ" sz="1500" dirty="0" err="1" smtClean="0"/>
              <a:t>Wikimedia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na WWW: </a:t>
            </a:r>
            <a:r>
              <a:rPr lang="cs-CZ" sz="1600" dirty="0" smtClean="0">
                <a:hlinkClick r:id="rId3"/>
              </a:rPr>
              <a:t>http://cs.wikipedia.org/wiki/Soubor:Prachovske_skaly_CZ_02.jpg</a:t>
            </a:r>
            <a:endParaRPr lang="cs-CZ" sz="1600" dirty="0" smtClean="0"/>
          </a:p>
          <a:p>
            <a:r>
              <a:rPr lang="cs-CZ" sz="1500" dirty="0" smtClean="0"/>
              <a:t>3. [ cit. 2012 – 12- 08 ]. Autor: </a:t>
            </a:r>
            <a:r>
              <a:rPr lang="cs-CZ" sz="1500" dirty="0" err="1" smtClean="0"/>
              <a:t>Akil</a:t>
            </a:r>
            <a:r>
              <a:rPr lang="cs-CZ" sz="1500" dirty="0" smtClean="0"/>
              <a:t> Dostupný pod licencí </a:t>
            </a:r>
            <a:r>
              <a:rPr lang="cs-CZ" sz="1500" dirty="0" err="1" smtClean="0"/>
              <a:t>Wikimedia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na WWW: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err="1" smtClean="0">
                <a:hlinkClick r:id="rId4"/>
              </a:rPr>
              <a:t>cs.wikipedia.org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wiki</a:t>
            </a:r>
            <a:r>
              <a:rPr lang="cs-CZ" sz="1600" dirty="0" smtClean="0">
                <a:hlinkClick r:id="rId4"/>
              </a:rPr>
              <a:t>/Soubor:J%C3%A1chymka_(</a:t>
            </a:r>
            <a:r>
              <a:rPr lang="cs-CZ" sz="1600" dirty="0" err="1" smtClean="0">
                <a:hlinkClick r:id="rId4"/>
              </a:rPr>
              <a:t>jeskyn</a:t>
            </a:r>
            <a:r>
              <a:rPr lang="cs-CZ" sz="1600" dirty="0" smtClean="0">
                <a:hlinkClick r:id="rId4"/>
              </a:rPr>
              <a:t>%C4%9B).</a:t>
            </a:r>
            <a:r>
              <a:rPr lang="cs-CZ" sz="1600" dirty="0" err="1" smtClean="0">
                <a:hlinkClick r:id="rId4"/>
              </a:rPr>
              <a:t>jpg</a:t>
            </a:r>
            <a:endParaRPr lang="cs-CZ" sz="1600" dirty="0" smtClean="0"/>
          </a:p>
          <a:p>
            <a:r>
              <a:rPr lang="cs-CZ" sz="1500" dirty="0" smtClean="0"/>
              <a:t> 4. [ cit. 2012 – 12- 08 ]. Autor: </a:t>
            </a:r>
            <a:r>
              <a:rPr lang="cs-CZ" sz="1500" dirty="0" err="1" smtClean="0"/>
              <a:t>Dake</a:t>
            </a:r>
            <a:r>
              <a:rPr lang="cs-CZ" sz="1500" dirty="0" smtClean="0"/>
              <a:t> Dostupný pod licencí </a:t>
            </a:r>
            <a:r>
              <a:rPr lang="cs-CZ" sz="1500" dirty="0" err="1" smtClean="0"/>
              <a:t>Wikimedia</a:t>
            </a:r>
            <a:r>
              <a:rPr lang="cs-CZ" sz="1500" dirty="0" smtClean="0"/>
              <a:t> </a:t>
            </a:r>
            <a:r>
              <a:rPr lang="cs-CZ" sz="1500" dirty="0" err="1" smtClean="0"/>
              <a:t>Commons</a:t>
            </a:r>
            <a:r>
              <a:rPr lang="cs-CZ" sz="1500" dirty="0" smtClean="0"/>
              <a:t> na WWW: </a:t>
            </a:r>
            <a:r>
              <a:rPr lang="cs-CZ" sz="1600" dirty="0" smtClean="0">
                <a:hlinkClick r:id="rId5"/>
              </a:rPr>
              <a:t>http://cs.wikipedia.org/wiki/Soubor:Granite_azul_noce.jpg</a:t>
            </a:r>
            <a:endParaRPr lang="cs-CZ" sz="1600" dirty="0" smtClean="0"/>
          </a:p>
          <a:p>
            <a:r>
              <a:rPr lang="cs-CZ" sz="1600" dirty="0" smtClean="0"/>
              <a:t>5. [ cit. 2012 – 12- 08 ]. Dostupný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http://cs.wikipedia.org/wiki/Soubor:BasaltUSGOV.jpg</a:t>
            </a:r>
            <a:endParaRPr lang="cs-CZ" sz="1600" dirty="0" smtClean="0"/>
          </a:p>
          <a:p>
            <a:r>
              <a:rPr lang="cs-CZ" sz="1600" dirty="0" smtClean="0"/>
              <a:t>6. [ cit. 2012 – 12- 08 ]. Dostupný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7"/>
              </a:rPr>
              <a:t>http://cs.wikipedia.org/wiki/Soubor:MarbleUSGOV.jpg</a:t>
            </a:r>
            <a:endParaRPr lang="cs-CZ" sz="1600" dirty="0" smtClean="0"/>
          </a:p>
          <a:p>
            <a:r>
              <a:rPr lang="cs-CZ" sz="1600" dirty="0" smtClean="0"/>
              <a:t>7. </a:t>
            </a:r>
            <a:r>
              <a:rPr lang="cs-CZ" sz="1400" dirty="0" smtClean="0"/>
              <a:t>[ cit. 2012 – 12- 08 ]. Autor: </a:t>
            </a:r>
            <a:r>
              <a:rPr lang="cs-CZ" sz="1400" dirty="0" err="1" smtClean="0"/>
              <a:t>Magnus</a:t>
            </a:r>
            <a:r>
              <a:rPr lang="cs-CZ" sz="1400" dirty="0" smtClean="0"/>
              <a:t> </a:t>
            </a:r>
            <a:r>
              <a:rPr lang="cs-CZ" sz="1400" dirty="0" err="1" smtClean="0"/>
              <a:t>Mertens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Dostupný pod licencí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600" dirty="0" smtClean="0">
                <a:hlinkClick r:id="rId8"/>
              </a:rPr>
              <a:t>http://cs.wikipedia.org/wiki/Soubor:Prachauer_felsen_03.jpg</a:t>
            </a:r>
            <a:endParaRPr lang="cs-CZ" sz="1600" dirty="0" smtClean="0"/>
          </a:p>
          <a:p>
            <a:r>
              <a:rPr lang="cs-CZ" sz="1500" dirty="0" smtClean="0"/>
              <a:t>8. </a:t>
            </a:r>
            <a:r>
              <a:rPr lang="cs-CZ" sz="1600" dirty="0" smtClean="0"/>
              <a:t>[ cit. 2012 – 12- 08 ]. Dostupný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9"/>
              </a:rPr>
              <a:t>http://cs.wikipedia.org/wiki/Soubor:Large_very_white_stalagmite.jpg</a:t>
            </a:r>
            <a:endParaRPr lang="cs-CZ" sz="1600" dirty="0" smtClean="0"/>
          </a:p>
          <a:p>
            <a:endParaRPr lang="cs-CZ" sz="15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200" dirty="0" smtClean="0"/>
              <a:t>9. [ cit. 2012 – 12- 08 ]. Autor: </a:t>
            </a:r>
            <a:r>
              <a:rPr lang="cs-CZ" sz="2200" dirty="0" err="1" smtClean="0"/>
              <a:t>Siim</a:t>
            </a:r>
            <a:r>
              <a:rPr lang="cs-CZ" sz="2200" dirty="0" smtClean="0"/>
              <a:t> </a:t>
            </a:r>
            <a:r>
              <a:rPr lang="cs-CZ" sz="2200" dirty="0" err="1" smtClean="0"/>
              <a:t>Sepp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400" dirty="0" smtClean="0">
                <a:hlinkClick r:id="rId2"/>
              </a:rPr>
              <a:t>http://cs.wikipedia.org/wiki/Soubor:Rapakivigranite_ss.jpg</a:t>
            </a:r>
            <a:endParaRPr lang="cs-CZ" sz="2200" dirty="0" smtClean="0"/>
          </a:p>
          <a:p>
            <a:r>
              <a:rPr lang="cs-CZ" sz="2200" dirty="0" smtClean="0"/>
              <a:t>10. [ cit. 2012 – 12- 08 ].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200" dirty="0" smtClean="0">
                <a:hlinkClick r:id="rId3"/>
              </a:rPr>
              <a:t>http://cs.wikipedia.org/wiki/Soubor:Quartz_Crystal.jpg</a:t>
            </a:r>
            <a:endParaRPr lang="cs-CZ" sz="2200" dirty="0" smtClean="0"/>
          </a:p>
          <a:p>
            <a:r>
              <a:rPr lang="cs-CZ" sz="2200" dirty="0" smtClean="0"/>
              <a:t>11. [ cit. 2012 – 12- 08 ].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200" dirty="0" smtClean="0">
                <a:hlinkClick r:id="rId4"/>
              </a:rPr>
              <a:t>http://cs.wikipedia.org/wiki/Soubor:PotassiumFeldsparUSGOV.jpg</a:t>
            </a:r>
            <a:endParaRPr lang="cs-CZ" sz="2200" dirty="0" smtClean="0"/>
          </a:p>
          <a:p>
            <a:r>
              <a:rPr lang="cs-CZ" sz="2200" dirty="0" smtClean="0"/>
              <a:t>12. [ cit. 2012 – 12- 08 ]. Autor: Luna04.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000" dirty="0" smtClean="0">
                <a:hlinkClick r:id="rId5"/>
              </a:rPr>
              <a:t>http://cs.wikipedia.org/wiki/Soubor:Mica-muscovite.jpg</a:t>
            </a:r>
            <a:endParaRPr lang="cs-CZ" sz="2200" dirty="0" smtClean="0"/>
          </a:p>
          <a:p>
            <a:r>
              <a:rPr lang="cs-CZ" sz="2200" dirty="0" smtClean="0"/>
              <a:t>13. [ cit. 2012 – 12- 08 ]. Autor: </a:t>
            </a:r>
            <a:r>
              <a:rPr lang="cs-CZ" sz="2200" dirty="0" err="1" smtClean="0"/>
              <a:t>Aktron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200" dirty="0" smtClean="0">
                <a:hlinkClick r:id="rId6"/>
              </a:rPr>
              <a:t>http://cs.wikipedia.org/wiki/Soubor:Ctin%C4%9Bves,_%C5%98%C3%ADp_a_obec.jpg</a:t>
            </a:r>
            <a:endParaRPr lang="cs-CZ" sz="2200" dirty="0" smtClean="0"/>
          </a:p>
          <a:p>
            <a:r>
              <a:rPr lang="cs-CZ" sz="2200" dirty="0" smtClean="0"/>
              <a:t>14. [ cit. 2012 – 12- 08 ]. Autor: </a:t>
            </a:r>
            <a:r>
              <a:rPr lang="cs-CZ" sz="2200" dirty="0" err="1" smtClean="0"/>
              <a:t>Olaf</a:t>
            </a:r>
            <a:r>
              <a:rPr lang="cs-CZ" sz="2200" dirty="0" smtClean="0"/>
              <a:t> 1541.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000" dirty="0" smtClean="0">
                <a:hlinkClick r:id="rId7"/>
              </a:rPr>
              <a:t>http://cs.wikipedia.org/wiki/Soubor:Trosky002.jpg</a:t>
            </a:r>
            <a:endParaRPr lang="cs-CZ" sz="2200" dirty="0" smtClean="0"/>
          </a:p>
          <a:p>
            <a:r>
              <a:rPr lang="cs-CZ" sz="2200" dirty="0" smtClean="0"/>
              <a:t>15. [ cit. 2012 – 12- 08 ]. Autor: </a:t>
            </a:r>
            <a:r>
              <a:rPr lang="cs-CZ" sz="2200" dirty="0" err="1" smtClean="0"/>
              <a:t>Harrieta</a:t>
            </a:r>
            <a:r>
              <a:rPr lang="cs-CZ" sz="2200" dirty="0" smtClean="0"/>
              <a:t> 171. Dostupný pod licencí </a:t>
            </a:r>
            <a:r>
              <a:rPr lang="cs-CZ" sz="2200" dirty="0" err="1" smtClean="0"/>
              <a:t>Wikimedia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 </a:t>
            </a:r>
            <a:r>
              <a:rPr lang="cs-CZ" sz="2200" dirty="0" smtClean="0">
                <a:hlinkClick r:id="rId8"/>
              </a:rPr>
              <a:t>http://cs.wikipedia.org/wiki/Soubor:2006_01_21_Ath%C3%A8nes_Parth%C3%A9non.JPG</a:t>
            </a:r>
            <a:endParaRPr lang="cs-CZ" sz="2200" dirty="0" smtClean="0"/>
          </a:p>
          <a:p>
            <a:r>
              <a:rPr lang="cs-CZ" dirty="0" smtClean="0"/>
              <a:t>Ostatní obrázky jsou dostupné pod licencí Microsoft </a:t>
            </a:r>
            <a:r>
              <a:rPr lang="cs-CZ" dirty="0" err="1" smtClean="0"/>
              <a:t>Oficce</a:t>
            </a:r>
            <a:r>
              <a:rPr lang="cs-CZ" dirty="0" smtClean="0"/>
              <a:t> 2010 na office.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644</Words>
  <Application>Microsoft Office PowerPoint</Application>
  <PresentationFormat>Předvádění na obrazovce (4:3)</PresentationFormat>
  <Paragraphs>104</Paragraphs>
  <Slides>16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NEŽIVÁ PŘÍRODA</vt:lpstr>
      <vt:lpstr>HORNINY</vt:lpstr>
      <vt:lpstr>DRUHY HORNIN</vt:lpstr>
      <vt:lpstr>USAZENÉ HORNINY</vt:lpstr>
      <vt:lpstr>VYVŘELÉ HORNINY</vt:lpstr>
      <vt:lpstr>PŘEMĚNĚNÉ HORNINY</vt:lpstr>
      <vt:lpstr>PÍSKOVEC</vt:lpstr>
      <vt:lpstr>VÁPENEC</vt:lpstr>
      <vt:lpstr>ŽULA</vt:lpstr>
      <vt:lpstr>ČEDIČ</vt:lpstr>
      <vt:lpstr>MRAMOR</vt:lpstr>
      <vt:lpstr>CO SI PAMATUJEŠ</vt:lpstr>
      <vt:lpstr>OBRÁZKY</vt:lpstr>
      <vt:lpstr>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Tereza</dc:creator>
  <cp:lastModifiedBy>Korb</cp:lastModifiedBy>
  <cp:revision>20</cp:revision>
  <dcterms:created xsi:type="dcterms:W3CDTF">2012-08-24T15:32:58Z</dcterms:created>
  <dcterms:modified xsi:type="dcterms:W3CDTF">2013-03-11T07:38:19Z</dcterms:modified>
</cp:coreProperties>
</file>