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4E62C-E89C-40AD-B895-4879C639B2DA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073E5-61DD-4206-947D-B5E497F4D5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pollo_11_Launch_-_GPN-2000-000630.jpg" TargetMode="External"/><Relationship Id="rId7" Type="http://schemas.openxmlformats.org/officeDocument/2006/relationships/hyperlink" Target="http://cs.wikipedia.org/wiki/Soubor:Satelliti_galileiani_e_Giove.jpg" TargetMode="External"/><Relationship Id="rId2" Type="http://schemas.openxmlformats.org/officeDocument/2006/relationships/hyperlink" Target="http://cs.wikipedia.org/wiki/Soubor:Full_Moon_Luc_Viatou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Uranus_moons.jpg" TargetMode="External"/><Relationship Id="rId5" Type="http://schemas.openxmlformats.org/officeDocument/2006/relationships/hyperlink" Target="http://cs.wikipedia.org/wiki/Soubor:The_Apollo_11_Prime_Crew_-_GPN-2000-001164.jpg" TargetMode="External"/><Relationship Id="rId4" Type="http://schemas.openxmlformats.org/officeDocument/2006/relationships/hyperlink" Target="http://cs.wikipedia.org/wiki/Soubor:Apollo_11_first_step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285984" y="285728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VY_32_INOVACE_PR4.09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Autor: Tereza Zástřešková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Datum vytvoření: září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Ročník: 4.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Vzdělávací oblast: Člověk a jeho svět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Vzdělávací obor: Přírodověda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Tematický okruh: Vesmír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Téma: Měsíc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6" name="obrázek 1" descr="Logolink_horizontal_zaklad_RG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5572140"/>
            <a:ext cx="42672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Měsíc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Soubor:Full Moon Luc Viatou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52524"/>
            <a:ext cx="5657850" cy="5705476"/>
          </a:xfrm>
          <a:prstGeom prst="rect">
            <a:avLst/>
          </a:prstGeom>
          <a:noFill/>
        </p:spPr>
      </p:pic>
      <p:cxnSp>
        <p:nvCxnSpPr>
          <p:cNvPr id="6" name="Přímá spojovací čára 5"/>
          <p:cNvCxnSpPr/>
          <p:nvPr/>
        </p:nvCxnSpPr>
        <p:spPr>
          <a:xfrm flipV="1">
            <a:off x="5429256" y="1500174"/>
            <a:ext cx="2000264" cy="1428760"/>
          </a:xfrm>
          <a:prstGeom prst="line">
            <a:avLst/>
          </a:prstGeom>
          <a:ln w="508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V="1">
            <a:off x="5500694" y="3643314"/>
            <a:ext cx="2714644" cy="357190"/>
          </a:xfrm>
          <a:prstGeom prst="line">
            <a:avLst/>
          </a:prstGeom>
          <a:ln w="508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5286380" y="5357826"/>
            <a:ext cx="2786082" cy="71438"/>
          </a:xfrm>
          <a:prstGeom prst="line">
            <a:avLst/>
          </a:prstGeom>
          <a:ln w="508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572232" y="571480"/>
            <a:ext cx="2571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Přirozená družice Země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643702" y="2285992"/>
            <a:ext cx="23574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Vzdálenost od Země téměř 400 000 km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572264" y="4429132"/>
            <a:ext cx="22145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Básnicky nazýván </a:t>
            </a:r>
            <a:r>
              <a:rPr lang="cs-CZ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luna</a:t>
            </a:r>
            <a:endParaRPr lang="cs-CZ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86446" y="6215082"/>
            <a:ext cx="642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Průzkum Měsíce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měsíc vysílány sondy – Luna 1, 2, 3… - fotografie 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výprava s lidmi – posádka Apollo 8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1969 – první člověk na měsíci – </a:t>
            </a:r>
            <a:r>
              <a:rPr lang="cs-CZ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Neil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Armstrong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posádka Apollo 11 – USA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Pronesl památnou větu - </a:t>
            </a:r>
            <a:r>
              <a:rPr lang="cs-CZ" i="1" dirty="0" smtClean="0"/>
              <a:t/>
            </a:r>
            <a:br>
              <a:rPr lang="cs-CZ" i="1" dirty="0" smtClean="0"/>
            </a:br>
            <a:r>
              <a:rPr lang="cs-CZ" i="1" dirty="0" smtClean="0">
                <a:solidFill>
                  <a:srgbClr val="FFFF00"/>
                </a:solidFill>
              </a:rPr>
              <a:t>Je to malý krok pro člověka, obrovský skok pro lidstvo.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oubor:Apollo 11 Launch - GPN-2000-0006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08"/>
            <a:ext cx="4800634" cy="6000792"/>
          </a:xfrm>
          <a:prstGeom prst="rect">
            <a:avLst/>
          </a:prstGeom>
          <a:noFill/>
        </p:spPr>
      </p:pic>
      <p:pic>
        <p:nvPicPr>
          <p:cNvPr id="16390" name="Picture 6" descr="Soubor:Apollo 11 first ste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3185" y="0"/>
            <a:ext cx="4800815" cy="364333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57158" y="0"/>
            <a:ext cx="3286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 2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Start rakety – Saturn s Apollem 11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43570" y="3929066"/>
            <a:ext cx="2857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 3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Neil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Armstrong a jeho první krok na měsíc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Posádka Apolla 11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4" descr="Soubor:The Apollo 11 Prime Crew - GPN-2000-0011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357298"/>
            <a:ext cx="7691438" cy="5267326"/>
          </a:xfrm>
          <a:prstGeom prst="rect">
            <a:avLst/>
          </a:prstGeom>
          <a:noFill/>
        </p:spPr>
      </p:pic>
      <p:sp>
        <p:nvSpPr>
          <p:cNvPr id="5" name="Šipka dolů 4"/>
          <p:cNvSpPr/>
          <p:nvPr/>
        </p:nvSpPr>
        <p:spPr>
          <a:xfrm rot="20147809">
            <a:off x="1428728" y="785794"/>
            <a:ext cx="556070" cy="192882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429652" y="6143644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Měsíční fáze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 Země můžeme pozorovat vždy jen určitou část Měsíce – tu, která je ozářená od Slunce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Označujeme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měsíční fáze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ČTVRŤ 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ÚPLNĚK    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POSLEDNÍ ČTVRŤ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60" name="Picture 4" descr="C:\Documents and Settings\Tereza\Local Settings\Temporary Internet Files\Content.IE5\47HKIOO8\MP900448681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3571876"/>
            <a:ext cx="3643338" cy="242460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072462" y="5429264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Měsíční fáze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Měsíc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k Zemi přivrácen 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neosvětlenou stranou.</a:t>
            </a:r>
          </a:p>
          <a:p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čtvrť -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novu před úplňkem má Měsíc tvar písmene D, říká se o něm, že 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dorůstá</a:t>
            </a:r>
            <a:r>
              <a:rPr lang="cs-CZ" dirty="0"/>
              <a:t>.</a:t>
            </a:r>
          </a:p>
          <a:p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Úplněk -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Měsíc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k Zemi přivrácen 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osvětlenou stranou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Poslední čtvrť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Po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úplňku před novem má Měsíc tvar písmene C, říká se o něm, že 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couvá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cs-CZ" dirty="0"/>
          </a:p>
        </p:txBody>
      </p:sp>
      <p:pic>
        <p:nvPicPr>
          <p:cNvPr id="20482" name="Picture 2" descr="Soubor:Mond Phas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5500702"/>
            <a:ext cx="4429156" cy="758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Měsíce jiných planet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Soubor:Uranus moo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71546"/>
            <a:ext cx="7620000" cy="530542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285984" y="5143512"/>
            <a:ext cx="4000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Měsíce Uranu -</a:t>
            </a:r>
            <a:r>
              <a:rPr lang="it-IT" dirty="0" smtClean="0">
                <a:solidFill>
                  <a:srgbClr val="FFFF00"/>
                </a:solidFill>
              </a:rPr>
              <a:t>zleva Puck, Miranda, Ariel, Umbriel, Titania a Oberon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072462" y="5715016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Měsíce jiných planet</a:t>
            </a:r>
            <a:endParaRPr lang="cs-CZ" dirty="0"/>
          </a:p>
        </p:txBody>
      </p:sp>
      <p:pic>
        <p:nvPicPr>
          <p:cNvPr id="1031" name="Picture 7" descr="Soubor:Satelliti galileiani e Gi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357298"/>
            <a:ext cx="3500462" cy="4998714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357686" y="1928802"/>
            <a:ext cx="3500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Odshora vidíme: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Europu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Ganymeda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Callisto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14810" y="592933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Závěrečný kvíz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1) Jak jinak můžeme označit měsíc? </a:t>
            </a:r>
          </a:p>
          <a:p>
            <a:pPr marL="514350" indent="-514350">
              <a:buAutoNum type="alphaUcParenR"/>
            </a:pPr>
            <a:r>
              <a:rPr lang="cs-CZ" dirty="0" smtClean="0"/>
              <a:t>Kuna    B) Luna   C) </a:t>
            </a:r>
            <a:r>
              <a:rPr lang="cs-CZ" dirty="0" err="1" smtClean="0"/>
              <a:t>Muna</a:t>
            </a:r>
            <a:endParaRPr lang="cs-CZ" dirty="0" smtClean="0"/>
          </a:p>
          <a:p>
            <a:pPr marL="514350" indent="-514350">
              <a:buAutoNum type="arabicParenR" startAt="2"/>
            </a:pPr>
            <a:r>
              <a:rPr lang="cs-CZ" b="1" dirty="0" smtClean="0"/>
              <a:t>Jak se jmenoval první člověk na měsíci?</a:t>
            </a:r>
          </a:p>
          <a:p>
            <a:pPr marL="514350" indent="-514350">
              <a:buAutoNum type="alphaUcParenR"/>
            </a:pPr>
            <a:r>
              <a:rPr lang="cs-CZ" dirty="0" smtClean="0"/>
              <a:t>Louis Armstrong   B) </a:t>
            </a:r>
            <a:r>
              <a:rPr lang="cs-CZ" dirty="0" err="1" smtClean="0"/>
              <a:t>Neil</a:t>
            </a:r>
            <a:r>
              <a:rPr lang="cs-CZ" dirty="0" smtClean="0"/>
              <a:t> </a:t>
            </a:r>
            <a:r>
              <a:rPr lang="cs-CZ" dirty="0" err="1" smtClean="0"/>
              <a:t>Amstrong</a:t>
            </a:r>
            <a:r>
              <a:rPr lang="cs-CZ" dirty="0" smtClean="0"/>
              <a:t>  C) </a:t>
            </a:r>
            <a:r>
              <a:rPr lang="cs-CZ" dirty="0" err="1" smtClean="0"/>
              <a:t>Lance</a:t>
            </a:r>
            <a:r>
              <a:rPr lang="cs-CZ" dirty="0" smtClean="0"/>
              <a:t> Armstrong</a:t>
            </a:r>
          </a:p>
          <a:p>
            <a:pPr marL="514350" indent="-514350">
              <a:buNone/>
            </a:pPr>
            <a:r>
              <a:rPr lang="cs-CZ" b="1" dirty="0" smtClean="0"/>
              <a:t>3) Jak se nazývá fáze měsíce, kdy vidíme jeho neosvětlenou stranu?</a:t>
            </a:r>
          </a:p>
          <a:p>
            <a:pPr marL="514350" indent="-514350">
              <a:buNone/>
            </a:pPr>
            <a:r>
              <a:rPr lang="cs-CZ" dirty="0" smtClean="0"/>
              <a:t>A) Krov   B) Love   C) Nov</a:t>
            </a:r>
            <a:endParaRPr lang="cs-CZ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2285984" y="2714620"/>
            <a:ext cx="1214446" cy="1588"/>
          </a:xfrm>
          <a:prstGeom prst="line">
            <a:avLst/>
          </a:prstGeom>
          <a:ln w="508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4429124" y="3929066"/>
            <a:ext cx="2500330" cy="1588"/>
          </a:xfrm>
          <a:prstGeom prst="line">
            <a:avLst/>
          </a:prstGeom>
          <a:ln w="508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3500430" y="6072206"/>
            <a:ext cx="1428760" cy="1588"/>
          </a:xfrm>
          <a:prstGeom prst="line">
            <a:avLst/>
          </a:prstGeom>
          <a:ln w="508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000" dirty="0" smtClean="0"/>
              <a:t>1. [ cit. 2012 –15 - 09 ]. Autor: </a:t>
            </a:r>
            <a:r>
              <a:rPr lang="cs-CZ" sz="2000" dirty="0" err="1" smtClean="0"/>
              <a:t>Luc</a:t>
            </a:r>
            <a:r>
              <a:rPr lang="cs-CZ" sz="2000" dirty="0" smtClean="0"/>
              <a:t> </a:t>
            </a:r>
            <a:r>
              <a:rPr lang="cs-CZ" sz="2000" dirty="0" err="1" smtClean="0"/>
              <a:t>Viator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  <a:r>
              <a:rPr lang="cs-CZ" sz="2000" dirty="0" smtClean="0">
                <a:hlinkClick r:id="rId2"/>
              </a:rPr>
              <a:t>http://cs.wikipedia.org/wiki/Soubor:Full_Moon_Luc_Viatour.jpg</a:t>
            </a:r>
            <a:endParaRPr lang="cs-CZ" sz="2000" dirty="0" smtClean="0"/>
          </a:p>
          <a:p>
            <a:r>
              <a:rPr lang="cs-CZ" sz="2000" dirty="0" smtClean="0"/>
              <a:t>2. [ cit. 2012 –15 - 09 ]Dostupný pod licencí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  <a:r>
              <a:rPr lang="cs-CZ" sz="2000" dirty="0" smtClean="0">
                <a:hlinkClick r:id="rId3"/>
              </a:rPr>
              <a:t>http://cs.wikipedia.org/wiki/Soubor:Apollo_11_Launch_-_GPN-2000-000630.jpg</a:t>
            </a:r>
            <a:endParaRPr lang="cs-CZ" sz="2000" dirty="0" smtClean="0"/>
          </a:p>
          <a:p>
            <a:r>
              <a:rPr lang="cs-CZ" sz="2000" dirty="0" smtClean="0"/>
              <a:t>3. [ cit. 2012 –15 - 09 ]Dostupný pod licencí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  <a:r>
              <a:rPr lang="cs-CZ" sz="2000" dirty="0" smtClean="0">
                <a:hlinkClick r:id="rId4"/>
              </a:rPr>
              <a:t>http://cs.wikipedia.org/wiki/Soubor:Apollo_11_first_step.jpg</a:t>
            </a:r>
            <a:endParaRPr lang="cs-CZ" sz="2000" dirty="0" smtClean="0"/>
          </a:p>
          <a:p>
            <a:r>
              <a:rPr lang="cs-CZ" sz="2000" dirty="0" smtClean="0"/>
              <a:t>4. [ cit. 2012 –15 - 09 ]Dostupný pod licencí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  <a:r>
              <a:rPr lang="cs-CZ" sz="2000" dirty="0" smtClean="0">
                <a:hlinkClick r:id="rId5"/>
              </a:rPr>
              <a:t>http://cs.wikipedia.org/wiki/Soubor:The_Apollo_11_Prime_Crew_-_GPN-2000-001164.jpg</a:t>
            </a:r>
            <a:endParaRPr lang="cs-CZ" sz="2000" dirty="0" smtClean="0"/>
          </a:p>
          <a:p>
            <a:r>
              <a:rPr lang="cs-CZ" sz="2000" dirty="0" smtClean="0"/>
              <a:t>5. [ cit. 2012 –15 - 09</a:t>
            </a:r>
            <a:r>
              <a:rPr lang="cs-CZ" sz="1800" dirty="0" smtClean="0"/>
              <a:t> je dostupný pod licencí Microsoft </a:t>
            </a:r>
            <a:r>
              <a:rPr lang="cs-CZ" sz="1800" dirty="0" err="1" smtClean="0"/>
              <a:t>Oficce</a:t>
            </a:r>
            <a:r>
              <a:rPr lang="cs-CZ" sz="1800" dirty="0" smtClean="0"/>
              <a:t> 2010 na office.</a:t>
            </a:r>
            <a:r>
              <a:rPr lang="cs-CZ" sz="1800" dirty="0" err="1" smtClean="0"/>
              <a:t>com</a:t>
            </a:r>
            <a:endParaRPr lang="cs-CZ" sz="2000" dirty="0" smtClean="0"/>
          </a:p>
          <a:p>
            <a:r>
              <a:rPr lang="cs-CZ" sz="2000" dirty="0" smtClean="0"/>
              <a:t>6. [ cit. 2012 –15 - 09 ] Dostupný pod licencí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  <a:r>
              <a:rPr lang="cs-CZ" sz="2000" dirty="0" smtClean="0">
                <a:hlinkClick r:id="rId6"/>
              </a:rPr>
              <a:t>http://cs.wikipedia.org/wiki/Soubor:Uranus_moons.jpg</a:t>
            </a:r>
            <a:endParaRPr lang="cs-CZ" sz="2000" dirty="0" smtClean="0"/>
          </a:p>
          <a:p>
            <a:r>
              <a:rPr lang="cs-CZ" sz="2000" dirty="0" smtClean="0"/>
              <a:t>7. [ cit. 2012 –15 - 09 ] Dostupný pod licencí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  <a:r>
              <a:rPr lang="cs-CZ" sz="2000" dirty="0" smtClean="0">
                <a:hlinkClick r:id="rId7"/>
              </a:rPr>
              <a:t>http://cs.wikipedia.org/wiki/Soubor:Satelliti_galileiani_e_Giove.jpg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393</Words>
  <Application>Microsoft Office PowerPoint</Application>
  <PresentationFormat>Předvádění na obrazovce (4:3)</PresentationFormat>
  <Paragraphs>53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Měsíc</vt:lpstr>
      <vt:lpstr>Průzkum Měsíce</vt:lpstr>
      <vt:lpstr>Prezentace aplikace PowerPoint</vt:lpstr>
      <vt:lpstr>Posádka Apolla 11</vt:lpstr>
      <vt:lpstr>Měsíční fáze</vt:lpstr>
      <vt:lpstr>Měsíční fáze</vt:lpstr>
      <vt:lpstr>Měsíce jiných planet</vt:lpstr>
      <vt:lpstr>Měsíce jiných planet</vt:lpstr>
      <vt:lpstr>Závěrečný kvíz</vt:lpstr>
      <vt:lpstr>Obrázky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Tereza</dc:creator>
  <cp:lastModifiedBy>Korb</cp:lastModifiedBy>
  <cp:revision>15</cp:revision>
  <dcterms:created xsi:type="dcterms:W3CDTF">2013-02-19T20:09:17Z</dcterms:created>
  <dcterms:modified xsi:type="dcterms:W3CDTF">2013-03-11T07:42:35Z</dcterms:modified>
</cp:coreProperties>
</file>