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65" r:id="rId3"/>
    <p:sldId id="267" r:id="rId4"/>
    <p:sldId id="278" r:id="rId5"/>
    <p:sldId id="276" r:id="rId6"/>
    <p:sldId id="270" r:id="rId7"/>
    <p:sldId id="277" r:id="rId8"/>
    <p:sldId id="271" r:id="rId9"/>
    <p:sldId id="280" r:id="rId10"/>
    <p:sldId id="273" r:id="rId11"/>
    <p:sldId id="269" r:id="rId12"/>
    <p:sldId id="279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DEDB341-1A37-438C-A58A-4340C3F1CD40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214E009-90BC-41A5-A62E-EE9F2D089F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222FA50-86D9-4AB7-A60C-09CFB8147553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76670D0-10A0-4993-82AC-654CD0E4B5C4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BC50906-3858-4E88-B86A-B8B05022BAF0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C8A5153-3D74-4E65-BC43-89677B1EA6ED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0B741F0-61AA-4A9C-A4CA-C74E2E37CBB2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1EA67CD-5EA2-4850-A55D-58CC48A85B09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CF74FA-30E8-4E1A-B1B2-7E40FF2BDC4C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02B29-95F8-4292-8169-A7F93A6D9800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7E7B4-B6A1-4002-B6CE-2E65D38C9B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B6BCC-22CB-4FC6-88F7-AA6867F4A0A9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94F4F-1BF2-4390-9F95-4B7130BD9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F452D-562B-4566-AB1A-BF9159959D7F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5B339-DCFF-4A47-B1E4-A0BF9F3F2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D86D0-AD2E-4284-9D8A-B99775DCB591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31F99-1988-48CB-AEF8-834E76F42B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63962-4082-4E85-B57E-E448B1590B90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348BB-340B-41A8-B54A-C150E7527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D2F3B-C06A-4E3D-A237-8503C33527D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45797-BB5C-4552-BF46-2C7D04FC7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52ECD-B127-4DB7-9580-0A48C328D42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11954-C805-4F30-9BD7-63EF11749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5BD25-AEAB-4A97-8D71-155D8D9F9170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85B00-FEA9-4E39-86C2-3C9EE06AA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AB618-4B4D-4F74-815D-242AB93385C8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F9227-99EE-4731-8B5E-45089DAC8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0471B-BCAC-4BFC-9976-77CBE3635A0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ACC4C-2D5F-48AF-9230-54949A041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94E65-F972-498F-ACD4-CA6B0876392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6672D-56E4-4222-8A74-F5586FC55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tx2">
                <a:lumMod val="40000"/>
                <a:lumOff val="60000"/>
              </a:schemeClr>
            </a:gs>
            <a:gs pos="32000">
              <a:schemeClr val="accent3">
                <a:lumMod val="20000"/>
                <a:lumOff val="80000"/>
              </a:schemeClr>
            </a:gs>
            <a:gs pos="70000">
              <a:schemeClr val="accent5">
                <a:lumMod val="60000"/>
                <a:lumOff val="4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8F2CF6-9F0A-4CF6-BD04-081B30E25DD8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3E73D3-F2EE-4896-91CF-58DD176CC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Malování - uložení a otevření obrázku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ňá</a:t>
            </a:r>
            <a:r>
              <a:rPr lang="cs-CZ" sz="2000">
                <a:cs typeface="Times New Roman" pitchFamily="18" charset="0"/>
              </a:rPr>
              <a:t>ková, 2013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7.1.2013,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oblast: Zpracování a vyu</a:t>
            </a:r>
            <a:r>
              <a:rPr lang="cs-CZ">
                <a:solidFill>
                  <a:srgbClr val="000000"/>
                </a:solidFill>
              </a:rPr>
              <a:t>ž</a:t>
            </a:r>
            <a:r>
              <a:rPr lang="cs-CZ" sz="2000">
                <a:cs typeface="Times New Roman" pitchFamily="18" charset="0"/>
              </a:rPr>
              <a:t>ití informací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VY_32_inovace_01_ICT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7920038" cy="186055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Malování</a:t>
            </a:r>
            <a:r>
              <a:rPr lang="cs-CZ" smtClean="0">
                <a:solidFill>
                  <a:srgbClr val="0000CC"/>
                </a:solidFill>
                <a:latin typeface="Arial" charset="0"/>
              </a:rPr>
              <a:t/>
            </a:r>
            <a:br>
              <a:rPr lang="cs-CZ" smtClean="0">
                <a:solidFill>
                  <a:srgbClr val="0000CC"/>
                </a:solidFill>
                <a:latin typeface="Arial" charset="0"/>
              </a:rPr>
            </a:br>
            <a:r>
              <a:rPr lang="cs-CZ" smtClean="0">
                <a:solidFill>
                  <a:srgbClr val="0000CC"/>
                </a:solidFill>
                <a:latin typeface="Arial" charset="0"/>
              </a:rPr>
              <a:t>(MS Paint)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133600"/>
            <a:ext cx="8712200" cy="4535488"/>
          </a:xfrm>
        </p:spPr>
        <p:txBody>
          <a:bodyPr/>
          <a:lstStyle/>
          <a:p>
            <a:pPr marL="0" indent="0" algn="ctr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jednoduchý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editor bitmapové grafiky </a:t>
            </a:r>
            <a:b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součást operačního systému MS Windows 7</a:t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Využití: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tvorba vlastních obrázků (ruční kresba)</a:t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úprava získaných obrázků, fotografií nebo snímků obrazovky 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dirty="0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>
              <a:solidFill>
                <a:srgbClr val="3E003E"/>
              </a:solidFill>
            </a:endParaRPr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sz="4000" i="1" dirty="0" smtClean="0">
              <a:solidFill>
                <a:srgbClr val="0000FF"/>
              </a:solidFill>
            </a:endParaRPr>
          </a:p>
          <a:p>
            <a:pPr eaLnBrk="1" hangingPunct="1">
              <a:buClr>
                <a:srgbClr val="FF9021"/>
              </a:buClr>
              <a:buFontTx/>
              <a:buChar char="-"/>
              <a:defRPr/>
            </a:pPr>
            <a:endParaRPr lang="cs-CZ" sz="4000" dirty="0" smtClean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67325" cy="1498600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Otevření programu  Malování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4925" y="1773238"/>
            <a:ext cx="5762625" cy="29511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cs-CZ" smtClean="0"/>
              <a:t>Start &gt; </a:t>
            </a:r>
            <a:r>
              <a:rPr lang="cs-CZ" smtClean="0">
                <a:solidFill>
                  <a:srgbClr val="0000CC"/>
                </a:solidFill>
              </a:rPr>
              <a:t>Programy </a:t>
            </a:r>
            <a:r>
              <a:rPr lang="cs-CZ" smtClean="0"/>
              <a:t>&gt; Příslušenství &gt; Malování</a:t>
            </a:r>
          </a:p>
          <a:p>
            <a:pPr>
              <a:spcAft>
                <a:spcPts val="600"/>
              </a:spcAft>
            </a:pPr>
            <a:r>
              <a:rPr lang="cs-CZ" smtClean="0"/>
              <a:t>Do políčka hledat napíšeme začátek názvu programu </a:t>
            </a:r>
            <a:br>
              <a:rPr lang="cs-CZ" smtClean="0"/>
            </a:br>
            <a:r>
              <a:rPr lang="cs-CZ" smtClean="0"/>
              <a:t>a program nám systém najde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 t="33730" r="70551"/>
          <a:stretch>
            <a:fillRect/>
          </a:stretch>
        </p:blipFill>
        <p:spPr bwMode="auto">
          <a:xfrm>
            <a:off x="5949950" y="333375"/>
            <a:ext cx="3073400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179388" y="4797425"/>
            <a:ext cx="84963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sz="3200" b="1">
                <a:solidFill>
                  <a:srgbClr val="800000"/>
                </a:solidFill>
              </a:rPr>
              <a:t>Vytvoření zástupce programu na ploše</a:t>
            </a:r>
            <a:r>
              <a:rPr lang="cs-CZ" sz="3200"/>
              <a:t/>
            </a:r>
            <a:br>
              <a:rPr lang="cs-CZ" sz="3200"/>
            </a:br>
            <a:r>
              <a:rPr lang="cs-CZ"/>
              <a:t> </a:t>
            </a:r>
            <a:r>
              <a:rPr lang="cs-CZ" sz="2800"/>
              <a:t>Vyhledejte Malování z nabídky Start &gt;  klepněte na</a:t>
            </a:r>
            <a:br>
              <a:rPr lang="cs-CZ" sz="2800"/>
            </a:br>
            <a:r>
              <a:rPr lang="cs-CZ" sz="2800"/>
              <a:t> Malování </a:t>
            </a:r>
            <a:r>
              <a:rPr lang="cs-CZ" sz="2800" b="1"/>
              <a:t>pravým tlačítkem myši </a:t>
            </a:r>
            <a:r>
              <a:rPr lang="cs-CZ" sz="2800"/>
              <a:t>&gt; Odeslat &gt; </a:t>
            </a:r>
            <a:br>
              <a:rPr lang="cs-CZ" sz="2800"/>
            </a:br>
            <a:r>
              <a:rPr lang="cs-CZ" sz="2800"/>
              <a:t> </a:t>
            </a:r>
            <a:r>
              <a:rPr lang="cs-CZ" sz="2800" b="1"/>
              <a:t>Plocha </a:t>
            </a:r>
            <a:r>
              <a:rPr lang="cs-CZ" sz="2800"/>
              <a:t>(vytvořit zástupce).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6084888" y="620713"/>
            <a:ext cx="935037" cy="215900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438" name="Line 10"/>
          <p:cNvSpPr>
            <a:spLocks noChangeShapeType="1"/>
          </p:cNvSpPr>
          <p:nvPr/>
        </p:nvSpPr>
        <p:spPr bwMode="auto">
          <a:xfrm>
            <a:off x="4572000" y="3716338"/>
            <a:ext cx="1512888" cy="0"/>
          </a:xfrm>
          <a:prstGeom prst="line">
            <a:avLst/>
          </a:prstGeom>
          <a:noFill/>
          <a:ln w="38100">
            <a:solidFill>
              <a:srgbClr val="BE4B48"/>
            </a:solidFill>
            <a:round/>
            <a:headEnd/>
            <a:tailEnd type="arrow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 l="9837" t="9561" r="10149" b="9981"/>
          <a:stretch>
            <a:fillRect/>
          </a:stretch>
        </p:blipFill>
        <p:spPr>
          <a:xfrm>
            <a:off x="187325" y="1268413"/>
            <a:ext cx="8839200" cy="5329237"/>
          </a:xfrm>
        </p:spPr>
      </p:pic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936625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Pracovní prostředí editoru 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1331913" y="2897188"/>
            <a:ext cx="2879725" cy="1803400"/>
          </a:xfrm>
          <a:prstGeom prst="wedgeRoundRectCallout">
            <a:avLst>
              <a:gd name="adj1" fmla="val -57788"/>
              <a:gd name="adj2" fmla="val -84210"/>
              <a:gd name="adj3" fmla="val 16667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Pás karet Domů a Zobrazit</a:t>
            </a:r>
          </a:p>
        </p:txBody>
      </p:sp>
      <p:sp>
        <p:nvSpPr>
          <p:cNvPr id="7" name="Zaoblený obdélníkový popisek 6"/>
          <p:cNvSpPr/>
          <p:nvPr/>
        </p:nvSpPr>
        <p:spPr>
          <a:xfrm>
            <a:off x="6372225" y="4365625"/>
            <a:ext cx="2016125" cy="1366838"/>
          </a:xfrm>
          <a:prstGeom prst="wedgeRoundRectCallout">
            <a:avLst>
              <a:gd name="adj1" fmla="val -107523"/>
              <a:gd name="adj2" fmla="val -58011"/>
              <a:gd name="adj3" fmla="val 16667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kreslící plátno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15888"/>
            <a:ext cx="7772400" cy="919162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Otevření obrázku</a:t>
            </a:r>
          </a:p>
        </p:txBody>
      </p:sp>
      <p:sp>
        <p:nvSpPr>
          <p:cNvPr id="20482" name="Zástupný symbol pro obsah 1"/>
          <p:cNvSpPr>
            <a:spLocks noGrp="1"/>
          </p:cNvSpPr>
          <p:nvPr>
            <p:ph idx="1"/>
          </p:nvPr>
        </p:nvSpPr>
        <p:spPr>
          <a:xfrm>
            <a:off x="250825" y="908050"/>
            <a:ext cx="8713788" cy="5473700"/>
          </a:xfrm>
        </p:spPr>
        <p:txBody>
          <a:bodyPr/>
          <a:lstStyle/>
          <a:p>
            <a:pPr marL="0" indent="0">
              <a:spcAft>
                <a:spcPts val="900"/>
              </a:spcAft>
              <a:buFont typeface="Arial" charset="0"/>
              <a:buNone/>
            </a:pPr>
            <a:r>
              <a:rPr lang="cs-CZ" sz="3600" smtClean="0"/>
              <a:t>1. Otevřeme grafický editor Malování </a:t>
            </a:r>
            <a:br>
              <a:rPr lang="cs-CZ" sz="3600" smtClean="0"/>
            </a:br>
            <a:r>
              <a:rPr lang="cs-CZ" sz="3600" smtClean="0"/>
              <a:t>rozbalíme tuto ikonu                v levém horním</a:t>
            </a:r>
            <a:r>
              <a:rPr lang="cs-CZ" sz="1200" smtClean="0"/>
              <a:t> </a:t>
            </a:r>
          </a:p>
          <a:p>
            <a:pPr marL="0" indent="0">
              <a:spcAft>
                <a:spcPts val="900"/>
              </a:spcAft>
              <a:buFont typeface="Arial" charset="0"/>
              <a:buNone/>
            </a:pPr>
            <a:r>
              <a:rPr lang="cs-CZ" sz="3600" smtClean="0"/>
              <a:t>rohu okna a dáme </a:t>
            </a:r>
            <a:r>
              <a:rPr lang="cs-CZ" sz="3600" b="1" smtClean="0"/>
              <a:t>Otevřít </a:t>
            </a:r>
            <a:r>
              <a:rPr lang="cs-CZ" sz="3600" smtClean="0"/>
              <a:t>a vyhledáme obrázek, který chceme upravit</a:t>
            </a:r>
          </a:p>
          <a:p>
            <a:pPr marL="0" indent="0">
              <a:spcAft>
                <a:spcPts val="900"/>
              </a:spcAft>
              <a:buFont typeface="Arial" charset="0"/>
              <a:buNone/>
            </a:pPr>
            <a:r>
              <a:rPr lang="cs-CZ" sz="3600" smtClean="0"/>
              <a:t>2. V počítači vyhledáme obrázek, který chceme upravit, klikneme na něj </a:t>
            </a:r>
            <a:r>
              <a:rPr lang="cs-CZ" sz="3600" b="1" smtClean="0"/>
              <a:t>pravým tlačítkem myši, </a:t>
            </a:r>
            <a:r>
              <a:rPr lang="cs-CZ" sz="3600" smtClean="0"/>
              <a:t>z nabídky vybereme </a:t>
            </a:r>
            <a:r>
              <a:rPr lang="cs-CZ" sz="3600" b="1" smtClean="0"/>
              <a:t>Otevřít v programu</a:t>
            </a:r>
            <a:r>
              <a:rPr lang="cs-CZ" sz="3600" smtClean="0"/>
              <a:t> vyhledáme </a:t>
            </a:r>
            <a:r>
              <a:rPr lang="cs-CZ" sz="3600" b="1" smtClean="0"/>
              <a:t>Malování</a:t>
            </a:r>
            <a:r>
              <a:rPr lang="cs-CZ" sz="3600" smtClean="0"/>
              <a:t>.</a:t>
            </a:r>
          </a:p>
          <a:p>
            <a:pPr marL="0" indent="0">
              <a:spcAft>
                <a:spcPts val="900"/>
              </a:spcAft>
              <a:buFont typeface="Arial" charset="0"/>
              <a:buNone/>
            </a:pPr>
            <a:endParaRPr lang="cs-CZ" sz="3600" smtClean="0"/>
          </a:p>
        </p:txBody>
      </p:sp>
      <p:pic>
        <p:nvPicPr>
          <p:cNvPr id="20483" name="Obrázek 4"/>
          <p:cNvPicPr>
            <a:picLocks noChangeAspect="1"/>
          </p:cNvPicPr>
          <p:nvPr/>
        </p:nvPicPr>
        <p:blipFill>
          <a:blip r:embed="rId3"/>
          <a:srcRect l="11169" t="13634" r="86136" b="83112"/>
          <a:stretch>
            <a:fillRect/>
          </a:stretch>
        </p:blipFill>
        <p:spPr bwMode="auto">
          <a:xfrm>
            <a:off x="4481513" y="1555750"/>
            <a:ext cx="954087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" y="115888"/>
            <a:ext cx="2555875" cy="1296987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Výběr objektu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484438" y="188913"/>
            <a:ext cx="6546850" cy="626427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Tlačítko Vybrat najdeme na pásu karet Domů.</a:t>
            </a: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Po jeho rozbalení si můžeme vybrat tvar výběru: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Obdélníkový výběr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Volný výběr</a:t>
            </a: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 l="10742" t="26572" r="73701" b="30537"/>
          <a:stretch>
            <a:fillRect/>
          </a:stretch>
        </p:blipFill>
        <p:spPr bwMode="auto">
          <a:xfrm>
            <a:off x="149225" y="3284538"/>
            <a:ext cx="2024063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/>
          <a:srcRect l="10219" t="9895" r="10632" b="71191"/>
          <a:stretch>
            <a:fillRect/>
          </a:stretch>
        </p:blipFill>
        <p:spPr bwMode="auto">
          <a:xfrm>
            <a:off x="138113" y="2011363"/>
            <a:ext cx="8893175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se šipkou 3"/>
          <p:cNvCxnSpPr/>
          <p:nvPr/>
        </p:nvCxnSpPr>
        <p:spPr>
          <a:xfrm flipH="1">
            <a:off x="1547813" y="1196975"/>
            <a:ext cx="1008062" cy="15843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709613" y="260350"/>
            <a:ext cx="8013700" cy="919163"/>
          </a:xfrm>
        </p:spPr>
        <p:txBody>
          <a:bodyPr/>
          <a:lstStyle/>
          <a:p>
            <a:pPr eaLnBrk="1" hangingPunct="1"/>
            <a:r>
              <a:rPr lang="cs-CZ" sz="3200" smtClean="0">
                <a:solidFill>
                  <a:srgbClr val="0000CC"/>
                </a:solidFill>
                <a:latin typeface="Arial" charset="0"/>
              </a:rPr>
              <a:t>  </a:t>
            </a:r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Náprava chybného kroku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107950" y="1087438"/>
            <a:ext cx="88566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/>
              <a:t>Využijeme </a:t>
            </a:r>
            <a:r>
              <a:rPr lang="cs-CZ" sz="3600" b="1"/>
              <a:t>šipku Zpět </a:t>
            </a:r>
            <a:r>
              <a:rPr lang="cs-CZ" sz="3600"/>
              <a:t>v panelu Rychlého přístupu.</a:t>
            </a:r>
          </a:p>
        </p:txBody>
      </p:sp>
      <p:pic>
        <p:nvPicPr>
          <p:cNvPr id="24579" name="Picture 2" descr="I:\Malování zpátečka.png"/>
          <p:cNvPicPr>
            <a:picLocks noChangeAspect="1" noChangeArrowheads="1"/>
          </p:cNvPicPr>
          <p:nvPr/>
        </p:nvPicPr>
        <p:blipFill>
          <a:blip r:embed="rId3"/>
          <a:srcRect l="10562" t="10030" r="38806" b="47403"/>
          <a:stretch>
            <a:fillRect/>
          </a:stretch>
        </p:blipFill>
        <p:spPr bwMode="auto">
          <a:xfrm>
            <a:off x="1057275" y="2420938"/>
            <a:ext cx="6958013" cy="316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3"/>
          <p:cNvSpPr txBox="1">
            <a:spLocks noChangeArrowheads="1"/>
          </p:cNvSpPr>
          <p:nvPr/>
        </p:nvSpPr>
        <p:spPr bwMode="auto">
          <a:xfrm>
            <a:off x="71438" y="5516563"/>
            <a:ext cx="9037637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/>
              <a:t>Můžeme využít klávesovou zkratku </a:t>
            </a:r>
            <a:r>
              <a:rPr lang="cs-CZ" sz="3600" b="1">
                <a:solidFill>
                  <a:srgbClr val="0000CC"/>
                </a:solidFill>
              </a:rPr>
              <a:t>Ctrl+Z. </a:t>
            </a:r>
            <a:r>
              <a:rPr lang="cs-CZ" sz="3600"/>
              <a:t>Počet kroků zpět není omezen.</a:t>
            </a:r>
          </a:p>
        </p:txBody>
      </p:sp>
      <p:sp>
        <p:nvSpPr>
          <p:cNvPr id="24581" name="Line 7"/>
          <p:cNvSpPr>
            <a:spLocks noChangeShapeType="1"/>
          </p:cNvSpPr>
          <p:nvPr/>
        </p:nvSpPr>
        <p:spPr bwMode="auto">
          <a:xfrm flipH="1">
            <a:off x="1835150" y="1700213"/>
            <a:ext cx="1584325" cy="720725"/>
          </a:xfrm>
          <a:prstGeom prst="line">
            <a:avLst/>
          </a:prstGeom>
          <a:noFill/>
          <a:ln w="38100">
            <a:solidFill>
              <a:srgbClr val="BE4B48"/>
            </a:solidFill>
            <a:round/>
            <a:headEnd/>
            <a:tailEnd type="arrow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61913"/>
            <a:ext cx="777240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Kopírování obrázku</a:t>
            </a:r>
          </a:p>
        </p:txBody>
      </p:sp>
      <p:pic>
        <p:nvPicPr>
          <p:cNvPr id="26626" name="Picture 2" descr="I:\Malování vymazat obrázek 1.png"/>
          <p:cNvPicPr>
            <a:picLocks noChangeAspect="1" noChangeArrowheads="1"/>
          </p:cNvPicPr>
          <p:nvPr/>
        </p:nvPicPr>
        <p:blipFill>
          <a:blip r:embed="rId3"/>
          <a:srcRect l="10561" t="9656" r="38042" b="66838"/>
          <a:stretch>
            <a:fillRect/>
          </a:stretch>
        </p:blipFill>
        <p:spPr bwMode="auto">
          <a:xfrm>
            <a:off x="317500" y="1081088"/>
            <a:ext cx="8575675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47663" y="3262313"/>
            <a:ext cx="8712200" cy="286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Nejdříve </a:t>
            </a:r>
            <a:r>
              <a:rPr lang="cs-CZ" sz="3600" b="1" dirty="0">
                <a:latin typeface="+mn-lt"/>
              </a:rPr>
              <a:t>celý obrázek označíme -</a:t>
            </a:r>
            <a:endParaRPr lang="cs-CZ" sz="3600" dirty="0">
              <a:latin typeface="+mn-lt"/>
            </a:endParaRPr>
          </a:p>
          <a:p>
            <a:pPr>
              <a:defRPr/>
            </a:pPr>
            <a:r>
              <a:rPr lang="cs-CZ" sz="3600" dirty="0">
                <a:latin typeface="+mn-lt"/>
              </a:rPr>
              <a:t>Na kartě Domů rozbalíme šipku u </a:t>
            </a:r>
            <a:r>
              <a:rPr lang="cs-CZ" sz="3600" b="1" dirty="0">
                <a:latin typeface="+mn-lt"/>
              </a:rPr>
              <a:t>Vybrat</a:t>
            </a:r>
            <a:r>
              <a:rPr lang="cs-CZ" sz="3600" dirty="0">
                <a:latin typeface="+mn-lt"/>
              </a:rPr>
              <a:t> klikneme na </a:t>
            </a:r>
            <a:r>
              <a:rPr lang="cs-CZ" sz="3600" b="1" dirty="0">
                <a:latin typeface="+mn-lt"/>
              </a:rPr>
              <a:t>obdélníkový výběr </a:t>
            </a:r>
            <a:r>
              <a:rPr lang="cs-CZ" sz="3600" dirty="0">
                <a:latin typeface="+mn-lt"/>
              </a:rPr>
              <a:t>a vybereme co budeme kopírovat, klikneme na tlačítko </a:t>
            </a:r>
            <a:r>
              <a:rPr lang="cs-CZ" sz="3600" b="1" dirty="0">
                <a:latin typeface="+mn-lt"/>
              </a:rPr>
              <a:t>kopírovat</a:t>
            </a:r>
            <a:r>
              <a:rPr lang="cs-CZ" sz="3600" dirty="0">
                <a:latin typeface="+mn-lt"/>
              </a:rPr>
              <a:t> a pak na pravé tlačítko myši - </a:t>
            </a:r>
            <a:r>
              <a:rPr lang="cs-CZ" sz="3600" b="1" dirty="0">
                <a:latin typeface="+mn-lt"/>
              </a:rPr>
              <a:t>vložit</a:t>
            </a:r>
          </a:p>
        </p:txBody>
      </p:sp>
      <p:sp>
        <p:nvSpPr>
          <p:cNvPr id="2" name="Obdélník 1"/>
          <p:cNvSpPr/>
          <p:nvPr/>
        </p:nvSpPr>
        <p:spPr>
          <a:xfrm>
            <a:off x="1908175" y="2205038"/>
            <a:ext cx="541338" cy="37465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2013" y="2781300"/>
            <a:ext cx="1477962" cy="37941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42988" y="1989138"/>
            <a:ext cx="792162" cy="33020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849313" y="0"/>
            <a:ext cx="7772400" cy="91916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Vymazání obrázku</a:t>
            </a:r>
          </a:p>
        </p:txBody>
      </p:sp>
      <p:grpSp>
        <p:nvGrpSpPr>
          <p:cNvPr id="28674" name="Skupina 10"/>
          <p:cNvGrpSpPr>
            <a:grpSpLocks/>
          </p:cNvGrpSpPr>
          <p:nvPr/>
        </p:nvGrpSpPr>
        <p:grpSpPr bwMode="auto">
          <a:xfrm>
            <a:off x="1063625" y="1087438"/>
            <a:ext cx="7272338" cy="3067050"/>
            <a:chOff x="1365956" y="1672120"/>
            <a:chExt cx="6646460" cy="2770495"/>
          </a:xfrm>
        </p:grpSpPr>
        <p:pic>
          <p:nvPicPr>
            <p:cNvPr id="28678" name="Picture 3" descr="I:\Malování vymazat obrázek 2.png"/>
            <p:cNvPicPr>
              <a:picLocks noChangeAspect="1" noChangeArrowheads="1"/>
            </p:cNvPicPr>
            <p:nvPr/>
          </p:nvPicPr>
          <p:blipFill>
            <a:blip r:embed="rId3"/>
            <a:srcRect l="10561" t="9468" r="38358" b="52660"/>
            <a:stretch>
              <a:fillRect/>
            </a:stretch>
          </p:blipFill>
          <p:spPr bwMode="auto">
            <a:xfrm>
              <a:off x="1365956" y="1672120"/>
              <a:ext cx="6646460" cy="2770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Obdélník 6"/>
            <p:cNvSpPr/>
            <p:nvPr/>
          </p:nvSpPr>
          <p:spPr>
            <a:xfrm>
              <a:off x="3131672" y="3616629"/>
              <a:ext cx="2087809" cy="82598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8675" name="TextovéPole 8"/>
          <p:cNvSpPr txBox="1">
            <a:spLocks noChangeArrowheads="1"/>
          </p:cNvSpPr>
          <p:nvPr/>
        </p:nvSpPr>
        <p:spPr bwMode="auto">
          <a:xfrm>
            <a:off x="354013" y="4235450"/>
            <a:ext cx="85693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Označený obrázek smažeme pomocí klávesy </a:t>
            </a:r>
            <a:r>
              <a:rPr lang="cs-CZ" sz="3600" b="1"/>
              <a:t>Delete, </a:t>
            </a:r>
            <a:r>
              <a:rPr lang="cs-CZ" sz="3600">
                <a:solidFill>
                  <a:srgbClr val="0000CC"/>
                </a:solidFill>
              </a:rPr>
              <a:t>nebo</a:t>
            </a:r>
            <a:endParaRPr lang="cs-CZ" sz="3600"/>
          </a:p>
          <a:p>
            <a:r>
              <a:rPr lang="cs-CZ" sz="3600"/>
              <a:t>klikneme znovu na </a:t>
            </a:r>
            <a:r>
              <a:rPr lang="cs-CZ" sz="3600" b="1"/>
              <a:t>Vybrat</a:t>
            </a:r>
            <a:r>
              <a:rPr lang="cs-CZ" sz="3600"/>
              <a:t> a z možností zvolíme </a:t>
            </a:r>
            <a:r>
              <a:rPr lang="cs-CZ" sz="3600" b="1"/>
              <a:t>Odstranit</a:t>
            </a:r>
            <a:r>
              <a:rPr lang="cs-CZ" sz="3600"/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411413" y="2063750"/>
            <a:ext cx="549275" cy="2889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58888" y="3860800"/>
            <a:ext cx="1584325" cy="3603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2771775" y="277813"/>
            <a:ext cx="5915025" cy="919162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Uložení obrázku</a:t>
            </a:r>
          </a:p>
        </p:txBody>
      </p:sp>
      <p:pic>
        <p:nvPicPr>
          <p:cNvPr id="30722" name="Obrázek 4"/>
          <p:cNvPicPr>
            <a:picLocks noChangeAspect="1"/>
          </p:cNvPicPr>
          <p:nvPr/>
        </p:nvPicPr>
        <p:blipFill>
          <a:blip r:embed="rId3"/>
          <a:srcRect l="10448" t="9583" r="73428" b="9979"/>
          <a:stretch>
            <a:fillRect/>
          </a:stretch>
        </p:blipFill>
        <p:spPr bwMode="auto">
          <a:xfrm>
            <a:off x="539750" y="549275"/>
            <a:ext cx="2155825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ovéPole 6"/>
          <p:cNvSpPr txBox="1">
            <a:spLocks noChangeArrowheads="1"/>
          </p:cNvSpPr>
          <p:nvPr/>
        </p:nvSpPr>
        <p:spPr bwMode="auto">
          <a:xfrm>
            <a:off x="2882900" y="1130300"/>
            <a:ext cx="604996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V záhlaví editoru rozbalíme ikonou.</a:t>
            </a:r>
          </a:p>
        </p:txBody>
      </p:sp>
      <p:pic>
        <p:nvPicPr>
          <p:cNvPr id="30724" name="Obrázek 8"/>
          <p:cNvPicPr>
            <a:picLocks noChangeAspect="1"/>
          </p:cNvPicPr>
          <p:nvPr/>
        </p:nvPicPr>
        <p:blipFill>
          <a:blip r:embed="rId3"/>
          <a:srcRect l="10616" t="13634" r="85432" b="83112"/>
          <a:stretch>
            <a:fillRect/>
          </a:stretch>
        </p:blipFill>
        <p:spPr bwMode="auto">
          <a:xfrm>
            <a:off x="7250113" y="1466850"/>
            <a:ext cx="1401762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5" name="TextovéPole 9"/>
          <p:cNvSpPr txBox="1">
            <a:spLocks noChangeArrowheads="1"/>
          </p:cNvSpPr>
          <p:nvPr/>
        </p:nvSpPr>
        <p:spPr bwMode="auto">
          <a:xfrm>
            <a:off x="3000375" y="2924175"/>
            <a:ext cx="5616575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Po rozbalení ikony vyberte z nabídky </a:t>
            </a:r>
            <a:r>
              <a:rPr lang="cs-CZ" sz="3600" b="1"/>
              <a:t>Uložit</a:t>
            </a:r>
            <a:r>
              <a:rPr lang="cs-CZ" sz="3600"/>
              <a:t> </a:t>
            </a:r>
          </a:p>
          <a:p>
            <a:r>
              <a:rPr lang="cs-CZ" sz="3600"/>
              <a:t>V novém okně zadejte název obrázku a zvolte, do které složky obrázek uložíte.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750" y="1989138"/>
            <a:ext cx="936625" cy="3603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1619250" y="188913"/>
            <a:ext cx="6130925" cy="993775"/>
          </a:xfrm>
        </p:spPr>
        <p:txBody>
          <a:bodyPr/>
          <a:lstStyle/>
          <a:p>
            <a:r>
              <a:rPr lang="cs-CZ" b="1" smtClean="0">
                <a:solidFill>
                  <a:srgbClr val="0000CC"/>
                </a:solidFill>
                <a:latin typeface="Arial" charset="0"/>
              </a:rPr>
              <a:t>ÚKOL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Otevřete program malování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Vyhledejte obrázek klobouku na adrese C:\animace\předměty\oděvy\o66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Vyberte celý klobouk a zkopírujte ho 3x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Pomocí šipky zpět – náprava chybného kroku jeden klobouk vymažeme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Pomocí klávesy DEL vymažeme druhý klobouk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Obrázek se dvěma klobouky uložíme na adresu K:\informatika\4.třída\ vaše příjmení-klobouk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8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 Malování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1827</TotalTime>
  <Words>412</Words>
  <Application>Microsoft Office PowerPoint</Application>
  <PresentationFormat>On-screen Show (4:3)</PresentationFormat>
  <Paragraphs>69</Paragraphs>
  <Slides>13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Motiv systému Office</vt:lpstr>
      <vt:lpstr>Snímek 1</vt:lpstr>
      <vt:lpstr>Snímek 2</vt:lpstr>
      <vt:lpstr>Malování (MS Paint)</vt:lpstr>
      <vt:lpstr>Otevření programu  Malování</vt:lpstr>
      <vt:lpstr>Pracovní prostředí editoru </vt:lpstr>
      <vt:lpstr>Otevření obrázku</vt:lpstr>
      <vt:lpstr>Výběr objektu</vt:lpstr>
      <vt:lpstr>  Náprava chybného kroku</vt:lpstr>
      <vt:lpstr>Kopírování obrázku</vt:lpstr>
      <vt:lpstr>Vymazání obrázku</vt:lpstr>
      <vt:lpstr>Uložení obrázku</vt:lpstr>
      <vt:lpstr>ÚKOL</vt:lpstr>
      <vt:lpstr>Použité zdroje:  Print screen z programu Malování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Hvezdap4</cp:lastModifiedBy>
  <cp:revision>33</cp:revision>
  <dcterms:created xsi:type="dcterms:W3CDTF">2012-09-09T19:10:47Z</dcterms:created>
  <dcterms:modified xsi:type="dcterms:W3CDTF">2013-03-24T17:51:56Z</dcterms:modified>
</cp:coreProperties>
</file>