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5" r:id="rId3"/>
    <p:sldId id="269" r:id="rId4"/>
    <p:sldId id="267" r:id="rId5"/>
    <p:sldId id="270" r:id="rId6"/>
    <p:sldId id="279" r:id="rId7"/>
    <p:sldId id="275" r:id="rId8"/>
    <p:sldId id="276" r:id="rId9"/>
    <p:sldId id="278" r:id="rId10"/>
    <p:sldId id="274" r:id="rId11"/>
    <p:sldId id="280" r:id="rId12"/>
    <p:sldId id="26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C1DF5AA3-AD37-4F15-AFD3-95AA59B17099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3FABC3A-A19F-4C4C-B425-5D4E3C91A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48615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1834A84-1489-40AF-8958-0007EBE84C6D}" type="slidenum">
              <a:rPr lang="cs-CZ"/>
              <a:pPr/>
              <a:t>3</a:t>
            </a:fld>
            <a:endParaRPr lang="cs-CZ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EE8A4E1-3684-4646-9DC4-853C60D648A9}" type="slidenum">
              <a:rPr lang="cs-CZ"/>
              <a:pPr/>
              <a:t>4</a:t>
            </a:fld>
            <a:endParaRPr lang="cs-CZ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D841DA0-E28B-4C37-BC7A-CDBDA6555F82}" type="slidenum">
              <a:rPr lang="cs-CZ"/>
              <a:pPr/>
              <a:t>5</a:t>
            </a:fld>
            <a:endParaRPr lang="cs-CZ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41DDD5F-C74B-45DF-8780-49BB29A7E7E3}" type="slidenum">
              <a:rPr lang="cs-CZ"/>
              <a:pPr/>
              <a:t>6</a:t>
            </a:fld>
            <a:endParaRPr lang="cs-CZ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2767F6-6707-4A1A-B513-62F64DAB1486}" type="slidenum">
              <a:rPr lang="cs-CZ"/>
              <a:pPr/>
              <a:t>7</a:t>
            </a:fld>
            <a:endParaRPr lang="cs-CZ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8C223F2-7556-4F2D-8C98-0489BE3FB059}" type="slidenum">
              <a:rPr lang="cs-CZ"/>
              <a:pPr/>
              <a:t>8</a:t>
            </a:fld>
            <a:endParaRPr lang="cs-CZ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833177-5709-4A4D-A522-223C4687AADE}" type="slidenum">
              <a:rPr lang="cs-CZ"/>
              <a:pPr/>
              <a:t>9</a:t>
            </a:fld>
            <a:endParaRPr lang="cs-CZ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Využití ICT v projektovém vyučování v základní škole</a:t>
            </a:r>
          </a:p>
        </p:txBody>
      </p:sp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66E0037-3AAD-4035-9491-106B10C5222E}" type="slidenum">
              <a:rPr lang="cs-CZ"/>
              <a:pPr/>
              <a:t>10</a:t>
            </a:fld>
            <a:endParaRPr lang="cs-CZ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83399-5977-4D1D-AE07-10AC4C060AB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509D8-CB53-4CA7-A652-95D5B5F74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FCE2A-59D7-4DEF-808D-9E1C103C18A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03821-48F4-4CA5-88C1-E756613E83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CF238-4ABF-4548-9A09-7DF8CF7153D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133FE-D23C-4401-B17B-059DE1D1B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F394A-52BF-46D6-995E-C54E233ECA3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0EE82-E254-4EC3-A0A6-1ABFD24D3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EB0C8-8CD0-422B-BF35-22805553A71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12D6E-AED5-47F1-AEC7-83181875B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54AFF-417A-4A1A-A3C8-5ADD280D794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A7538-3CC3-45DB-B26A-68E44EC5F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88E42-B6D6-45AC-A7BA-7D0B97F8A52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FA22C-E649-42A0-A8D9-0F82D539A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9F45D-7CE5-4181-AF88-43442BC8FD7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22E4D-D2F8-46ED-BBCE-D495DF51B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E69F7-10FD-47AB-99F0-DE318B55DA7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1F1E5-FFDF-406E-B5CE-9820E05B7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1FA41C-097C-4636-BA24-E2454CAD2FF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E4B8D-9F92-49A0-BF57-10DE4BA43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F4960-44BF-4413-BC10-7E0A8237EA6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8C557-275C-4F2A-B973-FF361FF04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chemeClr val="accent6">
                <a:lumMod val="60000"/>
                <a:lumOff val="40000"/>
              </a:schemeClr>
            </a:gs>
            <a:gs pos="29000">
              <a:schemeClr val="accent3">
                <a:lumMod val="20000"/>
                <a:lumOff val="80000"/>
              </a:schemeClr>
            </a:gs>
            <a:gs pos="70000">
              <a:schemeClr val="accent6">
                <a:lumMod val="40000"/>
                <a:lumOff val="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603C7FC-659A-422C-BAD2-05EE7400ABF9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86D105-193D-48B6-8106-FA93ECEB6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65263" y="3581400"/>
            <a:ext cx="6364287" cy="3216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>
                <a:solidFill>
                  <a:srgbClr val="000000"/>
                </a:solidFill>
                <a:cs typeface="Arial" charset="0"/>
              </a:rPr>
              <a:t>Malování - nástroje grafického editoru</a:t>
            </a:r>
          </a:p>
          <a:p>
            <a:pPr algn="ctr">
              <a:spcBef>
                <a:spcPts val="600"/>
              </a:spcBef>
            </a:pPr>
            <a:r>
              <a:rPr lang="cs-CZ" sz="2400" b="1" dirty="0">
                <a:solidFill>
                  <a:srgbClr val="000000"/>
                </a:solidFill>
                <a:latin typeface="Calibri" pitchFamily="34" charset="0"/>
                <a:cs typeface="Arial" charset="0"/>
              </a:rPr>
              <a:t>1.část</a:t>
            </a:r>
            <a:endParaRPr lang="cs-CZ" sz="2400" b="1" dirty="0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</a:t>
            </a:r>
            <a:r>
              <a:rPr lang="cs-CZ" sz="2000" dirty="0" err="1">
                <a:cs typeface="Times New Roman" pitchFamily="18" charset="0"/>
              </a:rPr>
              <a:t>Paster</a:t>
            </a:r>
            <a:r>
              <a:rPr lang="cs-CZ" sz="2000" dirty="0" err="1">
                <a:cs typeface="Arial" charset="0"/>
              </a:rPr>
              <a:t>ňá</a:t>
            </a:r>
            <a:r>
              <a:rPr lang="cs-CZ" sz="2000" dirty="0" err="1">
                <a:cs typeface="Times New Roman" pitchFamily="18" charset="0"/>
              </a:rPr>
              <a:t>ková</a:t>
            </a:r>
            <a:r>
              <a:rPr lang="cs-CZ" sz="2000" dirty="0">
                <a:cs typeface="Times New Roman" pitchFamily="18" charset="0"/>
              </a:rPr>
              <a:t>, 2013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</a:t>
            </a:r>
            <a:r>
              <a:rPr lang="cs-CZ" sz="2000">
                <a:cs typeface="Times New Roman" pitchFamily="18" charset="0"/>
              </a:rPr>
              <a:t>výuce </a:t>
            </a:r>
            <a:r>
              <a:rPr lang="cs-CZ" sz="2000" smtClean="0">
                <a:cs typeface="Times New Roman" pitchFamily="18" charset="0"/>
              </a:rPr>
              <a:t>7.</a:t>
            </a:r>
            <a:r>
              <a:rPr lang="cs-CZ" sz="2000" smtClean="0">
                <a:cs typeface="Times New Roman" pitchFamily="18" charset="0"/>
              </a:rPr>
              <a:t>1.2013</a:t>
            </a:r>
            <a:r>
              <a:rPr lang="cs-CZ" sz="2000" dirty="0">
                <a:cs typeface="Times New Roman" pitchFamily="18" charset="0"/>
              </a:rPr>
              <a:t>,  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Zpracování a vyu</a:t>
            </a:r>
            <a:r>
              <a:rPr lang="cs-CZ" dirty="0">
                <a:solidFill>
                  <a:srgbClr val="000000"/>
                </a:solidFill>
              </a:rPr>
              <a:t>ž</a:t>
            </a:r>
            <a:r>
              <a:rPr lang="cs-CZ" sz="2000" dirty="0">
                <a:cs typeface="Times New Roman" pitchFamily="18" charset="0"/>
              </a:rPr>
              <a:t>ití informací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Arial" charset="0"/>
              </a:rPr>
              <a:t>Čí</a:t>
            </a:r>
            <a:r>
              <a:rPr lang="cs-CZ" sz="2000" dirty="0">
                <a:cs typeface="Times New Roman" pitchFamily="18" charset="0"/>
              </a:rPr>
              <a:t>slo materiálu: VY_32_inovace_02_ICT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5761037" cy="93662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Tužka</a:t>
            </a:r>
            <a:endParaRPr lang="cs-CZ" smtClean="0">
              <a:solidFill>
                <a:srgbClr val="0000CC"/>
              </a:solidFill>
              <a:latin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503238" y="1125538"/>
            <a:ext cx="8461375" cy="3240087"/>
          </a:xfrm>
        </p:spPr>
        <p:txBody>
          <a:bodyPr/>
          <a:lstStyle/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600" smtClean="0"/>
              <a:t>Používá se ke </a:t>
            </a:r>
            <a:r>
              <a:rPr lang="cs-CZ" sz="3600" b="1" smtClean="0"/>
              <a:t>kreslení od ruky</a:t>
            </a:r>
            <a:r>
              <a:rPr lang="cs-CZ" sz="3600" smtClean="0"/>
              <a:t>.</a:t>
            </a:r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600" smtClean="0"/>
              <a:t>Tloušťku čáry lze měnit pomocí volby Velikost.</a:t>
            </a:r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600" smtClean="0"/>
              <a:t>K dispozici máme tloušťku v rozmezí 1 - 4px.</a:t>
            </a:r>
            <a:endParaRPr lang="cs-CZ" sz="3600" b="1" smtClean="0"/>
          </a:p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sz="3600" smtClean="0"/>
          </a:p>
          <a:p>
            <a:pPr marL="0" indent="0"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i="1" smtClean="0"/>
          </a:p>
          <a:p>
            <a:pPr marL="0" indent="0"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i="1" smtClean="0"/>
          </a:p>
          <a:p>
            <a:pPr marL="0" indent="0" algn="ctr" eaLnBrk="1" hangingPunct="1">
              <a:buClr>
                <a:srgbClr val="FF9021"/>
              </a:buClr>
              <a:buFont typeface="Wingdings" pitchFamily="2" charset="2"/>
              <a:buNone/>
            </a:pPr>
            <a:endParaRPr lang="cs-CZ" sz="4000" i="1" smtClean="0"/>
          </a:p>
          <a:p>
            <a:pPr marL="0" indent="0" eaLnBrk="1" hangingPunct="1">
              <a:buClr>
                <a:srgbClr val="FF9021"/>
              </a:buClr>
              <a:buFontTx/>
              <a:buChar char="-"/>
            </a:pPr>
            <a:endParaRPr lang="cs-CZ" sz="4000" smtClean="0"/>
          </a:p>
        </p:txBody>
      </p:sp>
      <p:pic>
        <p:nvPicPr>
          <p:cNvPr id="16387" name="Picture 2" descr="H:\Documents and Settings\Radka\Dokumenty\pracovní\Ostrava\šablony\grafika\Grafický editor MALOVÁNÍ\Screenshoty\Malování\Malování Tužka 1.png"/>
          <p:cNvPicPr>
            <a:picLocks noChangeAspect="1" noChangeArrowheads="1"/>
          </p:cNvPicPr>
          <p:nvPr/>
        </p:nvPicPr>
        <p:blipFill>
          <a:blip r:embed="rId3"/>
          <a:srcRect l="31322" t="15625" r="32431" b="50000"/>
          <a:stretch>
            <a:fillRect/>
          </a:stretch>
        </p:blipFill>
        <p:spPr bwMode="auto">
          <a:xfrm>
            <a:off x="2195513" y="4005263"/>
            <a:ext cx="4752975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5651500" y="4149725"/>
            <a:ext cx="433388" cy="64770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59338" y="4797425"/>
            <a:ext cx="1225550" cy="158432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390" name="Obrázek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0388" y="404813"/>
            <a:ext cx="676275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139700"/>
            <a:ext cx="2736850" cy="91916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Barvy</a:t>
            </a:r>
          </a:p>
        </p:txBody>
      </p:sp>
      <p:pic>
        <p:nvPicPr>
          <p:cNvPr id="18435" name="Picture 3" descr="H:\Documents and Settings\Radka\Dokumenty\pracovní\Ostrava\šablony\grafika\Grafický editor MALOVÁNÍ\Screenshoty\Kopie - 1735_Setting_up_1.png"/>
          <p:cNvPicPr>
            <a:picLocks noChangeAspect="1" noChangeArrowheads="1"/>
          </p:cNvPicPr>
          <p:nvPr/>
        </p:nvPicPr>
        <p:blipFill>
          <a:blip r:embed="rId3"/>
          <a:srcRect l="33885" t="6636" r="33156" b="58270"/>
          <a:stretch>
            <a:fillRect/>
          </a:stretch>
        </p:blipFill>
        <p:spPr bwMode="auto">
          <a:xfrm>
            <a:off x="468313" y="357188"/>
            <a:ext cx="7905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2" descr="H:\Documents and Settings\Radka\Dokumenty\pracovní\Ostrava\šablony\grafika\Grafický editor MALOVÁNÍ\Screenshoty\Kopie - Malování prostředí.png"/>
          <p:cNvPicPr>
            <a:picLocks noChangeAspect="1" noChangeArrowheads="1"/>
          </p:cNvPicPr>
          <p:nvPr/>
        </p:nvPicPr>
        <p:blipFill>
          <a:blip r:embed="rId4"/>
          <a:srcRect l="50000"/>
          <a:stretch>
            <a:fillRect/>
          </a:stretch>
        </p:blipFill>
        <p:spPr bwMode="auto">
          <a:xfrm>
            <a:off x="4302125" y="117475"/>
            <a:ext cx="4572000" cy="118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H:\Documents and Settings\Radka\Dokumenty\pracovní\Ostrava\šablony\grafika\Grafický editor MALOVÁNÍ\Screenshoty\Kopie - 1735_Setting_up_1.png"/>
          <p:cNvPicPr>
            <a:picLocks noChangeAspect="1" noChangeArrowheads="1"/>
          </p:cNvPicPr>
          <p:nvPr/>
        </p:nvPicPr>
        <p:blipFill>
          <a:blip r:embed="rId3"/>
          <a:srcRect l="33885" t="6636" r="33156" b="58270"/>
          <a:stretch>
            <a:fillRect/>
          </a:stretch>
        </p:blipFill>
        <p:spPr bwMode="auto">
          <a:xfrm>
            <a:off x="5000625" y="3644900"/>
            <a:ext cx="65087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5867400" y="523875"/>
            <a:ext cx="360363" cy="60166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27763" y="523875"/>
            <a:ext cx="360362" cy="60166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250825" y="4783138"/>
            <a:ext cx="4384675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  <a:defRPr/>
            </a:pPr>
            <a:r>
              <a:rPr lang="cs-CZ" sz="3600" dirty="0" smtClean="0"/>
              <a:t>Na pásu karet Domů v části Barvy klikneme na </a:t>
            </a:r>
            <a:r>
              <a:rPr lang="cs-CZ" sz="3600" b="1" dirty="0" smtClean="0"/>
              <a:t>Upravit barvy</a:t>
            </a:r>
            <a:r>
              <a:rPr lang="cs-CZ" sz="3600" dirty="0" smtClean="0"/>
              <a:t>.</a:t>
            </a: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dirty="0" smtClean="0"/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dirty="0" smtClean="0"/>
          </a:p>
          <a:p>
            <a:pPr algn="ctr" eaLnBrk="1" hangingPunct="1"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sz="4000" i="1" dirty="0" smtClean="0"/>
          </a:p>
          <a:p>
            <a:pPr eaLnBrk="1" hangingPunct="1">
              <a:buClr>
                <a:srgbClr val="FF9021"/>
              </a:buClr>
              <a:buFontTx/>
              <a:buChar char="-"/>
              <a:defRPr/>
            </a:pPr>
            <a:endParaRPr lang="cs-CZ" sz="4000" dirty="0" smtClean="0"/>
          </a:p>
        </p:txBody>
      </p:sp>
      <p:pic>
        <p:nvPicPr>
          <p:cNvPr id="10" name="Picture 2" descr="H:\Documents and Settings\Radka\Dokumenty\pracovní\Ostrava\šablony\grafika\Grafický editor MALOVÁNÍ\Screenshoty\Kopie - Malování prostředí.png"/>
          <p:cNvPicPr>
            <a:picLocks noChangeAspect="1" noChangeArrowheads="1"/>
          </p:cNvPicPr>
          <p:nvPr/>
        </p:nvPicPr>
        <p:blipFill>
          <a:blip r:embed="rId4"/>
          <a:srcRect l="67015"/>
          <a:stretch>
            <a:fillRect/>
          </a:stretch>
        </p:blipFill>
        <p:spPr bwMode="auto">
          <a:xfrm>
            <a:off x="5076825" y="5105400"/>
            <a:ext cx="3311525" cy="130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7885113" y="5589588"/>
            <a:ext cx="574675" cy="62388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5286375" y="1300163"/>
            <a:ext cx="1806575" cy="104933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90500" y="1389063"/>
            <a:ext cx="8891588" cy="3455987"/>
          </a:xfrm>
        </p:spPr>
        <p:txBody>
          <a:bodyPr/>
          <a:lstStyle/>
          <a:p>
            <a:pPr marL="0" indent="0" algn="ctr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  <a:defRPr/>
            </a:pPr>
            <a:r>
              <a:rPr lang="cs-CZ" sz="3600" dirty="0" smtClean="0"/>
              <a:t>Barvy vybíráme na pásu karet Domů v části Barvy. </a:t>
            </a:r>
            <a:br>
              <a:rPr lang="cs-CZ" sz="3600" dirty="0" smtClean="0"/>
            </a:br>
            <a:r>
              <a:rPr lang="cs-CZ" sz="3600" dirty="0" smtClean="0"/>
              <a:t>Barva 1 je barva </a:t>
            </a:r>
            <a:r>
              <a:rPr lang="cs-CZ" sz="3600" b="1" dirty="0" smtClean="0"/>
              <a:t>popředí</a:t>
            </a:r>
            <a:r>
              <a:rPr lang="cs-CZ" sz="3600" dirty="0" smtClean="0"/>
              <a:t>. </a:t>
            </a:r>
            <a:br>
              <a:rPr lang="cs-CZ" sz="3600" dirty="0" smtClean="0"/>
            </a:br>
            <a:r>
              <a:rPr lang="cs-CZ" sz="3600" dirty="0" smtClean="0"/>
              <a:t>Barva 2 je barva </a:t>
            </a:r>
            <a:r>
              <a:rPr lang="cs-CZ" sz="3600" b="1" dirty="0" smtClean="0"/>
              <a:t>pozadí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r>
              <a:rPr lang="cs-CZ" sz="3600" dirty="0" smtClean="0"/>
              <a:t>Nástroj Vyplnit barvou           najdeme v části </a:t>
            </a:r>
            <a:r>
              <a:rPr lang="cs-CZ" sz="3600" b="1" dirty="0" smtClean="0"/>
              <a:t>Nástroje</a:t>
            </a:r>
            <a:r>
              <a:rPr lang="cs-CZ" sz="3600" dirty="0" smtClean="0"/>
              <a:t>.</a:t>
            </a:r>
          </a:p>
          <a:p>
            <a:pPr eaLnBrk="1" hangingPunct="1">
              <a:spcBef>
                <a:spcPct val="4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dirty="0" smtClean="0"/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dirty="0" smtClean="0"/>
          </a:p>
          <a:p>
            <a:pPr algn="ctr" eaLnBrk="1" hangingPunct="1"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sz="4000" i="1" dirty="0" smtClean="0"/>
          </a:p>
          <a:p>
            <a:pPr eaLnBrk="1" hangingPunct="1">
              <a:buClr>
                <a:srgbClr val="FF9021"/>
              </a:buClr>
              <a:buFontTx/>
              <a:buChar char="-"/>
              <a:defRPr/>
            </a:pP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120650" y="115888"/>
            <a:ext cx="8964613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Míchání vlastních odstínů barev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/>
          <a:srcRect l="29431" t="20663" r="26492" b="34747"/>
          <a:stretch>
            <a:fillRect/>
          </a:stretch>
        </p:blipFill>
        <p:spPr bwMode="auto">
          <a:xfrm>
            <a:off x="395288" y="1103313"/>
            <a:ext cx="4298950" cy="326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5148263" y="1103313"/>
            <a:ext cx="3995737" cy="30162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Vybranou barvu můžeme upravit pomocí </a:t>
            </a:r>
            <a:r>
              <a:rPr lang="cs-CZ" sz="3200" b="1">
                <a:latin typeface="Calibri" pitchFamily="34" charset="0"/>
              </a:rPr>
              <a:t>barevné škály</a:t>
            </a:r>
            <a:r>
              <a:rPr lang="cs-CZ" sz="3200">
                <a:latin typeface="Calibri" pitchFamily="34" charset="0"/>
              </a:rPr>
              <a:t>.</a:t>
            </a:r>
            <a:endParaRPr lang="cs-CZ" sz="3200" b="1">
              <a:latin typeface="Calibri" pitchFamily="34" charset="0"/>
            </a:endParaRPr>
          </a:p>
          <a:p>
            <a:r>
              <a:rPr lang="cs-CZ" sz="3200">
                <a:latin typeface="Calibri" pitchFamily="34" charset="0"/>
              </a:rPr>
              <a:t>Pomocí této stupnice změníme </a:t>
            </a:r>
            <a:r>
              <a:rPr lang="cs-CZ" sz="3200" b="1">
                <a:latin typeface="Calibri" pitchFamily="34" charset="0"/>
              </a:rPr>
              <a:t>sytost odstínu</a:t>
            </a:r>
            <a:r>
              <a:rPr lang="cs-CZ" sz="3200">
                <a:latin typeface="Calibri" pitchFamily="34" charset="0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55875" y="4041775"/>
            <a:ext cx="2016125" cy="21590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4572000" y="2420938"/>
            <a:ext cx="576263" cy="503237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cxnSpLocks noChangeShapeType="1"/>
          </p:cNvCxnSpPr>
          <p:nvPr/>
        </p:nvCxnSpPr>
        <p:spPr bwMode="auto">
          <a:xfrm flipH="1" flipV="1">
            <a:off x="3924300" y="1916113"/>
            <a:ext cx="1223963" cy="433387"/>
          </a:xfrm>
          <a:prstGeom prst="straightConnector1">
            <a:avLst/>
          </a:prstGeom>
          <a:noFill/>
          <a:ln w="38100" algn="ctr">
            <a:solidFill>
              <a:srgbClr val="00FF00"/>
            </a:solidFill>
            <a:round/>
            <a:headEnd/>
            <a:tailEnd type="arrow" w="med" len="med"/>
          </a:ln>
        </p:spPr>
      </p:cxnSp>
      <p:cxnSp>
        <p:nvCxnSpPr>
          <p:cNvPr id="20" name="Přímá spojnice se šipkou 19"/>
          <p:cNvCxnSpPr/>
          <p:nvPr/>
        </p:nvCxnSpPr>
        <p:spPr>
          <a:xfrm flipH="1" flipV="1">
            <a:off x="4519613" y="4292600"/>
            <a:ext cx="773112" cy="1463675"/>
          </a:xfrm>
          <a:prstGeom prst="straightConnector1">
            <a:avLst/>
          </a:prstGeom>
          <a:ln w="3810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0" y="4724400"/>
            <a:ext cx="9144000" cy="20621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+mn-lt"/>
              </a:rPr>
              <a:t>Při kliknutí na OK je nová barva okamžitě připravena </a:t>
            </a:r>
            <a:br>
              <a:rPr lang="cs-CZ" sz="3200" dirty="0">
                <a:latin typeface="+mn-lt"/>
              </a:rPr>
            </a:br>
            <a:r>
              <a:rPr lang="cs-CZ" sz="3200" dirty="0">
                <a:latin typeface="+mn-lt"/>
              </a:rPr>
              <a:t>k použití jako barva popředí.</a:t>
            </a:r>
          </a:p>
          <a:p>
            <a:pPr>
              <a:defRPr/>
            </a:pPr>
            <a:r>
              <a:rPr lang="cs-CZ" sz="3200" dirty="0">
                <a:latin typeface="+mn-lt"/>
              </a:rPr>
              <a:t>Pomocí tlačítka vpravo ji můžeme </a:t>
            </a:r>
            <a:r>
              <a:rPr lang="cs-CZ" sz="3200" b="1" dirty="0">
                <a:latin typeface="+mn-lt"/>
              </a:rPr>
              <a:t>přidat do vlastních barev</a:t>
            </a:r>
            <a:r>
              <a:rPr lang="cs-CZ" sz="3200" dirty="0">
                <a:latin typeface="+mn-lt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04813"/>
            <a:ext cx="4751387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Text</a:t>
            </a:r>
            <a:endParaRPr lang="cs-CZ" smtClean="0">
              <a:solidFill>
                <a:srgbClr val="0000CC"/>
              </a:solidFill>
              <a:latin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00213"/>
            <a:ext cx="7772400" cy="4681537"/>
          </a:xfrm>
        </p:spPr>
        <p:txBody>
          <a:bodyPr/>
          <a:lstStyle/>
          <a:p>
            <a:pPr marL="0" indent="0" eaLnBrk="1" hangingPunct="1">
              <a:spcBef>
                <a:spcPct val="40000"/>
              </a:spcBef>
              <a:buClr>
                <a:srgbClr val="FF9021"/>
              </a:buClr>
              <a:buFont typeface="Arial" charset="0"/>
              <a:buNone/>
              <a:defRPr/>
            </a:pPr>
            <a:endParaRPr lang="cs-CZ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smtClean="0">
              <a:solidFill>
                <a:srgbClr val="3E003E"/>
              </a:solidFill>
            </a:endParaRPr>
          </a:p>
          <a:p>
            <a:pPr algn="ctr" eaLnBrk="1" hangingPunct="1"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sz="4000" i="1" smtClean="0">
              <a:solidFill>
                <a:srgbClr val="0000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9163" y="4365625"/>
            <a:ext cx="76914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  <a:defRPr/>
            </a:pPr>
            <a:endParaRPr lang="cs-CZ"/>
          </a:p>
          <a:p>
            <a:pPr>
              <a:defRPr/>
            </a:pPr>
            <a:endParaRPr lang="cs-CZ" b="1"/>
          </a:p>
        </p:txBody>
      </p:sp>
      <p:pic>
        <p:nvPicPr>
          <p:cNvPr id="3074" name="Picture 2" descr="I:\malování text\2.png"/>
          <p:cNvPicPr>
            <a:picLocks noChangeAspect="1" noChangeArrowheads="1"/>
          </p:cNvPicPr>
          <p:nvPr/>
        </p:nvPicPr>
        <p:blipFill>
          <a:blip r:embed="rId3"/>
          <a:srcRect l="21646" t="8360" r="72609" b="80443"/>
          <a:stretch>
            <a:fillRect/>
          </a:stretch>
        </p:blipFill>
        <p:spPr bwMode="auto">
          <a:xfrm>
            <a:off x="6115050" y="228600"/>
            <a:ext cx="29210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23825" y="1268413"/>
            <a:ext cx="8497888" cy="51895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spcBef>
                <a:spcPct val="40000"/>
              </a:spcBef>
              <a:buClr>
                <a:srgbClr val="FF9021"/>
              </a:buClr>
              <a:defRPr/>
            </a:pPr>
            <a:r>
              <a:rPr lang="cs-CZ" sz="3600" dirty="0">
                <a:latin typeface="+mn-lt"/>
              </a:rPr>
              <a:t>Nástroj Text vybereme </a:t>
            </a:r>
            <a:br>
              <a:rPr lang="cs-CZ" sz="3600" dirty="0">
                <a:latin typeface="+mn-lt"/>
              </a:rPr>
            </a:br>
            <a:r>
              <a:rPr lang="cs-CZ" sz="3600" dirty="0">
                <a:latin typeface="+mn-lt"/>
              </a:rPr>
              <a:t>na kartě Domů v části Nástroje.</a:t>
            </a:r>
          </a:p>
          <a:p>
            <a:pPr>
              <a:spcBef>
                <a:spcPct val="40000"/>
              </a:spcBef>
              <a:buClr>
                <a:srgbClr val="FF9021"/>
              </a:buClr>
              <a:defRPr/>
            </a:pPr>
            <a:r>
              <a:rPr lang="cs-CZ" sz="3600" dirty="0">
                <a:latin typeface="+mn-lt"/>
              </a:rPr>
              <a:t>Při jeho použití se aktivují </a:t>
            </a:r>
            <a:br>
              <a:rPr lang="cs-CZ" sz="3600" dirty="0">
                <a:latin typeface="+mn-lt"/>
              </a:rPr>
            </a:br>
            <a:r>
              <a:rPr lang="cs-CZ" sz="3600" dirty="0">
                <a:latin typeface="+mn-lt"/>
              </a:rPr>
              <a:t>Textové nástroje v pásu karet.</a:t>
            </a:r>
          </a:p>
          <a:p>
            <a:pPr>
              <a:spcBef>
                <a:spcPct val="40000"/>
              </a:spcBef>
              <a:buClr>
                <a:srgbClr val="FF9021"/>
              </a:buClr>
              <a:defRPr/>
            </a:pPr>
            <a:r>
              <a:rPr lang="cs-CZ" sz="3600" dirty="0">
                <a:latin typeface="+mn-lt"/>
              </a:rPr>
              <a:t>Textové nástroje nám umožňují naformátovat text.</a:t>
            </a:r>
          </a:p>
          <a:p>
            <a:pPr>
              <a:spcBef>
                <a:spcPct val="40000"/>
              </a:spcBef>
              <a:buClr>
                <a:srgbClr val="FF9021"/>
              </a:buClr>
              <a:defRPr/>
            </a:pPr>
            <a:r>
              <a:rPr lang="cs-CZ" sz="3600" dirty="0">
                <a:latin typeface="+mn-lt"/>
              </a:rPr>
              <a:t>Volíme zde také průhledné nebo neprůhledné pozadí textového pole.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15888"/>
            <a:ext cx="7772400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Guma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>
          <a:xfrm>
            <a:off x="28575" y="1196975"/>
            <a:ext cx="3241675" cy="2376488"/>
          </a:xfrm>
        </p:spPr>
        <p:txBody>
          <a:bodyPr/>
          <a:lstStyle/>
          <a:p>
            <a:pPr eaLnBrk="1" hangingPunct="1">
              <a:spcBef>
                <a:spcPct val="30000"/>
              </a:spcBef>
              <a:buClr>
                <a:srgbClr val="FF9021"/>
              </a:buClr>
            </a:pPr>
            <a:r>
              <a:rPr lang="cs-CZ" smtClean="0"/>
              <a:t>Gumu vybíráme na pásu karet Domů v části Nástroje.</a:t>
            </a:r>
          </a:p>
          <a:p>
            <a:pPr eaLnBrk="1" hangingPunct="1">
              <a:buClr>
                <a:srgbClr val="FF9021"/>
              </a:buClr>
              <a:buFontTx/>
              <a:buChar char="-"/>
            </a:pPr>
            <a:endParaRPr lang="cs-CZ" sz="4000" smtClean="0"/>
          </a:p>
        </p:txBody>
      </p:sp>
      <p:pic>
        <p:nvPicPr>
          <p:cNvPr id="24579" name="Picture 2" descr="H:\Documents and Settings\Radka\Dokumenty\pracovní\Ostrava\šablony\grafika\Grafický editor MALOVÁNÍ\Screenshoty\Malování\gumování pravým tlačítkem.png"/>
          <p:cNvPicPr>
            <a:picLocks noChangeAspect="1" noChangeArrowheads="1"/>
          </p:cNvPicPr>
          <p:nvPr/>
        </p:nvPicPr>
        <p:blipFill>
          <a:blip r:embed="rId3"/>
          <a:srcRect l="21393" t="55795" r="50652" b="25063"/>
          <a:stretch>
            <a:fillRect/>
          </a:stretch>
        </p:blipFill>
        <p:spPr bwMode="auto">
          <a:xfrm>
            <a:off x="3419475" y="1196975"/>
            <a:ext cx="4608513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Rectangle 3"/>
          <p:cNvSpPr txBox="1">
            <a:spLocks noChangeArrowheads="1"/>
          </p:cNvSpPr>
          <p:nvPr/>
        </p:nvSpPr>
        <p:spPr bwMode="auto">
          <a:xfrm>
            <a:off x="141288" y="3656013"/>
            <a:ext cx="8785225" cy="294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30000"/>
              </a:spcBef>
              <a:buClr>
                <a:srgbClr val="FF9021"/>
              </a:buClr>
              <a:buFont typeface="Arial" charset="0"/>
              <a:buChar char="•"/>
            </a:pPr>
            <a:r>
              <a:rPr lang="cs-CZ" sz="3600">
                <a:latin typeface="Calibri" pitchFamily="34" charset="0"/>
              </a:rPr>
              <a:t>Šířku gumy nastavujeme </a:t>
            </a:r>
            <a:br>
              <a:rPr lang="cs-CZ" sz="3600">
                <a:latin typeface="Calibri" pitchFamily="34" charset="0"/>
              </a:rPr>
            </a:br>
            <a:r>
              <a:rPr lang="cs-CZ" sz="3600">
                <a:latin typeface="Calibri" pitchFamily="34" charset="0"/>
              </a:rPr>
              <a:t>pomocí tlačítka Velikost.</a:t>
            </a:r>
          </a:p>
          <a:p>
            <a:pPr marL="342900" indent="-342900">
              <a:spcBef>
                <a:spcPct val="30000"/>
              </a:spcBef>
              <a:buClr>
                <a:srgbClr val="FF9021"/>
              </a:buClr>
              <a:buFont typeface="Arial" charset="0"/>
              <a:buChar char="•"/>
            </a:pPr>
            <a:r>
              <a:rPr lang="cs-CZ" sz="3600">
                <a:latin typeface="Calibri" pitchFamily="34" charset="0"/>
              </a:rPr>
              <a:t>Pomocí levého tlačítka myši mažeme obrázek tak, že ho překrýváme nastavenou barvou pozadí.</a:t>
            </a:r>
          </a:p>
          <a:p>
            <a:pPr marL="342900" indent="-342900">
              <a:spcBef>
                <a:spcPct val="20000"/>
              </a:spcBef>
              <a:buClr>
                <a:srgbClr val="FF9021"/>
              </a:buClr>
              <a:buFontTx/>
              <a:buChar char="-"/>
            </a:pPr>
            <a:endParaRPr lang="cs-CZ" sz="4000">
              <a:latin typeface="Calibri" pitchFamily="34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 flipV="1">
            <a:off x="2124075" y="2781300"/>
            <a:ext cx="3455988" cy="142875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2" name="Picture 2" descr="H:\Documents and Settings\Radka\Dokumenty\pracovní\Ostrava\šablony\grafika\Grafický editor MALOVÁNÍ\Screenshoty\Malování\gumování pravým tlačítkem.png"/>
          <p:cNvPicPr>
            <a:picLocks noChangeAspect="1" noChangeArrowheads="1"/>
          </p:cNvPicPr>
          <p:nvPr/>
        </p:nvPicPr>
        <p:blipFill>
          <a:blip r:embed="rId3"/>
          <a:srcRect l="50043" t="51482" r="28526" b="24428"/>
          <a:stretch>
            <a:fillRect/>
          </a:stretch>
        </p:blipFill>
        <p:spPr bwMode="auto">
          <a:xfrm>
            <a:off x="5738813" y="2882900"/>
            <a:ext cx="2987675" cy="218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nice se šipkou 9"/>
          <p:cNvCxnSpPr/>
          <p:nvPr/>
        </p:nvCxnSpPr>
        <p:spPr>
          <a:xfrm flipV="1">
            <a:off x="5076825" y="4221163"/>
            <a:ext cx="2155825" cy="287337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15888"/>
            <a:ext cx="7772400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Barevná guma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981075"/>
            <a:ext cx="8208962" cy="5472113"/>
          </a:xfrm>
        </p:spPr>
        <p:txBody>
          <a:bodyPr/>
          <a:lstStyle/>
          <a:p>
            <a:pPr marL="0" indent="0" eaLnBrk="1" hangingPunct="1">
              <a:spcBef>
                <a:spcPct val="3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mtClean="0"/>
              <a:t>Nástroj barevná guma umožňuje jednu barvu  nahradit jinou barvou.</a:t>
            </a:r>
          </a:p>
          <a:p>
            <a:pPr marL="0" indent="0" eaLnBrk="1" hangingPunct="1">
              <a:spcBef>
                <a:spcPct val="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Clr>
                <a:srgbClr val="FF9021"/>
              </a:buClr>
              <a:buFont typeface="Wingdings" pitchFamily="2" charset="2"/>
              <a:buNone/>
            </a:pPr>
            <a:endParaRPr lang="cs-CZ" b="1" smtClean="0"/>
          </a:p>
          <a:p>
            <a:pPr marL="0" indent="0" eaLnBrk="1" hangingPunct="1">
              <a:spcBef>
                <a:spcPct val="0"/>
              </a:spcBef>
              <a:buClr>
                <a:srgbClr val="FF9021"/>
              </a:buClr>
              <a:buFont typeface="Wingdings" pitchFamily="2" charset="2"/>
              <a:buNone/>
            </a:pPr>
            <a:r>
              <a:rPr lang="cs-CZ" b="1" smtClean="0"/>
              <a:t>Postup</a:t>
            </a:r>
            <a:r>
              <a:rPr lang="cs-CZ" smtClean="0"/>
              <a:t>: V panelu nástrojů </a:t>
            </a:r>
            <a:br>
              <a:rPr lang="cs-CZ" smtClean="0"/>
            </a:br>
            <a:r>
              <a:rPr lang="cs-CZ" smtClean="0"/>
              <a:t>levým tlačítkem myši zvolíme </a:t>
            </a:r>
            <a:br>
              <a:rPr lang="cs-CZ" smtClean="0"/>
            </a:br>
            <a:r>
              <a:rPr lang="cs-CZ" smtClean="0"/>
              <a:t>barvu, která má být v obrázku nahrazena jinou.</a:t>
            </a:r>
          </a:p>
          <a:p>
            <a:pPr marL="0" indent="0" eaLnBrk="1" hangingPunct="1">
              <a:spcBef>
                <a:spcPct val="3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mtClean="0"/>
              <a:t>Pravým tlačítkem myši zvolíme barvu pozadí.</a:t>
            </a:r>
          </a:p>
          <a:p>
            <a:pPr marL="0" indent="0" eaLnBrk="1" hangingPunct="1">
              <a:spcBef>
                <a:spcPct val="3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mtClean="0"/>
              <a:t>Při gumování pomocí pravého tlačítka myši nahrazujeme zvolenou barvu </a:t>
            </a:r>
            <a:r>
              <a:rPr lang="cs-CZ" b="1" smtClean="0"/>
              <a:t>barvou pozadí</a:t>
            </a:r>
            <a:r>
              <a:rPr lang="cs-CZ" smtClean="0"/>
              <a:t>.</a:t>
            </a:r>
            <a:endParaRPr lang="cs-CZ" sz="4000" smtClean="0"/>
          </a:p>
        </p:txBody>
      </p:sp>
      <p:pic>
        <p:nvPicPr>
          <p:cNvPr id="26627" name="Picture 2" descr="H:\Documents and Settings\Radka\Dokumenty\pracovní\Ostrava\šablony\grafika\Grafický editor MALOVÁNÍ\Screenshoty\Malování\gumování pravým tlačítkem.png"/>
          <p:cNvPicPr>
            <a:picLocks noChangeAspect="1" noChangeArrowheads="1"/>
          </p:cNvPicPr>
          <p:nvPr/>
        </p:nvPicPr>
        <p:blipFill>
          <a:blip r:embed="rId3"/>
          <a:srcRect l="21391" t="51482" r="28526" b="7423"/>
          <a:stretch>
            <a:fillRect/>
          </a:stretch>
        </p:blipFill>
        <p:spPr bwMode="auto">
          <a:xfrm>
            <a:off x="5138738" y="1700213"/>
            <a:ext cx="390207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15888"/>
            <a:ext cx="8424863" cy="1081087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Kapátko – volba barev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46050" y="1196975"/>
            <a:ext cx="8964613" cy="547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Umožňuje získat barvu z existujícího objektu. </a:t>
            </a:r>
            <a:br>
              <a:rPr lang="cs-CZ" sz="3200">
                <a:latin typeface="Calibri" pitchFamily="34" charset="0"/>
              </a:rPr>
            </a:br>
            <a:r>
              <a:rPr lang="cs-CZ" sz="3200">
                <a:latin typeface="Calibri" pitchFamily="34" charset="0"/>
              </a:rPr>
              <a:t>Postup: nástroj  se jmenuje </a:t>
            </a:r>
            <a:r>
              <a:rPr lang="cs-CZ" sz="3200" b="1">
                <a:latin typeface="Calibri" pitchFamily="34" charset="0"/>
              </a:rPr>
              <a:t>Volba barev</a:t>
            </a:r>
            <a:r>
              <a:rPr lang="cs-CZ" sz="3200">
                <a:latin typeface="Calibri" pitchFamily="34" charset="0"/>
              </a:rPr>
              <a:t>.</a:t>
            </a:r>
            <a:br>
              <a:rPr lang="cs-CZ" sz="3200">
                <a:latin typeface="Calibri" pitchFamily="34" charset="0"/>
              </a:rPr>
            </a:br>
            <a:r>
              <a:rPr lang="cs-CZ" sz="3200">
                <a:latin typeface="Calibri" pitchFamily="34" charset="0"/>
              </a:rPr>
              <a:t>Vybíráme ho na pásu karet Domů v části Nástroje.</a:t>
            </a:r>
            <a:r>
              <a:rPr lang="cs-CZ" sz="1000">
                <a:latin typeface="Calibri" pitchFamily="34" charset="0"/>
              </a:rPr>
              <a:t>  </a:t>
            </a:r>
          </a:p>
          <a:p>
            <a:pPr>
              <a:spcBef>
                <a:spcPct val="40000"/>
              </a:spcBef>
              <a:buClr>
                <a:srgbClr val="FF9021"/>
              </a:buClr>
              <a:buFont typeface="Arial" charset="0"/>
              <a:buNone/>
            </a:pPr>
            <a:endParaRPr lang="cs-CZ" sz="1000">
              <a:latin typeface="Calibri" pitchFamily="34" charset="0"/>
            </a:endParaRPr>
          </a:p>
          <a:p>
            <a:pPr>
              <a:buClr>
                <a:srgbClr val="FF9021"/>
              </a:buClr>
              <a:buFont typeface="Wingdings" pitchFamily="2" charset="2"/>
              <a:buNone/>
            </a:pPr>
            <a:r>
              <a:rPr lang="cs-CZ" sz="3200">
                <a:latin typeface="Calibri" pitchFamily="34" charset="0"/>
              </a:rPr>
              <a:t>Pak klikneme na barvu v obrázku, kterou chceme využít. Barva se nastavila jako výchozí barva.</a:t>
            </a:r>
          </a:p>
          <a:p>
            <a:pPr>
              <a:buClr>
                <a:srgbClr val="FF9021"/>
              </a:buClr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Chceme-li novou barvu využít jako barvu popředí, klikneme na ni levým tlačítkem myši, pro barvu pozadí zvolíme pravé tlačítko myši.</a:t>
            </a:r>
          </a:p>
          <a:p>
            <a:pPr>
              <a:buClr>
                <a:srgbClr val="FF9021"/>
              </a:buClr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Zvolíme nástroj Plechovka a vybarvíme objekt, pro který jsme chtěli barvu získat.</a:t>
            </a:r>
          </a:p>
          <a:p>
            <a:pPr>
              <a:spcBef>
                <a:spcPct val="20000"/>
              </a:spcBef>
              <a:buClr>
                <a:srgbClr val="FF9021"/>
              </a:buClr>
              <a:buFontTx/>
              <a:buChar char="-"/>
            </a:pP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772400" cy="919162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Nástroj Lupa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00213"/>
            <a:ext cx="7772400" cy="4681537"/>
          </a:xfrm>
        </p:spPr>
        <p:txBody>
          <a:bodyPr/>
          <a:lstStyle/>
          <a:p>
            <a:pPr marL="0" indent="-457200" eaLnBrk="1" hangingPunct="1">
              <a:spcBef>
                <a:spcPct val="30000"/>
              </a:spcBef>
              <a:buClr>
                <a:srgbClr val="FF9021"/>
              </a:buClr>
              <a:defRPr/>
            </a:pPr>
            <a:endParaRPr lang="cs-CZ" smtClean="0">
              <a:solidFill>
                <a:schemeClr val="bg2"/>
              </a:solidFill>
            </a:endParaRPr>
          </a:p>
          <a:p>
            <a:pPr eaLnBrk="1" hangingPunct="1">
              <a:spcBef>
                <a:spcPct val="30000"/>
              </a:spcBef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i="1" smtClean="0">
              <a:solidFill>
                <a:srgbClr val="3E003E"/>
              </a:solidFill>
            </a:endParaRPr>
          </a:p>
          <a:p>
            <a:pPr algn="ctr" eaLnBrk="1" hangingPunct="1">
              <a:buClr>
                <a:srgbClr val="FF9021"/>
              </a:buClr>
              <a:buFont typeface="Wingdings" pitchFamily="2" charset="2"/>
              <a:buNone/>
              <a:defRPr/>
            </a:pPr>
            <a:endParaRPr lang="cs-CZ" sz="4000" i="1" smtClean="0">
              <a:solidFill>
                <a:srgbClr val="0000FF"/>
              </a:solidFill>
            </a:endParaRPr>
          </a:p>
          <a:p>
            <a:pPr eaLnBrk="1" hangingPunct="1">
              <a:buClr>
                <a:srgbClr val="FF9021"/>
              </a:buClr>
              <a:buFontTx/>
              <a:buChar char="-"/>
              <a:defRPr/>
            </a:pPr>
            <a:endParaRPr lang="cs-CZ" sz="4000" smtClean="0">
              <a:solidFill>
                <a:srgbClr val="0000FF"/>
              </a:solidFill>
            </a:endParaRPr>
          </a:p>
        </p:txBody>
      </p:sp>
      <p:pic>
        <p:nvPicPr>
          <p:cNvPr id="30723" name="Picture 2" descr="H:\Documents and Settings\Radka\Dokumenty\pracovní\Ostrava\šablony\grafika\Grafický editor MALOVÁNÍ\Screenshoty\Malování\lupa1.png"/>
          <p:cNvPicPr>
            <a:picLocks noChangeAspect="1" noChangeArrowheads="1"/>
          </p:cNvPicPr>
          <p:nvPr/>
        </p:nvPicPr>
        <p:blipFill>
          <a:blip r:embed="rId3"/>
          <a:srcRect l="10394" t="9895" r="10394" b="10228"/>
          <a:stretch>
            <a:fillRect/>
          </a:stretch>
        </p:blipFill>
        <p:spPr bwMode="auto">
          <a:xfrm>
            <a:off x="250825" y="1268413"/>
            <a:ext cx="8672513" cy="491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750" y="2852738"/>
            <a:ext cx="4608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Lupu najdeme na pásu karet Zobrazit.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0825" y="1700213"/>
            <a:ext cx="1152525" cy="79216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ový popisek 4"/>
          <p:cNvSpPr/>
          <p:nvPr/>
        </p:nvSpPr>
        <p:spPr>
          <a:xfrm>
            <a:off x="5003800" y="3476625"/>
            <a:ext cx="3816350" cy="1584325"/>
          </a:xfrm>
          <a:prstGeom prst="wedgeRectCallout">
            <a:avLst>
              <a:gd name="adj1" fmla="val 31974"/>
              <a:gd name="adj2" fmla="val 104779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dirty="0">
                <a:solidFill>
                  <a:schemeClr val="tx1"/>
                </a:solidFill>
              </a:rPr>
              <a:t>Jednoduché použití Lupy pomocí </a:t>
            </a:r>
            <a:r>
              <a:rPr lang="cs-CZ" sz="3600" dirty="0" err="1">
                <a:solidFill>
                  <a:schemeClr val="tx1"/>
                </a:solidFill>
              </a:rPr>
              <a:t>posuvňíku</a:t>
            </a:r>
            <a:r>
              <a:rPr lang="cs-CZ" sz="36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9" name="Obdélník 8"/>
          <p:cNvSpPr/>
          <p:nvPr/>
        </p:nvSpPr>
        <p:spPr>
          <a:xfrm>
            <a:off x="1241425" y="1525588"/>
            <a:ext cx="504825" cy="1746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00CC"/>
                </a:solidFill>
                <a:latin typeface="Arial" charset="0"/>
              </a:rPr>
              <a:t>Úkol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Napište své jméno, tužkou kolem něj udělejte kolečko, přesvědčte se pomocí lupy, že je uzavřené </a:t>
            </a:r>
          </a:p>
          <a:p>
            <a:r>
              <a:rPr lang="cs-CZ" smtClean="0"/>
              <a:t>pomocí gumy a tužky opravte spojení</a:t>
            </a:r>
          </a:p>
          <a:p>
            <a:r>
              <a:rPr lang="cs-CZ" smtClean="0"/>
              <a:t>vybarvěte kolečko žlutě</a:t>
            </a:r>
          </a:p>
        </p:txBody>
      </p:sp>
      <p:pic>
        <p:nvPicPr>
          <p:cNvPr id="32771" name="Obrázek 3"/>
          <p:cNvPicPr>
            <a:picLocks noChangeAspect="1"/>
          </p:cNvPicPr>
          <p:nvPr/>
        </p:nvPicPr>
        <p:blipFill>
          <a:blip r:embed="rId2"/>
          <a:srcRect l="22194" t="10738"/>
          <a:stretch>
            <a:fillRect/>
          </a:stretch>
        </p:blipFill>
        <p:spPr bwMode="auto">
          <a:xfrm>
            <a:off x="5651500" y="4003675"/>
            <a:ext cx="2605088" cy="238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300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programu Malování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301</Words>
  <Application>Microsoft Office PowerPoint</Application>
  <PresentationFormat>Předvádění na obrazovce (4:3)</PresentationFormat>
  <Paragraphs>79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Nástroj Tužka</vt:lpstr>
      <vt:lpstr>Barvy</vt:lpstr>
      <vt:lpstr>Míchání vlastních odstínů barev</vt:lpstr>
      <vt:lpstr>Nástroj Text</vt:lpstr>
      <vt:lpstr>Nástroj Guma</vt:lpstr>
      <vt:lpstr>Barevná guma</vt:lpstr>
      <vt:lpstr>Nástroj Kapátko – volba barev</vt:lpstr>
      <vt:lpstr>Nástroj Lupa</vt:lpstr>
      <vt:lpstr>Úkol</vt:lpstr>
      <vt:lpstr>Použité zdroje:  Print screen z programu Malování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Administrator</cp:lastModifiedBy>
  <cp:revision>39</cp:revision>
  <dcterms:created xsi:type="dcterms:W3CDTF">2012-09-09T19:10:47Z</dcterms:created>
  <dcterms:modified xsi:type="dcterms:W3CDTF">2013-05-27T12:17:03Z</dcterms:modified>
</cp:coreProperties>
</file>