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5" r:id="rId3"/>
    <p:sldId id="271" r:id="rId4"/>
    <p:sldId id="282" r:id="rId5"/>
    <p:sldId id="277" r:id="rId6"/>
    <p:sldId id="272" r:id="rId7"/>
    <p:sldId id="278" r:id="rId8"/>
    <p:sldId id="279" r:id="rId9"/>
    <p:sldId id="273" r:id="rId10"/>
    <p:sldId id="280" r:id="rId11"/>
    <p:sldId id="281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54D1BFCD-3FB8-4320-A8B0-CD6EFB7D0D9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8133949-6F49-4391-9CD0-C41F23A29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4776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85F8E29-BA2E-4BCA-81BA-0E026440D6B2}" type="slidenum">
              <a:rPr lang="cs-CZ"/>
              <a:pPr/>
              <a:t>3</a:t>
            </a:fld>
            <a:endParaRPr lang="cs-CZ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C78CBD5-0575-4E37-A0AC-C657664782AA}" type="slidenum">
              <a:rPr lang="cs-CZ"/>
              <a:pPr/>
              <a:t>4</a:t>
            </a:fld>
            <a:endParaRPr lang="cs-CZ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9E51C31-FCE9-454F-A6AA-80D29FD5FD2A}" type="slidenum">
              <a:rPr lang="cs-CZ"/>
              <a:pPr/>
              <a:t>5</a:t>
            </a:fld>
            <a:endParaRPr lang="cs-CZ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5E250D8-BC2B-4B3E-88AB-64F52C15B9C4}" type="slidenum">
              <a:rPr lang="cs-CZ"/>
              <a:pPr/>
              <a:t>6</a:t>
            </a:fld>
            <a:endParaRPr lang="cs-CZ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CFD2A7C-81B7-49CF-A267-D4281046E84B}" type="slidenum">
              <a:rPr lang="cs-CZ"/>
              <a:pPr/>
              <a:t>7</a:t>
            </a:fld>
            <a:endParaRPr lang="cs-CZ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E7A7A24-E2C9-43C5-9851-279D1115BE51}" type="slidenum">
              <a:rPr lang="cs-CZ"/>
              <a:pPr/>
              <a:t>8</a:t>
            </a:fld>
            <a:endParaRPr lang="cs-CZ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30A6AB1-6FA8-4627-AD87-0D5E2CC527CC}" type="slidenum">
              <a:rPr lang="cs-CZ"/>
              <a:pPr/>
              <a:t>9</a:t>
            </a:fld>
            <a:endParaRPr lang="cs-CZ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76B9FCB-3707-422C-A735-5D907BC85292}" type="slidenum">
              <a:rPr lang="cs-CZ"/>
              <a:pPr/>
              <a:t>10</a:t>
            </a:fld>
            <a:endParaRPr lang="cs-CZ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4FD0D-F688-4DCE-8CEA-20575D694A2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F7BEC-7441-4805-B4A8-F19D9EF01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49215-69FC-47C7-894C-88F523369FB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2C953-22EA-4BFF-8FA7-54E9981E5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A578C-1824-4054-B1E4-1B113D24B49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C3837-6671-45C9-BD61-D64B340D4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30782-BAF3-4D8B-9BDB-893E681EAAC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646F6-7F1D-49E4-8181-71BBE342C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1E665-05BC-4762-91B3-1A4F0246ACF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463E0-B8FA-400E-B241-7CC1C9826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3B051-FB96-461C-BB41-A3D34855FDC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91C91-1513-42B7-A995-C8E5D8DB9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7A2E1-0663-4DDD-92D9-48306A930F5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4BB32-CECA-4538-A3A5-46F7528C2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EE5E1-6B5E-489D-B50C-D4C1056A6C6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003F3-6021-4352-ACE2-CFEB1C743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FE83A-28BF-440B-BC60-8BFFAD8DD0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E3376-0DA8-4A1C-BFFA-0444595E2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EE831-2AF3-4274-ABCF-602E1679FEC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535FE-4857-4E26-9BCC-96D498951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E2FD0-BEA0-429C-B384-49C7098935B6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41F6F-433E-4BCB-AE54-3E89BFED5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accent3"/>
            </a:gs>
            <a:gs pos="29000">
              <a:schemeClr val="accent3">
                <a:lumMod val="20000"/>
                <a:lumOff val="80000"/>
              </a:schemeClr>
            </a:gs>
            <a:gs pos="70000">
              <a:schemeClr val="accent3">
                <a:lumMod val="60000"/>
                <a:lumOff val="4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B7492E2-7AB2-40E5-B30C-E90AEB8B572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81CBEDA-6FAA-43EE-A514-9E5909CEE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65263" y="3581400"/>
            <a:ext cx="6364287" cy="321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>Malování - nástroje grafického editoru</a:t>
            </a:r>
          </a:p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2.část</a:t>
            </a:r>
            <a:endParaRPr lang="cs-CZ" sz="2400" b="1" dirty="0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</a:t>
            </a:r>
            <a:r>
              <a:rPr lang="cs-CZ" sz="2000" dirty="0" err="1">
                <a:cs typeface="Times New Roman" pitchFamily="18" charset="0"/>
              </a:rPr>
              <a:t>Paster</a:t>
            </a:r>
            <a:r>
              <a:rPr lang="cs-CZ" sz="2000" dirty="0" err="1">
                <a:cs typeface="Arial" charset="0"/>
              </a:rPr>
              <a:t>ňá</a:t>
            </a:r>
            <a:r>
              <a:rPr lang="cs-CZ" sz="2000" dirty="0" err="1">
                <a:cs typeface="Times New Roman" pitchFamily="18" charset="0"/>
              </a:rPr>
              <a:t>ková</a:t>
            </a:r>
            <a:r>
              <a:rPr lang="cs-CZ" sz="2000" dirty="0">
                <a:cs typeface="Times New Roman" pitchFamily="18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</a:t>
            </a:r>
            <a:r>
              <a:rPr lang="cs-CZ" sz="2000">
                <a:cs typeface="Times New Roman" pitchFamily="18" charset="0"/>
              </a:rPr>
              <a:t>výuce </a:t>
            </a:r>
            <a:r>
              <a:rPr lang="cs-CZ" sz="2000" smtClean="0">
                <a:cs typeface="Times New Roman" pitchFamily="18" charset="0"/>
              </a:rPr>
              <a:t>14.1</a:t>
            </a:r>
            <a:r>
              <a:rPr lang="cs-CZ" sz="2000" dirty="0">
                <a:cs typeface="Times New Roman" pitchFamily="18" charset="0"/>
              </a:rPr>
              <a:t>. 2013,  4.t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Zpracování a vyu</a:t>
            </a:r>
            <a:r>
              <a:rPr lang="cs-CZ" dirty="0">
                <a:solidFill>
                  <a:srgbClr val="000000"/>
                </a:solidFill>
              </a:rPr>
              <a:t>ž</a:t>
            </a:r>
            <a:r>
              <a:rPr lang="cs-CZ" sz="2000" dirty="0">
                <a:cs typeface="Times New Roman" pitchFamily="18" charset="0"/>
              </a:rPr>
              <a:t>ití informací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VY_32_inovace_03_ICT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65125"/>
            <a:ext cx="5400675" cy="91916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Štětce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700213"/>
            <a:ext cx="8785225" cy="5041900"/>
          </a:xfrm>
        </p:spPr>
        <p:txBody>
          <a:bodyPr/>
          <a:lstStyle/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4000" smtClean="0"/>
              <a:t>Samostatné tlačítko pro nástroj Štětce najdeme na pásu karet Domů.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4000" smtClean="0"/>
              <a:t>Šířku stopy štětce volíme </a:t>
            </a:r>
            <a:br>
              <a:rPr lang="cs-CZ" sz="4000" smtClean="0"/>
            </a:br>
            <a:r>
              <a:rPr lang="cs-CZ" sz="4000" smtClean="0"/>
              <a:t>pomocí nástroje Velikost.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4000" smtClean="0"/>
              <a:t>Typ štětce si můžeme vybrat </a:t>
            </a:r>
            <a:br>
              <a:rPr lang="cs-CZ" sz="4000" smtClean="0"/>
            </a:br>
            <a:r>
              <a:rPr lang="cs-CZ" sz="4000" smtClean="0"/>
              <a:t>po rozbalení nástroje. </a:t>
            </a:r>
            <a:br>
              <a:rPr lang="cs-CZ" sz="4000" smtClean="0"/>
            </a:br>
            <a:r>
              <a:rPr lang="cs-CZ" sz="4000" smtClean="0"/>
              <a:t>K dispozici máme 9 možností.</a:t>
            </a:r>
            <a:br>
              <a:rPr lang="cs-CZ" sz="4000" smtClean="0"/>
            </a:br>
            <a:endParaRPr lang="cs-CZ" sz="4000" smtClean="0"/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/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/>
          </a:p>
          <a:p>
            <a:pPr marL="0" indent="0" algn="ctr" eaLnBrk="1" hangingPunct="1">
              <a:buClr>
                <a:srgbClr val="FF9021"/>
              </a:buClr>
              <a:buFont typeface="Wingdings" pitchFamily="2" charset="2"/>
              <a:buNone/>
            </a:pPr>
            <a:endParaRPr lang="cs-CZ" sz="4000" i="1" smtClean="0"/>
          </a:p>
          <a:p>
            <a:pPr marL="0" indent="0"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  <p:pic>
        <p:nvPicPr>
          <p:cNvPr id="2050" name="Picture 2" descr="H:\Documents and Settings\Radka\Dokumenty\pracovní\Ostrava\šablony\grafika\Grafický editor MALOVÁNÍ\Screenshoty\Malování\Malování štětec1.png"/>
          <p:cNvPicPr>
            <a:picLocks noChangeAspect="1" noChangeArrowheads="1"/>
          </p:cNvPicPr>
          <p:nvPr/>
        </p:nvPicPr>
        <p:blipFill>
          <a:blip r:embed="rId3"/>
          <a:srcRect l="28770" t="16406" r="59077" b="58333"/>
          <a:stretch>
            <a:fillRect/>
          </a:stretch>
        </p:blipFill>
        <p:spPr bwMode="auto">
          <a:xfrm>
            <a:off x="6829425" y="2420938"/>
            <a:ext cx="227965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4"/>
          <a:srcRect l="37509" t="17151" r="58977" b="73685"/>
          <a:stretch>
            <a:fillRect/>
          </a:stretch>
        </p:blipFill>
        <p:spPr bwMode="auto">
          <a:xfrm>
            <a:off x="6443663" y="115888"/>
            <a:ext cx="1008062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250" y="30163"/>
            <a:ext cx="5903913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Stopy Štětce</a:t>
            </a:r>
            <a:endParaRPr lang="cs-CZ" sz="1800" smtClean="0">
              <a:solidFill>
                <a:srgbClr val="0000CC"/>
              </a:solidFill>
              <a:latin typeface="Arial" charset="0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7772400" cy="4681537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endParaRPr lang="cs-CZ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endParaRPr lang="cs-CZ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4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>
              <a:solidFill>
                <a:srgbClr val="3E003E"/>
              </a:solidFill>
            </a:endParaRPr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</a:pPr>
            <a:endParaRPr lang="cs-CZ" sz="4000" i="1" smtClean="0">
              <a:solidFill>
                <a:srgbClr val="0000FF"/>
              </a:solidFill>
            </a:endParaRPr>
          </a:p>
          <a:p>
            <a:pPr eaLnBrk="1" hangingPunct="1">
              <a:buClr>
                <a:srgbClr val="FF9021"/>
              </a:buClr>
              <a:buFontTx/>
              <a:buChar char="-"/>
            </a:pPr>
            <a:endParaRPr lang="cs-CZ" sz="4000" smtClean="0">
              <a:solidFill>
                <a:srgbClr val="0000FF"/>
              </a:solidFill>
            </a:endParaRPr>
          </a:p>
        </p:txBody>
      </p:sp>
      <p:pic>
        <p:nvPicPr>
          <p:cNvPr id="18435" name="Picture 2" descr="H:\Documents and Settings\Radka\Dokumenty\pracovní\Ostrava\šablony\grafika\Grafický editor MALOVÁNÍ\Screenshoty\Malování\Malování štětec stopy.png"/>
          <p:cNvPicPr>
            <a:picLocks noChangeAspect="1" noChangeArrowheads="1"/>
          </p:cNvPicPr>
          <p:nvPr/>
        </p:nvPicPr>
        <p:blipFill>
          <a:blip r:embed="rId3"/>
          <a:srcRect l="10892" t="9895" r="39180" b="24719"/>
          <a:stretch>
            <a:fillRect/>
          </a:stretch>
        </p:blipFill>
        <p:spPr bwMode="auto">
          <a:xfrm>
            <a:off x="827088" y="981075"/>
            <a:ext cx="7632700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924300" y="193675"/>
            <a:ext cx="1798638" cy="91916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Sprej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4868863"/>
            <a:ext cx="8569325" cy="1800225"/>
          </a:xfrm>
        </p:spPr>
        <p:txBody>
          <a:bodyPr/>
          <a:lstStyle/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mtClean="0"/>
              <a:t>Najdeme ji mezi typy Štětce.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mtClean="0"/>
              <a:t>Šířku stopy spreje nastavujeme pomocí tlačítka Velikost.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47663" y="1125538"/>
            <a:ext cx="8785225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Vytváří efekt barevných kapek.</a:t>
            </a:r>
          </a:p>
          <a:p>
            <a:pPr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Barvu spreje volíme stiskem levého (barva popředí) nebo pravého (barva pozadí) tlačítka myši.</a:t>
            </a:r>
          </a:p>
          <a:p>
            <a:pPr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Intenzita barvy spreje závisí na rychlosti pohybu myši. Čím rychleji s ní pohybujeme, tím méně barevných kapek zůstává ve stopě spreje.</a:t>
            </a:r>
            <a:endParaRPr lang="cs-CZ" sz="3200" i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74625"/>
            <a:ext cx="4608512" cy="123825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Úsečka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844675"/>
            <a:ext cx="6553200" cy="4679950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mtClean="0"/>
              <a:t>Slouží ke kreslení rovných čar.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mtClean="0"/>
              <a:t>Nástroj vybíráme na pásu karet Domů v části Tvary.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mtClean="0"/>
              <a:t>Šířku čáry nastavujeme pomocí volby Velikost.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mtClean="0"/>
              <a:t>Pomocí tlačítka Obrys vybíráme </a:t>
            </a:r>
            <a:br>
              <a:rPr lang="cs-CZ" smtClean="0"/>
            </a:br>
            <a:r>
              <a:rPr lang="cs-CZ" smtClean="0"/>
              <a:t>typ štětce, kterým bude úsečka nakreslena.</a:t>
            </a: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/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</a:pPr>
            <a:endParaRPr lang="cs-CZ" sz="4000" i="1" smtClean="0"/>
          </a:p>
          <a:p>
            <a:pPr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  <p:pic>
        <p:nvPicPr>
          <p:cNvPr id="1026" name="Picture 2" descr="H:\Documents and Settings\Radka\Dokumenty\pracovní\Ostrava\šablony\grafika\Grafický editor MALOVÁNÍ\Screenshoty\Malování\Malování úsečka 1.png"/>
          <p:cNvPicPr>
            <a:picLocks noChangeAspect="1" noChangeArrowheads="1"/>
          </p:cNvPicPr>
          <p:nvPr/>
        </p:nvPicPr>
        <p:blipFill>
          <a:blip r:embed="rId3"/>
          <a:srcRect l="40923" t="16730" r="42387" b="71140"/>
          <a:stretch>
            <a:fillRect/>
          </a:stretch>
        </p:blipFill>
        <p:spPr bwMode="auto">
          <a:xfrm>
            <a:off x="4910138" y="115888"/>
            <a:ext cx="4079875" cy="166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H:\Documents and Settings\Radka\Dokumenty\pracovní\Ostrava\šablony\grafika\Grafický editor MALOVÁNÍ\Screenshoty\Malování\Malování úsečka typ stopy.png"/>
          <p:cNvPicPr>
            <a:picLocks noChangeAspect="1" noChangeArrowheads="1"/>
          </p:cNvPicPr>
          <p:nvPr/>
        </p:nvPicPr>
        <p:blipFill>
          <a:blip r:embed="rId4"/>
          <a:srcRect l="47511" t="16643" r="43265" b="57031"/>
          <a:stretch>
            <a:fillRect/>
          </a:stretch>
        </p:blipFill>
        <p:spPr bwMode="auto">
          <a:xfrm>
            <a:off x="6516688" y="2205038"/>
            <a:ext cx="25638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04813"/>
            <a:ext cx="489585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Křivka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2276475"/>
            <a:ext cx="7772400" cy="4105275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Nástroj vybíráme</a:t>
            </a:r>
            <a:br>
              <a:rPr lang="cs-CZ" sz="3600" smtClean="0"/>
            </a:br>
            <a:r>
              <a:rPr lang="cs-CZ" sz="3600" smtClean="0"/>
              <a:t>na pásu karet Domů v části Tvary.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Šířku křivky nastavujeme pomocí tlačítka Velikost.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Pomocí tlačítka Obrys nastavíme typ štětce, kterým bude křivka nakreslena.</a:t>
            </a:r>
          </a:p>
          <a:p>
            <a:pPr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 l="41142" t="16505" r="48285" b="70691"/>
          <a:stretch>
            <a:fillRect/>
          </a:stretch>
        </p:blipFill>
        <p:spPr bwMode="auto">
          <a:xfrm>
            <a:off x="5435600" y="115888"/>
            <a:ext cx="3460750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084888" y="404813"/>
            <a:ext cx="503237" cy="4873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7772400" cy="792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Tvorba křivky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1125538"/>
            <a:ext cx="8928100" cy="5616575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Tahem myši vyznačíme počáteční a koncový bod křivky (úsečku).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Křivku tvarujeme uchopením a tažením myší.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Pro uchopení máme k dispozici 2 body kdekoli na křivce.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Potřebujeme-li, aby oba koncové body křivky zůstaly na stejné (vodorovné, svislé nebo šikmé) úrovni, podržíme při tvarování křivky klávesu Shift.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H:\Documents and Settings\Radka\Dokumenty\pracovní\Ostrava\šablony\grafika\Grafický editor MALOVÁNÍ\Screenshoty\Malování\Malování obdélník1.png"/>
          <p:cNvPicPr>
            <a:picLocks noChangeAspect="1" noChangeArrowheads="1"/>
          </p:cNvPicPr>
          <p:nvPr/>
        </p:nvPicPr>
        <p:blipFill>
          <a:blip r:embed="rId3"/>
          <a:srcRect l="41653" t="16406" r="38873" b="51823"/>
          <a:stretch>
            <a:fillRect/>
          </a:stretch>
        </p:blipFill>
        <p:spPr bwMode="auto">
          <a:xfrm>
            <a:off x="5580063" y="115888"/>
            <a:ext cx="3502025" cy="321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831850"/>
            <a:ext cx="4968875" cy="91916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Obdélník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2492375"/>
            <a:ext cx="8567738" cy="4176713"/>
          </a:xfrm>
        </p:spPr>
        <p:txBody>
          <a:bodyPr/>
          <a:lstStyle/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Najdeme na pásu karet</a:t>
            </a:r>
            <a:br>
              <a:rPr lang="cs-CZ" sz="3600" smtClean="0"/>
            </a:br>
            <a:r>
              <a:rPr lang="cs-CZ" sz="3600" smtClean="0"/>
              <a:t>Domů v části Tvary.</a:t>
            </a:r>
            <a:br>
              <a:rPr lang="cs-CZ" sz="3600" smtClean="0"/>
            </a:br>
            <a:r>
              <a:rPr lang="cs-CZ" sz="3600" smtClean="0"/>
              <a:t>Šířku obrysu volíme pomocí tlačítka Velikost. </a:t>
            </a:r>
            <a:r>
              <a:rPr lang="cs-CZ" sz="1200" smtClean="0"/>
              <a:t> 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Po rozbalení tlačítka Obrys vybíráme typ štětce, kterým bude obrys tvaru nakreslen.</a:t>
            </a:r>
            <a:r>
              <a:rPr lang="cs-CZ" sz="1200" smtClean="0"/>
              <a:t> 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Po rozbalení tlačítka Výplň volíme typ výplně.</a:t>
            </a:r>
          </a:p>
          <a:p>
            <a:pPr marL="0" indent="0" eaLnBrk="1" hangingPunct="1">
              <a:buClr>
                <a:srgbClr val="FF9021"/>
              </a:buClr>
              <a:buFont typeface="Arial" charset="0"/>
              <a:buNone/>
            </a:pPr>
            <a:endParaRPr lang="cs-CZ" sz="4000" smtClean="0"/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3995738" y="1412875"/>
            <a:ext cx="2808287" cy="20161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804025" y="1052513"/>
            <a:ext cx="1871663" cy="259238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777240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Elipsa - Ovál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484313"/>
            <a:ext cx="8785225" cy="5184775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Ovál vybíráme na pásu karet Domů v části</a:t>
            </a:r>
            <a:br>
              <a:rPr lang="cs-CZ" sz="3600" smtClean="0"/>
            </a:br>
            <a:r>
              <a:rPr lang="cs-CZ" sz="3600" smtClean="0"/>
              <a:t>Tvary.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Šířku obrysu nastavujeme pomocí tlačítka Velikost.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Pomocí tlačítka Obrys nastavíme typ štětce, kterým bude tvar nakreslen.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</a:pPr>
            <a:r>
              <a:rPr lang="cs-CZ" sz="3600" smtClean="0"/>
              <a:t>Pomocí tlačítka Výplň vybíráme typ výplně tvaru.</a:t>
            </a:r>
          </a:p>
          <a:p>
            <a:pPr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1143000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Úkol – nakreslíme skleničku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84563"/>
          </a:xfrm>
        </p:spPr>
        <p:txBody>
          <a:bodyPr/>
          <a:lstStyle/>
          <a:p>
            <a:r>
              <a:rPr lang="cs-CZ" smtClean="0"/>
              <a:t>nakreslíme ovál, do prostředku oválu nakreslíme čáru pomocí křivky a roztáhneme směrem dolů, pak pomocí přímek a oválu uděláme stopku skleničky.</a:t>
            </a:r>
          </a:p>
          <a:p>
            <a:r>
              <a:rPr lang="cs-CZ" smtClean="0"/>
              <a:t>Vybarvíme a uložíme</a:t>
            </a:r>
            <a:br>
              <a:rPr lang="cs-CZ" smtClean="0"/>
            </a:br>
            <a:r>
              <a:rPr lang="cs-CZ" smtClean="0"/>
              <a:t>do své složky</a:t>
            </a:r>
          </a:p>
          <a:p>
            <a:endParaRPr lang="cs-CZ" smtClean="0"/>
          </a:p>
        </p:txBody>
      </p:sp>
      <p:pic>
        <p:nvPicPr>
          <p:cNvPr id="3277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244850"/>
            <a:ext cx="3095625" cy="352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300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 Malování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354</Words>
  <Application>Microsoft Office PowerPoint</Application>
  <PresentationFormat>Předvádění na obrazovce (4:3)</PresentationFormat>
  <Paragraphs>71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Nástroj Štětce</vt:lpstr>
      <vt:lpstr>Stopy Štětce</vt:lpstr>
      <vt:lpstr>Sprej</vt:lpstr>
      <vt:lpstr>Nástroj Úsečka</vt:lpstr>
      <vt:lpstr>Nástroj Křivka</vt:lpstr>
      <vt:lpstr>Tvorba křivky</vt:lpstr>
      <vt:lpstr>Nástroj Obdélník</vt:lpstr>
      <vt:lpstr>Nástroj Elipsa - Ovál</vt:lpstr>
      <vt:lpstr>Úkol – nakreslíme skleničku</vt:lpstr>
      <vt:lpstr>Použité zdroje:  Print screen z programu Malování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39</cp:revision>
  <dcterms:created xsi:type="dcterms:W3CDTF">2012-09-09T19:10:47Z</dcterms:created>
  <dcterms:modified xsi:type="dcterms:W3CDTF">2013-05-27T12:17:34Z</dcterms:modified>
</cp:coreProperties>
</file>