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76" r:id="rId2"/>
    <p:sldId id="275" r:id="rId3"/>
    <p:sldId id="256" r:id="rId4"/>
    <p:sldId id="257" r:id="rId5"/>
    <p:sldId id="270" r:id="rId6"/>
    <p:sldId id="280" r:id="rId7"/>
    <p:sldId id="279" r:id="rId8"/>
    <p:sldId id="258" r:id="rId9"/>
    <p:sldId id="285" r:id="rId10"/>
    <p:sldId id="259" r:id="rId11"/>
    <p:sldId id="267" r:id="rId12"/>
    <p:sldId id="268" r:id="rId13"/>
    <p:sldId id="283" r:id="rId14"/>
    <p:sldId id="262" r:id="rId15"/>
    <p:sldId id="281" r:id="rId16"/>
    <p:sldId id="288" r:id="rId17"/>
    <p:sldId id="264" r:id="rId18"/>
    <p:sldId id="265" r:id="rId19"/>
    <p:sldId id="266" r:id="rId20"/>
    <p:sldId id="273" r:id="rId21"/>
    <p:sldId id="274" r:id="rId22"/>
    <p:sldId id="260" r:id="rId23"/>
    <p:sldId id="289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A47772"/>
    <a:srgbClr val="FFFF66"/>
    <a:srgbClr val="FFCC66"/>
    <a:srgbClr val="99FF66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EFBF8-1F9F-4C9A-ACA6-B2E31698475C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0481E-D498-4ED7-A33F-2324644197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79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C5937B9-DE43-4D08-A37E-4C09CFA38AB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90A385E-B4EE-4B72-B958-BFAD1D2367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42843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3.5.2013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VY_32_INOVACE_11_PŘÍRODOPIS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Buk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Opakuj si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Jakými způsoby jsou přenášena pylová zrnka z prašníku na bliznu?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99CC"/>
                </a:solidFill>
              </a:rPr>
              <a:t>větrem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99CC"/>
                </a:solidFill>
              </a:rPr>
              <a:t>větrosnubné</a:t>
            </a:r>
            <a:r>
              <a:rPr lang="cs-CZ" dirty="0" smtClean="0"/>
              <a:t> květy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99FF66"/>
                </a:solidFill>
              </a:rPr>
              <a:t>hmyzem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99FF66"/>
                </a:solidFill>
              </a:rPr>
              <a:t>hmyzosnubné</a:t>
            </a:r>
            <a:r>
              <a:rPr lang="cs-CZ" dirty="0" smtClean="0"/>
              <a:t> květy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67744" y="3429000"/>
            <a:ext cx="136815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555776" y="4437112"/>
            <a:ext cx="136815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Buchenwald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7" y="332656"/>
            <a:ext cx="6480720" cy="62647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err="1" smtClean="0">
                <a:solidFill>
                  <a:srgbClr val="FFFF00"/>
                </a:solidFill>
              </a:rPr>
              <a:t>Bukovité</a:t>
            </a:r>
            <a:r>
              <a:rPr lang="cs-CZ" sz="6600" b="1" dirty="0" smtClean="0">
                <a:solidFill>
                  <a:srgbClr val="FFFF00"/>
                </a:solidFill>
              </a:rPr>
              <a:t> </a:t>
            </a:r>
            <a:endParaRPr lang="cs-CZ" sz="6600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tvrdé, kvalitní dřevo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využití: výroba nábytku, parket, lodí</a:t>
            </a:r>
          </a:p>
          <a:p>
            <a:pPr algn="ctr"/>
            <a:r>
              <a:rPr lang="cs-CZ" dirty="0" smtClean="0"/>
              <a:t>sudů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59832" y="2132856"/>
            <a:ext cx="33123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dřeviny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644008" y="2996952"/>
            <a:ext cx="0" cy="648072"/>
          </a:xfrm>
          <a:prstGeom prst="straightConnector1">
            <a:avLst/>
          </a:prstGeom>
          <a:ln w="28575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644008" y="4077072"/>
            <a:ext cx="0" cy="648072"/>
          </a:xfrm>
          <a:prstGeom prst="straightConnector1">
            <a:avLst/>
          </a:prstGeom>
          <a:ln w="28575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99CC"/>
                </a:solidFill>
              </a:rPr>
              <a:t>Květy</a:t>
            </a:r>
            <a:endParaRPr lang="cs-CZ" dirty="0" smtClean="0">
              <a:solidFill>
                <a:srgbClr val="FF99CC"/>
              </a:solidFill>
            </a:endParaRPr>
          </a:p>
          <a:p>
            <a:r>
              <a:rPr lang="cs-CZ" dirty="0" smtClean="0"/>
              <a:t>                    </a:t>
            </a:r>
            <a:r>
              <a:rPr lang="cs-CZ" dirty="0" err="1" smtClean="0"/>
              <a:t>jednopohlavné</a:t>
            </a:r>
            <a:endParaRPr lang="cs-CZ" dirty="0" smtClean="0"/>
          </a:p>
          <a:p>
            <a:r>
              <a:rPr lang="cs-CZ" dirty="0" smtClean="0"/>
              <a:t>                    větrosnubné</a:t>
            </a:r>
          </a:p>
          <a:p>
            <a:r>
              <a:rPr lang="cs-CZ" dirty="0" smtClean="0"/>
              <a:t>        </a:t>
            </a:r>
          </a:p>
          <a:p>
            <a:endParaRPr lang="cs-CZ" b="1" u="sng" dirty="0" smtClean="0"/>
          </a:p>
          <a:p>
            <a:r>
              <a:rPr lang="cs-CZ" b="1" u="sng" dirty="0" smtClean="0">
                <a:solidFill>
                  <a:srgbClr val="FFFF66"/>
                </a:solidFill>
              </a:rPr>
              <a:t>Květenství </a:t>
            </a:r>
          </a:p>
          <a:p>
            <a:r>
              <a:rPr lang="cs-CZ" dirty="0" smtClean="0"/>
              <a:t>                     jehnědy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CC66"/>
                </a:solidFill>
              </a:rPr>
              <a:t>Plod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nažka</a:t>
            </a:r>
          </a:p>
          <a:p>
            <a:endParaRPr lang="cs-CZ" dirty="0" smtClean="0"/>
          </a:p>
          <a:p>
            <a:r>
              <a:rPr lang="cs-CZ" dirty="0" smtClean="0"/>
              <a:t>             oříšek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Zástupci: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buky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duby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kaštanovník setý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Buk lesní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souvislý porost</a:t>
            </a:r>
          </a:p>
          <a:p>
            <a:r>
              <a:rPr lang="cs-CZ" dirty="0" smtClean="0"/>
              <a:t>                                          buků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1.</a:t>
            </a:r>
            <a:endParaRPr lang="cs-CZ" dirty="0"/>
          </a:p>
        </p:txBody>
      </p:sp>
      <p:pic>
        <p:nvPicPr>
          <p:cNvPr id="3074" name="Picture 2" descr="Soubor:Buchenwald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556792"/>
            <a:ext cx="3422154" cy="456287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499992" y="4293096"/>
            <a:ext cx="2448272" cy="936104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bučina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6084168" y="3429000"/>
            <a:ext cx="576064" cy="864096"/>
          </a:xfrm>
          <a:prstGeom prst="straightConnector1">
            <a:avLst/>
          </a:prstGeom>
          <a:ln w="28575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2.</a:t>
            </a:r>
            <a:endParaRPr lang="cs-CZ" dirty="0"/>
          </a:p>
        </p:txBody>
      </p:sp>
      <p:pic>
        <p:nvPicPr>
          <p:cNvPr id="1028" name="Picture 4" descr="Soubor:Fagus sylvatica crosss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340768"/>
            <a:ext cx="5220866" cy="433867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827584" y="692696"/>
            <a:ext cx="3096344" cy="864096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tvrdé dřevo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868144" y="5301208"/>
            <a:ext cx="2880320" cy="720080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modelářské práce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827584" y="5229200"/>
            <a:ext cx="1656184" cy="648072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parkety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3.                                                                    4.</a:t>
            </a:r>
            <a:endParaRPr lang="cs-CZ" dirty="0"/>
          </a:p>
        </p:txBody>
      </p:sp>
      <p:pic>
        <p:nvPicPr>
          <p:cNvPr id="2050" name="Picture 2" descr="Soubor:European Be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44824"/>
            <a:ext cx="4345725" cy="3618805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51520" y="2996952"/>
            <a:ext cx="2520280" cy="936104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plod – trojboká      nažka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2" descr="Bukvic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492896"/>
            <a:ext cx="2143125" cy="32004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8" name="Elipsa 17"/>
          <p:cNvSpPr/>
          <p:nvPr/>
        </p:nvSpPr>
        <p:spPr>
          <a:xfrm>
            <a:off x="6228184" y="1700808"/>
            <a:ext cx="1584176" cy="936104"/>
          </a:xfrm>
          <a:prstGeom prst="ellipse">
            <a:avLst/>
          </a:prstGeom>
          <a:solidFill>
            <a:srgbClr val="A4777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bukvice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Buk lesní </a:t>
            </a:r>
            <a:r>
              <a:rPr lang="cs-CZ" b="1" dirty="0" smtClean="0">
                <a:solidFill>
                  <a:srgbClr val="C00000"/>
                </a:solidFill>
              </a:rPr>
              <a:t>červenolistý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5.                       6.</a:t>
            </a:r>
            <a:endParaRPr lang="cs-CZ" dirty="0"/>
          </a:p>
        </p:txBody>
      </p:sp>
      <p:pic>
        <p:nvPicPr>
          <p:cNvPr id="24578" name="Picture 2" descr="Soubor:Fagus sylvatica purpurea leaves 01 by Lin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4887815" cy="3024336"/>
          </a:xfrm>
          <a:prstGeom prst="rect">
            <a:avLst/>
          </a:prstGeom>
          <a:noFill/>
        </p:spPr>
      </p:pic>
      <p:pic>
        <p:nvPicPr>
          <p:cNvPr id="5" name="Picture 2" descr="http://www.leopoldo.estranky.cz/img/original/202/buk-andelska-hora-13.06.2005-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573016"/>
            <a:ext cx="3945836" cy="26289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Buk lesní </a:t>
            </a:r>
            <a:r>
              <a:rPr lang="cs-CZ" b="1" dirty="0" smtClean="0">
                <a:solidFill>
                  <a:srgbClr val="C00000"/>
                </a:solidFill>
              </a:rPr>
              <a:t>lemovaný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7.</a:t>
            </a:r>
            <a:endParaRPr lang="cs-CZ" dirty="0"/>
          </a:p>
        </p:txBody>
      </p:sp>
      <p:pic>
        <p:nvPicPr>
          <p:cNvPr id="25602" name="Picture 2" descr="Soubor:F.s.Roseomarginat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84784"/>
            <a:ext cx="6083829" cy="4562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Duby 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více než </a:t>
            </a:r>
            <a:r>
              <a:rPr lang="cs-CZ" dirty="0" smtClean="0">
                <a:solidFill>
                  <a:srgbClr val="FF99CC"/>
                </a:solidFill>
              </a:rPr>
              <a:t>450 druhů</a:t>
            </a:r>
          </a:p>
          <a:p>
            <a:endParaRPr lang="cs-CZ" dirty="0" smtClean="0"/>
          </a:p>
          <a:p>
            <a:r>
              <a:rPr lang="cs-CZ" dirty="0" smtClean="0"/>
              <a:t>dub letní, zvaný křemelák</a:t>
            </a:r>
          </a:p>
          <a:p>
            <a:r>
              <a:rPr lang="cs-CZ" dirty="0" smtClean="0"/>
              <a:t>dub zimní, zvaný drnák</a:t>
            </a:r>
          </a:p>
          <a:p>
            <a:r>
              <a:rPr lang="cs-CZ" dirty="0" smtClean="0"/>
              <a:t>dub červený </a:t>
            </a:r>
          </a:p>
          <a:p>
            <a:r>
              <a:rPr lang="cs-CZ" dirty="0" smtClean="0"/>
              <a:t>dub korkový</a:t>
            </a:r>
          </a:p>
          <a:p>
            <a:r>
              <a:rPr lang="cs-CZ" dirty="0" smtClean="0"/>
              <a:t>dub cesmínový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stáří</a:t>
            </a:r>
            <a:r>
              <a:rPr lang="cs-CZ" dirty="0" smtClean="0"/>
              <a:t> – 200 </a:t>
            </a:r>
            <a:r>
              <a:rPr lang="cs-CZ" dirty="0" smtClean="0">
                <a:solidFill>
                  <a:srgbClr val="00B0F0"/>
                </a:solidFill>
              </a:rPr>
              <a:t>až 500 let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  Dub letní          Dub zimní  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8.                                 9.</a:t>
            </a:r>
            <a:endParaRPr lang="cs-CZ" dirty="0"/>
          </a:p>
        </p:txBody>
      </p:sp>
      <p:pic>
        <p:nvPicPr>
          <p:cNvPr id="1026" name="Picture 2" descr="Soubor:Illustration Quercus robur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132856"/>
            <a:ext cx="2520280" cy="4047313"/>
          </a:xfrm>
          <a:prstGeom prst="rect">
            <a:avLst/>
          </a:prstGeom>
          <a:noFill/>
        </p:spPr>
      </p:pic>
      <p:pic>
        <p:nvPicPr>
          <p:cNvPr id="5" name="Picture 2" descr="Soubor:Quercus petraea - Köhler–s Medizinal-Pflanzen-1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04864"/>
            <a:ext cx="3101790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Porovnej zakončení listů u řapíku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a délku řapíku.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10.</a:t>
            </a:r>
            <a:endParaRPr lang="cs-CZ" dirty="0"/>
          </a:p>
        </p:txBody>
      </p:sp>
      <p:pic>
        <p:nvPicPr>
          <p:cNvPr id="1026" name="Picture 2" descr="http://img.geocaching.com/cache/c88a6a2c-b834-472b-a584-11a7d5d90b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634787" cy="4284391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5373216"/>
            <a:ext cx="26642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krátký řapík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64088" y="5085184"/>
            <a:ext cx="26642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dlouhý řapík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4644008" y="5013176"/>
            <a:ext cx="288032" cy="14401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5" idx="6"/>
          </p:cNvCxnSpPr>
          <p:nvPr/>
        </p:nvCxnSpPr>
        <p:spPr>
          <a:xfrm flipV="1">
            <a:off x="3347864" y="5661248"/>
            <a:ext cx="360040" cy="108012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5" idx="6"/>
          </p:cNvCxnSpPr>
          <p:nvPr/>
        </p:nvCxnSpPr>
        <p:spPr>
          <a:xfrm flipV="1">
            <a:off x="3347864" y="5661248"/>
            <a:ext cx="432048" cy="108012"/>
          </a:xfrm>
          <a:prstGeom prst="straightConnector1">
            <a:avLst/>
          </a:prstGeom>
          <a:ln w="38100">
            <a:solidFill>
              <a:srgbClr val="FF99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6" idx="2"/>
          </p:cNvCxnSpPr>
          <p:nvPr/>
        </p:nvCxnSpPr>
        <p:spPr>
          <a:xfrm flipH="1">
            <a:off x="5004048" y="5481228"/>
            <a:ext cx="360040" cy="36004"/>
          </a:xfrm>
          <a:prstGeom prst="straightConnector1">
            <a:avLst/>
          </a:prstGeom>
          <a:ln w="38100">
            <a:solidFill>
              <a:srgbClr val="FF99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4860032" y="5013176"/>
            <a:ext cx="144016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Bukovité - Dub zim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052736"/>
            <a:ext cx="2781300" cy="3810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>
                <a:solidFill>
                  <a:srgbClr val="FFFF00"/>
                </a:solidFill>
              </a:rPr>
              <a:t>Na kterém obrázku je dub letní a na kterém dub zimní?</a:t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11.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12. 13.</a:t>
            </a:r>
            <a:endParaRPr lang="cs-CZ" dirty="0"/>
          </a:p>
        </p:txBody>
      </p:sp>
      <p:pic>
        <p:nvPicPr>
          <p:cNvPr id="36866" name="Picture 2" descr="Dub let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9633" y="3503564"/>
            <a:ext cx="4490864" cy="2589732"/>
          </a:xfrm>
          <a:prstGeom prst="rect">
            <a:avLst/>
          </a:prstGeom>
          <a:noFill/>
        </p:spPr>
      </p:pic>
      <p:pic>
        <p:nvPicPr>
          <p:cNvPr id="36868" name="Picture 4" descr="Dub letní Concordia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764704"/>
            <a:ext cx="3491542" cy="2618656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860032" y="5301208"/>
            <a:ext cx="223224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76256" y="404664"/>
            <a:ext cx="208823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002060"/>
              </a:solidFill>
            </a:endParaRPr>
          </a:p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75856" y="1052736"/>
            <a:ext cx="223224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12687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    dub letní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6206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    dub zimní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51723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dub letní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Dub korkový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21506" name="Picture 2" descr="Soubor:KorkeichePortugal19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95859"/>
            <a:ext cx="6683896" cy="4277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15.       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22530" name="Picture 2" descr="Soubor:Cork oak trunk s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8232" y="1556792"/>
            <a:ext cx="6192688" cy="3947839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51520" y="5229200"/>
            <a:ext cx="2448272" cy="936104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řez kmenem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419872" y="980728"/>
            <a:ext cx="2880320" cy="720080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korek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16.</a:t>
            </a:r>
            <a:endParaRPr lang="cs-CZ" dirty="0"/>
          </a:p>
        </p:txBody>
      </p:sp>
      <p:pic>
        <p:nvPicPr>
          <p:cNvPr id="23554" name="Picture 2" descr="Soubor:Quercus suber aka cork o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700808"/>
            <a:ext cx="3456384" cy="4683612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724128" y="4221088"/>
            <a:ext cx="2448272" cy="936104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borka před sloupnutím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Kaštanovník setý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2050" name="Picture 2" descr="Soubor:Castanea-sati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6096000" cy="441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18.                             19.</a:t>
            </a:r>
            <a:endParaRPr lang="cs-CZ" dirty="0"/>
          </a:p>
        </p:txBody>
      </p:sp>
      <p:pic>
        <p:nvPicPr>
          <p:cNvPr id="1026" name="Picture 2" descr="Soubor:Chestnuts on 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80728"/>
            <a:ext cx="5960155" cy="4395615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971600" y="1196752"/>
            <a:ext cx="2448272" cy="936104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plody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" name="Picture 2" descr="Soubor:Jedlý kaštan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933056"/>
            <a:ext cx="3045263" cy="2028907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5940152" y="2780928"/>
            <a:ext cx="2664296" cy="936104"/>
          </a:xfrm>
          <a:prstGeom prst="ellips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‘jedlé kaštany‘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3600" dirty="0" smtClean="0"/>
              <a:t>Vlastní tvorba</a:t>
            </a:r>
          </a:p>
          <a:p>
            <a:endParaRPr lang="cs-CZ" sz="3600" dirty="0" smtClean="0"/>
          </a:p>
          <a:p>
            <a:r>
              <a:rPr lang="cs-CZ" sz="3600" dirty="0" smtClean="0"/>
              <a:t>Obrázky:</a:t>
            </a:r>
          </a:p>
          <a:p>
            <a:r>
              <a:rPr lang="cs-CZ" sz="3600" dirty="0" smtClean="0"/>
              <a:t>1. DARKONE.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http://cs.wikipedia.org/wiki/Soubor:Buchenwald_1.jpg</a:t>
            </a:r>
          </a:p>
          <a:p>
            <a:endParaRPr lang="cs-CZ" sz="3600" dirty="0" smtClean="0"/>
          </a:p>
          <a:p>
            <a:r>
              <a:rPr lang="cs-CZ" sz="3600" dirty="0" smtClean="0"/>
              <a:t>2. LUMBAR.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http://cs.wikipedia.org/wiki/Soubor:Fagus_sylvatica_crosssection.jpg</a:t>
            </a:r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3.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http://cs.wikipedia.org/wiki/Soubor:European_Beech.jpg</a:t>
            </a:r>
          </a:p>
          <a:p>
            <a:endParaRPr lang="cs-CZ" sz="3600" dirty="0" smtClean="0"/>
          </a:p>
          <a:p>
            <a:r>
              <a:rPr lang="cs-CZ" sz="3600" dirty="0" smtClean="0"/>
              <a:t>4. </a:t>
            </a:r>
            <a:r>
              <a:rPr lang="pt-BR" sz="3600" dirty="0" smtClean="0"/>
              <a:t>AUTOR NEUVEDEN. </a:t>
            </a:r>
            <a:r>
              <a:rPr lang="pt-BR" sz="3600" i="1" dirty="0" smtClean="0"/>
              <a:t>čas.sk</a:t>
            </a:r>
            <a:r>
              <a:rPr lang="pt-BR" sz="3600" dirty="0" smtClean="0"/>
              <a:t> [online]. [cit. </a:t>
            </a:r>
            <a:r>
              <a:rPr lang="cs-CZ" sz="3600" dirty="0" smtClean="0"/>
              <a:t>3.</a:t>
            </a:r>
            <a:r>
              <a:rPr lang="pt-BR" sz="3600" dirty="0" smtClean="0"/>
              <a:t>5.2013]. Dostupný na WWW: http://www.cas.sk/clanok/209585/jesenny-herbar-plny-farieb-spoznajte-stromy-podla-listov.html</a:t>
            </a:r>
          </a:p>
          <a:p>
            <a:endParaRPr lang="cs-CZ" sz="3600" dirty="0" smtClean="0"/>
          </a:p>
          <a:p>
            <a:r>
              <a:rPr lang="cs-CZ" sz="3600" dirty="0" smtClean="0"/>
              <a:t>5. LINÉ1.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http://cs.wikipedia.org/wiki/Soubor:Fagus_sylvatica_purpurea_leaves_01_by_Line1.jpg</a:t>
            </a:r>
          </a:p>
          <a:p>
            <a:endParaRPr lang="cs-CZ" sz="3600" dirty="0" smtClean="0"/>
          </a:p>
          <a:p>
            <a:r>
              <a:rPr lang="cs-CZ" sz="3600" dirty="0" smtClean="0"/>
              <a:t>6. TICHOPAD, Leopold. </a:t>
            </a:r>
            <a:r>
              <a:rPr lang="cs-CZ" sz="3600" i="1" dirty="0" err="1" smtClean="0"/>
              <a:t>leopoldo.estranky.cz</a:t>
            </a:r>
            <a:r>
              <a:rPr lang="cs-CZ" sz="3600" dirty="0" smtClean="0"/>
              <a:t> [online]. [cit. 2.5.2013]. Dostupný na WWW: http://www.</a:t>
            </a:r>
            <a:r>
              <a:rPr lang="cs-CZ" sz="3600" dirty="0" err="1" smtClean="0"/>
              <a:t>leopoldo.estranky.cz</a:t>
            </a:r>
            <a:r>
              <a:rPr lang="cs-CZ" sz="3600" dirty="0" smtClean="0"/>
              <a:t>/fotoalbum/buk/buk-</a:t>
            </a:r>
            <a:r>
              <a:rPr lang="cs-CZ" sz="3600" dirty="0" err="1" smtClean="0"/>
              <a:t>andelska</a:t>
            </a:r>
            <a:r>
              <a:rPr lang="cs-CZ" sz="3600" dirty="0" smtClean="0"/>
              <a:t>-hora/</a:t>
            </a:r>
          </a:p>
          <a:p>
            <a:endParaRPr lang="cs-CZ" sz="3600" dirty="0" smtClean="0"/>
          </a:p>
          <a:p>
            <a:r>
              <a:rPr lang="cs-CZ" sz="3600" dirty="0" smtClean="0"/>
              <a:t>7. AHA.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http://cs.wikipedia.org/wiki/Soubor:F.s.Roseomarginata1.JPG</a:t>
            </a:r>
          </a:p>
          <a:p>
            <a:endParaRPr lang="cs-CZ" sz="3600" dirty="0" smtClean="0"/>
          </a:p>
          <a:p>
            <a:r>
              <a:rPr lang="cs-CZ" sz="3600" dirty="0" smtClean="0"/>
              <a:t>8.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http://cs.wikipedia.org/wiki/Soubor:Illustration_Quercus_robur0.jpg</a:t>
            </a:r>
          </a:p>
          <a:p>
            <a:endParaRPr lang="cs-CZ" sz="3600" dirty="0" smtClean="0"/>
          </a:p>
          <a:p>
            <a:r>
              <a:rPr lang="cs-CZ" sz="3600" dirty="0" smtClean="0"/>
              <a:t>9.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2.5.2013]. Dostupný na WWW: http://cs.wikipedia.org/wiki/Soubor:Quercus_petraea_-_K%C3%B6hler%E2%80%93s_Medizinal-Pflanzen-118.jpg</a:t>
            </a:r>
          </a:p>
          <a:p>
            <a:endParaRPr lang="cs-CZ" sz="3600" dirty="0" smtClean="0"/>
          </a:p>
          <a:p>
            <a:r>
              <a:rPr lang="cs-CZ" sz="3600" dirty="0" smtClean="0"/>
              <a:t>10. AUTOR NEUVEDEN. </a:t>
            </a:r>
            <a:r>
              <a:rPr lang="cs-CZ" sz="3600" i="1" dirty="0" err="1" smtClean="0"/>
              <a:t>geocaching.com</a:t>
            </a:r>
            <a:r>
              <a:rPr lang="cs-CZ" sz="3600" dirty="0" smtClean="0"/>
              <a:t> [online]. [cit. 3.5.2013]. Dostupný na WWW: http://www.</a:t>
            </a:r>
            <a:r>
              <a:rPr lang="cs-CZ" sz="3600" dirty="0" err="1" smtClean="0"/>
              <a:t>geocaching.com</a:t>
            </a:r>
            <a:r>
              <a:rPr lang="cs-CZ" sz="3600" dirty="0" smtClean="0"/>
              <a:t>/</a:t>
            </a:r>
            <a:r>
              <a:rPr lang="cs-CZ" sz="3600" dirty="0" err="1" smtClean="0"/>
              <a:t>seek</a:t>
            </a:r>
            <a:r>
              <a:rPr lang="cs-CZ" sz="3600" dirty="0" smtClean="0"/>
              <a:t>/</a:t>
            </a:r>
            <a:r>
              <a:rPr lang="cs-CZ" sz="3600" dirty="0" err="1" smtClean="0"/>
              <a:t>cache</a:t>
            </a:r>
            <a:r>
              <a:rPr lang="cs-CZ" sz="3600" dirty="0" smtClean="0"/>
              <a:t>_</a:t>
            </a:r>
            <a:r>
              <a:rPr lang="cs-CZ" sz="3600" dirty="0" err="1" smtClean="0"/>
              <a:t>details.aspx</a:t>
            </a:r>
            <a:r>
              <a:rPr lang="cs-CZ" sz="3600" dirty="0" smtClean="0"/>
              <a:t>?</a:t>
            </a:r>
            <a:r>
              <a:rPr lang="cs-CZ" sz="3600" dirty="0" err="1" smtClean="0"/>
              <a:t>guid</a:t>
            </a:r>
            <a:r>
              <a:rPr lang="cs-CZ" sz="3600" dirty="0" smtClean="0"/>
              <a:t>=5a43c738-aaa4-499d-9a1a-0cbaac0ed2c0</a:t>
            </a:r>
          </a:p>
          <a:p>
            <a:endParaRPr lang="cs-CZ" sz="3600" dirty="0" smtClean="0"/>
          </a:p>
          <a:p>
            <a:r>
              <a:rPr lang="cs-CZ" sz="3600" dirty="0" smtClean="0"/>
              <a:t>11. AUTOR NEUVEDEN. </a:t>
            </a:r>
            <a:r>
              <a:rPr lang="cs-CZ" sz="3600" i="1" dirty="0" err="1" smtClean="0"/>
              <a:t>Prodejstromku.cz</a:t>
            </a:r>
            <a:r>
              <a:rPr lang="cs-CZ" sz="3600" dirty="0" smtClean="0"/>
              <a:t> [online]. [cit. 3.5.2013]. Dostupný na WWW: http://prodejstromku.cz/produkt/dub-letni-1-1/</a:t>
            </a:r>
          </a:p>
          <a:p>
            <a:endParaRPr lang="cs-CZ" sz="3600" dirty="0" smtClean="0"/>
          </a:p>
          <a:p>
            <a:r>
              <a:rPr lang="cs-CZ" sz="3600" dirty="0" smtClean="0"/>
              <a:t>12. AUTOR NEUVEDEN. </a:t>
            </a:r>
            <a:r>
              <a:rPr lang="cs-CZ" sz="3600" i="1" dirty="0" smtClean="0"/>
              <a:t>Duby, doubky</a:t>
            </a:r>
            <a:r>
              <a:rPr lang="cs-CZ" sz="3600" dirty="0" smtClean="0"/>
              <a:t> [online]. [cit. 3.5.2013]. Dostupný na WWW: http://lesosvet.sweb.cz/duby.html</a:t>
            </a:r>
          </a:p>
          <a:p>
            <a:endParaRPr lang="cs-CZ" sz="3600" dirty="0" smtClean="0"/>
          </a:p>
          <a:p>
            <a:r>
              <a:rPr lang="cs-CZ" sz="3600" dirty="0" smtClean="0"/>
              <a:t>13. </a:t>
            </a:r>
            <a:r>
              <a:rPr lang="pt-BR" sz="3600" dirty="0" smtClean="0"/>
              <a:t>AUTOR NEUVEDEN. </a:t>
            </a:r>
            <a:r>
              <a:rPr lang="pt-BR" sz="3600" i="1" dirty="0" smtClean="0"/>
              <a:t>guh.cz</a:t>
            </a:r>
            <a:r>
              <a:rPr lang="pt-BR" sz="3600" dirty="0" smtClean="0"/>
              <a:t> [online]. [cit. </a:t>
            </a:r>
            <a:r>
              <a:rPr lang="cs-CZ" sz="3600" dirty="0" smtClean="0"/>
              <a:t>2.</a:t>
            </a:r>
            <a:r>
              <a:rPr lang="pt-BR" sz="3600" dirty="0" smtClean="0"/>
              <a:t>5.2013]. Dostupný na WWW: http://www.guh.cz/edu/bi/biologie_rostliny/html02/foto_042.html</a:t>
            </a:r>
          </a:p>
          <a:p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pt-BR" sz="4000" dirty="0" smtClean="0"/>
              <a:t/>
            </a:r>
            <a:br>
              <a:rPr lang="pt-BR" sz="4000" dirty="0" smtClean="0"/>
            </a:br>
            <a:r>
              <a:rPr lang="pt-BR" sz="4000" dirty="0" smtClean="0"/>
              <a:t>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 smtClean="0"/>
              <a:t>14. JOERGSAM.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http://cs.wikipedia.org/wiki/Soubor:KorkeichePortugal1994.jpg</a:t>
            </a:r>
          </a:p>
          <a:p>
            <a:endParaRPr lang="cs-CZ" sz="900" dirty="0" smtClean="0"/>
          </a:p>
          <a:p>
            <a:r>
              <a:rPr lang="cs-CZ" sz="900" dirty="0" smtClean="0"/>
              <a:t>15. PLANTSURFER.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http://cs.wikipedia.org/wiki/Soubor:Cork_oak_trunk_section.jpg</a:t>
            </a:r>
          </a:p>
          <a:p>
            <a:endParaRPr lang="cs-CZ" sz="900" dirty="0" smtClean="0"/>
          </a:p>
          <a:p>
            <a:r>
              <a:rPr lang="cs-CZ" sz="900" dirty="0" smtClean="0"/>
              <a:t>16. OLSSON, Martin.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http://cs.wikipedia.org/wiki/Soubor:Quercus_suber_aka_cork_oak.jpg</a:t>
            </a:r>
          </a:p>
          <a:p>
            <a:endParaRPr lang="cs-CZ" sz="900" dirty="0" smtClean="0"/>
          </a:p>
          <a:p>
            <a:r>
              <a:rPr lang="cs-CZ" sz="900" dirty="0" smtClean="0"/>
              <a:t>17. PORSE, Sten.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http://cs.wikipedia.org/wiki/Soubor:Castanea-sativa.JPG</a:t>
            </a:r>
          </a:p>
          <a:p>
            <a:endParaRPr lang="cs-CZ" sz="900" dirty="0" smtClean="0"/>
          </a:p>
          <a:p>
            <a:r>
              <a:rPr lang="cs-CZ" sz="900" dirty="0" smtClean="0"/>
              <a:t>18. FIR0002.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http://cs.wikipedia.org/wiki/Soubor:Chestnuts_on_tree.jpg</a:t>
            </a:r>
          </a:p>
          <a:p>
            <a:endParaRPr lang="cs-CZ" sz="900" dirty="0" smtClean="0"/>
          </a:p>
          <a:p>
            <a:r>
              <a:rPr lang="cs-CZ" sz="900" dirty="0" smtClean="0"/>
              <a:t>19. KARELJ. 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 [online]. [cit. 2.5.2013]. Dostupný na WWW: http://cs.wikipedia.org/wiki/Soubor:Jedl%C3%BD_ka%C5%A1tan_1.jpg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</a:t>
            </a:r>
            <a:r>
              <a:rPr lang="cs-CZ" sz="1200" dirty="0" err="1" smtClean="0"/>
              <a:t>bukovitých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877</TotalTime>
  <Words>293</Words>
  <Application>Microsoft Office PowerPoint</Application>
  <PresentationFormat>Předvádění na obrazovce (4:3)</PresentationFormat>
  <Paragraphs>223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Lití písma</vt:lpstr>
      <vt:lpstr>Prezentace aplikace PowerPoint</vt:lpstr>
      <vt:lpstr>Opakuj si</vt:lpstr>
      <vt:lpstr>Bukovité </vt:lpstr>
      <vt:lpstr>Prezentace aplikace PowerPoint</vt:lpstr>
      <vt:lpstr>Prezentace aplikace PowerPoint</vt:lpstr>
      <vt:lpstr>Prezentace aplikace PowerPoint</vt:lpstr>
      <vt:lpstr>Prezentace aplikace PowerPoint</vt:lpstr>
      <vt:lpstr>Buk lesní</vt:lpstr>
      <vt:lpstr>Prezentace aplikace PowerPoint</vt:lpstr>
      <vt:lpstr>Prezentace aplikace PowerPoint</vt:lpstr>
      <vt:lpstr>Buk lesní červenolistý</vt:lpstr>
      <vt:lpstr>Buk lesní lemovaný</vt:lpstr>
      <vt:lpstr>Duby </vt:lpstr>
      <vt:lpstr>  Dub letní          Dub zimní  </vt:lpstr>
      <vt:lpstr>Porovnej zakončení listů u řapíku a délku řapíku.</vt:lpstr>
      <vt:lpstr>Na kterém obrázku je dub letní a na kterém dub zimní?   </vt:lpstr>
      <vt:lpstr>Dub korkový</vt:lpstr>
      <vt:lpstr>Prezentace aplikace PowerPoint</vt:lpstr>
      <vt:lpstr>Prezentace aplikace PowerPoint</vt:lpstr>
      <vt:lpstr>Kaštanovník setý</vt:lpstr>
      <vt:lpstr>Prezentace aplikace PowerPoint</vt:lpstr>
      <vt:lpstr>Prezentace aplikace PowerPoint</vt:lpstr>
      <vt:lpstr>Prezentace aplikace PowerPoint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Mandlovité</dc:title>
  <dc:creator>OEM</dc:creator>
  <cp:lastModifiedBy>Vesna202261</cp:lastModifiedBy>
  <cp:revision>95</cp:revision>
  <dcterms:created xsi:type="dcterms:W3CDTF">2013-04-15T17:33:22Z</dcterms:created>
  <dcterms:modified xsi:type="dcterms:W3CDTF">2013-05-29T11:35:52Z</dcterms:modified>
</cp:coreProperties>
</file>