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67" r:id="rId4"/>
    <p:sldId id="258" r:id="rId5"/>
    <p:sldId id="265" r:id="rId6"/>
    <p:sldId id="266" r:id="rId7"/>
    <p:sldId id="260" r:id="rId8"/>
    <p:sldId id="270" r:id="rId9"/>
    <p:sldId id="269" r:id="rId10"/>
    <p:sldId id="271" r:id="rId11"/>
    <p:sldId id="263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18" autoAdjust="0"/>
    <p:restoredTop sz="94660"/>
  </p:normalViewPr>
  <p:slideViewPr>
    <p:cSldViewPr>
      <p:cViewPr varScale="1">
        <p:scale>
          <a:sx n="40" d="100"/>
          <a:sy n="40" d="100"/>
        </p:scale>
        <p:origin x="-73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C7F9D0-7106-4E22-8342-3EA6972EEE20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86CADC-65AA-4448-BB3B-CE1D1034AE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BFF903-5A1C-4B5A-BEC2-2454DD0EAD70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C5A3C-7839-404C-9D6D-05229A1915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B4BD7C-5735-4214-9AF5-F718524992B3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B5563B-4AB2-49E4-960F-4E0CC687C2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9FEEE8-20BE-4373-B8AC-A88479EA9EB7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F6F1FD-3313-4998-B8CB-4FEE631DF9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7C966D-4ECB-413D-964A-20F1B4C7D9EB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097721-F9CF-4FF3-8AED-6F6678FE41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9C01D8-DFC1-4667-859E-855470239138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E312EC-B8D2-477E-A94A-C1620730A6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A7F386-18D1-4A03-B415-9F8E5E1A74BF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84DFC2-ACC1-4D2E-9F70-DA71C88FE5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8C8E2B-559D-4B7E-91FB-36CF8F3B4955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9031B-EA6F-4E4E-95C5-10518479DB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5A6E70-49F4-4F1F-84EF-8FC63A60AA6A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68F994-3B55-48BA-B6AF-52DCA0E13F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B6727-354E-474E-9BAD-F782A61241C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F1A243-6CDA-44BE-8774-F9D77CE2D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39DDA4-4CFC-4C08-8EA7-5A24CADF4A0C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279360-9823-4867-BAE4-380431BCAB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3D4A8"/>
            </a:gs>
            <a:gs pos="37000">
              <a:srgbClr val="21D6E0">
                <a:alpha val="12000"/>
              </a:srgbClr>
            </a:gs>
            <a:gs pos="79000">
              <a:srgbClr val="0087E6">
                <a:alpha val="50000"/>
              </a:srgbClr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62EB3D9-A51E-4AB1-BCEB-7D9A57E00809}" type="datetimeFigureOut">
              <a:rPr lang="cs-CZ"/>
              <a:pPr>
                <a:defRPr/>
              </a:pPr>
              <a:t>27.5.2013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0C725AC-B889-485D-9093-843DF5A9F54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 dirty="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MS Word - otevření a ul</a:t>
            </a:r>
            <a:r>
              <a:rPr lang="cs-CZ" sz="2400" b="1" dirty="0">
                <a:solidFill>
                  <a:srgbClr val="000000"/>
                </a:solidFill>
                <a:cs typeface="Arial" charset="0"/>
              </a:rPr>
              <a:t>ož</a:t>
            </a:r>
            <a:r>
              <a:rPr lang="cs-CZ" sz="2400" b="1" dirty="0">
                <a:solidFill>
                  <a:srgbClr val="000000"/>
                </a:solidFill>
                <a:cs typeface="Times New Roman" pitchFamily="18" charset="0"/>
              </a:rPr>
              <a:t>ení souboru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Anotace: Výklad nového </a:t>
            </a:r>
            <a:r>
              <a:rPr lang="cs-CZ" sz="2000" dirty="0">
                <a:cs typeface="Arial" charset="0"/>
              </a:rPr>
              <a:t>uč</a:t>
            </a:r>
            <a:r>
              <a:rPr lang="cs-CZ" sz="2000" dirty="0">
                <a:cs typeface="Times New Roman" pitchFamily="18" charset="0"/>
              </a:rPr>
              <a:t>iva, opakování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Autor: Iveta </a:t>
            </a:r>
            <a:r>
              <a:rPr lang="cs-CZ" sz="2000" dirty="0" err="1">
                <a:cs typeface="Times New Roman" pitchFamily="18" charset="0"/>
              </a:rPr>
              <a:t>Paste</a:t>
            </a:r>
            <a:r>
              <a:rPr lang="cs-CZ" sz="2000" dirty="0" err="1">
                <a:cs typeface="Arial" charset="0"/>
              </a:rPr>
              <a:t>rň</a:t>
            </a:r>
            <a:r>
              <a:rPr lang="cs-CZ" sz="2000" dirty="0" err="1">
                <a:cs typeface="Times New Roman" pitchFamily="18" charset="0"/>
              </a:rPr>
              <a:t>áková</a:t>
            </a:r>
            <a:r>
              <a:rPr lang="cs-CZ" sz="2000" dirty="0">
                <a:cs typeface="Times New Roman" pitchFamily="18" charset="0"/>
              </a:rPr>
              <a:t>, 2012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Ov</a:t>
            </a:r>
            <a:r>
              <a:rPr lang="cs-CZ" sz="2000" dirty="0">
                <a:cs typeface="Arial" charset="0"/>
              </a:rPr>
              <a:t>ěř</a:t>
            </a:r>
            <a:r>
              <a:rPr lang="cs-CZ" sz="2000" dirty="0">
                <a:cs typeface="Times New Roman" pitchFamily="18" charset="0"/>
              </a:rPr>
              <a:t>ení ve </a:t>
            </a:r>
            <a:r>
              <a:rPr lang="cs-CZ" sz="2000">
                <a:cs typeface="Times New Roman" pitchFamily="18" charset="0"/>
              </a:rPr>
              <a:t>výuce </a:t>
            </a:r>
            <a:r>
              <a:rPr lang="cs-CZ" sz="2000" smtClean="0">
                <a:cs typeface="Times New Roman" pitchFamily="18" charset="0"/>
              </a:rPr>
              <a:t>8.10.2012</a:t>
            </a:r>
            <a:r>
              <a:rPr lang="cs-CZ" sz="2000" dirty="0">
                <a:cs typeface="Times New Roman" pitchFamily="18" charset="0"/>
              </a:rPr>
              <a:t>,  5.t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Vyu</a:t>
            </a:r>
            <a:r>
              <a:rPr lang="cs-CZ" sz="2000" dirty="0">
                <a:cs typeface="Arial" charset="0"/>
              </a:rPr>
              <a:t>č</a:t>
            </a:r>
            <a:r>
              <a:rPr lang="cs-CZ" sz="2000" dirty="0">
                <a:cs typeface="Times New Roman" pitchFamily="18" charset="0"/>
              </a:rPr>
              <a:t>ovací p</a:t>
            </a:r>
            <a:r>
              <a:rPr lang="cs-CZ" sz="2000" dirty="0">
                <a:cs typeface="Arial" charset="0"/>
              </a:rPr>
              <a:t>ř</a:t>
            </a:r>
            <a:r>
              <a:rPr lang="cs-CZ" sz="2000" dirty="0">
                <a:cs typeface="Times New Roman" pitchFamily="18" charset="0"/>
              </a:rPr>
              <a:t>edm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t: Informatika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Times New Roman" pitchFamily="18" charset="0"/>
              </a:rPr>
              <a:t>Vzd</a:t>
            </a:r>
            <a:r>
              <a:rPr lang="cs-CZ" sz="2000" dirty="0">
                <a:cs typeface="Arial" charset="0"/>
              </a:rPr>
              <a:t>ě</a:t>
            </a:r>
            <a:r>
              <a:rPr lang="cs-CZ" sz="2000" dirty="0">
                <a:cs typeface="Times New Roman" pitchFamily="18" charset="0"/>
              </a:rPr>
              <a:t>lávací oblast: Zpracování a vyu</a:t>
            </a:r>
            <a:r>
              <a:rPr lang="cs-CZ" sz="2000" dirty="0">
                <a:cs typeface="Arial" charset="0"/>
              </a:rPr>
              <a:t>ž</a:t>
            </a:r>
            <a:r>
              <a:rPr lang="cs-CZ" sz="2000" dirty="0">
                <a:cs typeface="Times New Roman" pitchFamily="18" charset="0"/>
              </a:rPr>
              <a:t>ití informací </a:t>
            </a:r>
          </a:p>
          <a:p>
            <a:pPr algn="ctr">
              <a:spcBef>
                <a:spcPts val="600"/>
              </a:spcBef>
            </a:pPr>
            <a:r>
              <a:rPr lang="cs-CZ" sz="2000" dirty="0">
                <a:cs typeface="Arial" charset="0"/>
              </a:rPr>
              <a:t>Čí</a:t>
            </a:r>
            <a:r>
              <a:rPr lang="cs-CZ" sz="2000" dirty="0">
                <a:cs typeface="Times New Roman" pitchFamily="18" charset="0"/>
              </a:rPr>
              <a:t>slo materiálu: VY_32_INOVACE_06_ICT II.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Baška 137, 739 01 Baška</a:t>
            </a:r>
            <a:endParaRPr lang="cs-CZ" sz="400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Vytvoření nového textového dokumentu v Microsoft Word 2010</a:t>
            </a:r>
            <a:endParaRPr lang="cs-CZ" dirty="0"/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78850" cy="74930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Spuštění textového editoru Microsoft Word 2010</a:t>
            </a:r>
          </a:p>
        </p:txBody>
      </p:sp>
      <p:pic>
        <p:nvPicPr>
          <p:cNvPr id="14339" name="Picture 2"/>
          <p:cNvPicPr>
            <a:picLocks noChangeAspect="1" noChangeArrowheads="1"/>
          </p:cNvPicPr>
          <p:nvPr/>
        </p:nvPicPr>
        <p:blipFill>
          <a:blip r:embed="rId2"/>
          <a:srcRect t="33334" r="67761" b="6250"/>
          <a:stretch>
            <a:fillRect/>
          </a:stretch>
        </p:blipFill>
        <p:spPr bwMode="auto">
          <a:xfrm>
            <a:off x="5148263" y="3141663"/>
            <a:ext cx="3254375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40" name="TextovéPole 3"/>
          <p:cNvSpPr txBox="1">
            <a:spLocks noChangeArrowheads="1"/>
          </p:cNvSpPr>
          <p:nvPr/>
        </p:nvSpPr>
        <p:spPr bwMode="auto">
          <a:xfrm>
            <a:off x="539750" y="2409825"/>
            <a:ext cx="4392613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Klikneme dvakrát na ikonu na ploše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Není-li ikona na ploše</a:t>
            </a:r>
            <a:r>
              <a:rPr lang="cs-CZ" sz="2000"/>
              <a:t>,</a:t>
            </a:r>
            <a:r>
              <a:rPr lang="cs-CZ" sz="2000">
                <a:latin typeface="Calibri" pitchFamily="34" charset="0"/>
              </a:rPr>
              <a:t> najdeme ji ve startu</a:t>
            </a:r>
          </a:p>
          <a:p>
            <a:endParaRPr lang="cs-CZ" sz="2000">
              <a:latin typeface="Calibri" pitchFamily="34" charset="0"/>
            </a:endParaRPr>
          </a:p>
          <a:p>
            <a:r>
              <a:rPr lang="cs-CZ" sz="2000">
                <a:latin typeface="Calibri" pitchFamily="34" charset="0"/>
              </a:rPr>
              <a:t>Nebo v kolonce všechny programy</a:t>
            </a:r>
            <a:r>
              <a:rPr lang="cs-CZ" sz="2000"/>
              <a:t>,</a:t>
            </a:r>
          </a:p>
          <a:p>
            <a:r>
              <a:rPr lang="cs-CZ" sz="2000">
                <a:latin typeface="Calibri" pitchFamily="34" charset="0"/>
              </a:rPr>
              <a:t>Microsoft Office</a:t>
            </a:r>
          </a:p>
        </p:txBody>
      </p:sp>
      <p:cxnSp>
        <p:nvCxnSpPr>
          <p:cNvPr id="6" name="Přímá spojnice se šipkou 5"/>
          <p:cNvCxnSpPr>
            <a:cxnSpLocks noChangeShapeType="1"/>
          </p:cNvCxnSpPr>
          <p:nvPr/>
        </p:nvCxnSpPr>
        <p:spPr bwMode="auto">
          <a:xfrm flipV="1">
            <a:off x="1547813" y="3284538"/>
            <a:ext cx="3671887" cy="288925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</p:spPr>
      </p:cxnSp>
      <p:cxnSp>
        <p:nvCxnSpPr>
          <p:cNvPr id="8" name="Přímá spojnice se šipkou 7"/>
          <p:cNvCxnSpPr>
            <a:cxnSpLocks noChangeShapeType="1"/>
          </p:cNvCxnSpPr>
          <p:nvPr/>
        </p:nvCxnSpPr>
        <p:spPr bwMode="auto">
          <a:xfrm>
            <a:off x="4140200" y="4237038"/>
            <a:ext cx="1295400" cy="1855787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  <a:effectLst/>
        </p:spPr>
      </p:cxnSp>
      <p:pic>
        <p:nvPicPr>
          <p:cNvPr id="14343" name="Picture 3"/>
          <p:cNvPicPr>
            <a:picLocks noChangeAspect="1" noChangeArrowheads="1"/>
          </p:cNvPicPr>
          <p:nvPr/>
        </p:nvPicPr>
        <p:blipFill>
          <a:blip r:embed="rId3"/>
          <a:srcRect t="33240" r="67143" b="12025"/>
          <a:stretch>
            <a:fillRect/>
          </a:stretch>
        </p:blipFill>
        <p:spPr bwMode="auto">
          <a:xfrm>
            <a:off x="2314575" y="4676775"/>
            <a:ext cx="2138363" cy="2001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3" name="Přímá spojnice se šipkou 12"/>
          <p:cNvCxnSpPr>
            <a:cxnSpLocks noChangeShapeType="1"/>
          </p:cNvCxnSpPr>
          <p:nvPr/>
        </p:nvCxnSpPr>
        <p:spPr bwMode="auto">
          <a:xfrm>
            <a:off x="755650" y="4656138"/>
            <a:ext cx="1558925" cy="717550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  <a:effectLst/>
        </p:spPr>
      </p:cxnSp>
      <p:cxnSp>
        <p:nvCxnSpPr>
          <p:cNvPr id="15" name="Přímá spojnice se šipkou 14"/>
          <p:cNvCxnSpPr>
            <a:cxnSpLocks noChangeShapeType="1"/>
          </p:cNvCxnSpPr>
          <p:nvPr/>
        </p:nvCxnSpPr>
        <p:spPr bwMode="auto">
          <a:xfrm>
            <a:off x="684213" y="4648200"/>
            <a:ext cx="1727200" cy="1273175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Obdélník 3"/>
          <p:cNvSpPr>
            <a:spLocks noChangeArrowheads="1"/>
          </p:cNvSpPr>
          <p:nvPr/>
        </p:nvSpPr>
        <p:spPr bwMode="auto">
          <a:xfrm>
            <a:off x="179388" y="0"/>
            <a:ext cx="896461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Calibri" pitchFamily="34" charset="0"/>
              </a:rPr>
              <a:t>Prostředí textového editoru Microsoft Word 2010</a:t>
            </a:r>
          </a:p>
        </p:txBody>
      </p:sp>
      <p:pic>
        <p:nvPicPr>
          <p:cNvPr id="1536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500" y="1196975"/>
            <a:ext cx="8918575" cy="501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3" name="TextovéPole 6"/>
          <p:cNvSpPr txBox="1">
            <a:spLocks noChangeArrowheads="1"/>
          </p:cNvSpPr>
          <p:nvPr/>
        </p:nvSpPr>
        <p:spPr bwMode="auto">
          <a:xfrm>
            <a:off x="636588" y="2316163"/>
            <a:ext cx="445928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Prostor pro psaní textu</a:t>
            </a:r>
          </a:p>
        </p:txBody>
      </p:sp>
      <p:sp>
        <p:nvSpPr>
          <p:cNvPr id="15364" name="TextovéPole 8"/>
          <p:cNvSpPr txBox="1">
            <a:spLocks noChangeArrowheads="1"/>
          </p:cNvSpPr>
          <p:nvPr/>
        </p:nvSpPr>
        <p:spPr bwMode="auto">
          <a:xfrm>
            <a:off x="6513513" y="3468688"/>
            <a:ext cx="18732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Svislý posuvník</a:t>
            </a:r>
          </a:p>
        </p:txBody>
      </p:sp>
      <p:sp>
        <p:nvSpPr>
          <p:cNvPr id="15365" name="TextovéPole 11"/>
          <p:cNvSpPr txBox="1">
            <a:spLocks noChangeArrowheads="1"/>
          </p:cNvSpPr>
          <p:nvPr/>
        </p:nvSpPr>
        <p:spPr bwMode="auto">
          <a:xfrm>
            <a:off x="1403350" y="6211888"/>
            <a:ext cx="59055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Informace o dokumentu</a:t>
            </a:r>
          </a:p>
        </p:txBody>
      </p:sp>
      <p:cxnSp>
        <p:nvCxnSpPr>
          <p:cNvPr id="15" name="Přímá spojnice se šipkou 14"/>
          <p:cNvCxnSpPr>
            <a:stCxn id="15365" idx="1"/>
          </p:cNvCxnSpPr>
          <p:nvPr/>
        </p:nvCxnSpPr>
        <p:spPr>
          <a:xfrm flipH="1" flipV="1">
            <a:off x="611188" y="5949950"/>
            <a:ext cx="792162" cy="584200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7667625" y="3244850"/>
            <a:ext cx="1130300" cy="823913"/>
          </a:xfrm>
          <a:prstGeom prst="straightConnector1">
            <a:avLst/>
          </a:prstGeom>
          <a:ln w="571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Obdélník 3"/>
          <p:cNvSpPr>
            <a:spLocks noChangeArrowheads="1"/>
          </p:cNvSpPr>
          <p:nvPr/>
        </p:nvSpPr>
        <p:spPr bwMode="auto">
          <a:xfrm>
            <a:off x="92075" y="290513"/>
            <a:ext cx="89646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400">
                <a:latin typeface="Calibri" pitchFamily="34" charset="0"/>
              </a:rPr>
              <a:t>Prostředí textového editoru Microsoft Word 2010</a:t>
            </a:r>
          </a:p>
        </p:txBody>
      </p:sp>
      <p:pic>
        <p:nvPicPr>
          <p:cNvPr id="16386" name="Picture 3"/>
          <p:cNvPicPr>
            <a:picLocks noChangeAspect="1" noChangeArrowheads="1"/>
          </p:cNvPicPr>
          <p:nvPr/>
        </p:nvPicPr>
        <p:blipFill>
          <a:blip r:embed="rId2"/>
          <a:srcRect r="47601" b="75314"/>
          <a:stretch>
            <a:fillRect/>
          </a:stretch>
        </p:blipFill>
        <p:spPr bwMode="auto">
          <a:xfrm>
            <a:off x="1795463" y="4902200"/>
            <a:ext cx="6985000" cy="185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ovéPole 5"/>
          <p:cNvSpPr txBox="1">
            <a:spLocks noChangeArrowheads="1"/>
          </p:cNvSpPr>
          <p:nvPr/>
        </p:nvSpPr>
        <p:spPr bwMode="auto">
          <a:xfrm>
            <a:off x="306388" y="4076700"/>
            <a:ext cx="20653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Pás karet</a:t>
            </a:r>
          </a:p>
        </p:txBody>
      </p:sp>
      <p:sp>
        <p:nvSpPr>
          <p:cNvPr id="16388" name="TextovéPole 7"/>
          <p:cNvSpPr txBox="1">
            <a:spLocks noChangeArrowheads="1"/>
          </p:cNvSpPr>
          <p:nvPr/>
        </p:nvSpPr>
        <p:spPr bwMode="auto">
          <a:xfrm>
            <a:off x="539750" y="2143125"/>
            <a:ext cx="366236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Panel nástrojů pro rychlý přístup</a:t>
            </a:r>
          </a:p>
        </p:txBody>
      </p:sp>
      <p:cxnSp>
        <p:nvCxnSpPr>
          <p:cNvPr id="15" name="Přímá spojnice se šipkou 14"/>
          <p:cNvCxnSpPr>
            <a:cxnSpLocks noChangeShapeType="1"/>
          </p:cNvCxnSpPr>
          <p:nvPr/>
        </p:nvCxnSpPr>
        <p:spPr bwMode="auto">
          <a:xfrm>
            <a:off x="2379663" y="4548188"/>
            <a:ext cx="1255712" cy="609600"/>
          </a:xfrm>
          <a:prstGeom prst="straightConnector1">
            <a:avLst/>
          </a:prstGeom>
          <a:noFill/>
          <a:ln w="57150" algn="ctr">
            <a:solidFill>
              <a:srgbClr val="FF0000"/>
            </a:solidFill>
            <a:round/>
            <a:headEnd/>
            <a:tailEnd type="arrow" w="med" len="med"/>
          </a:ln>
        </p:spPr>
      </p:cxnSp>
      <p:cxnSp>
        <p:nvCxnSpPr>
          <p:cNvPr id="19" name="Přímá spojnice se šipkou 18"/>
          <p:cNvCxnSpPr/>
          <p:nvPr/>
        </p:nvCxnSpPr>
        <p:spPr>
          <a:xfrm>
            <a:off x="7885113" y="5514975"/>
            <a:ext cx="287337" cy="29051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4662488" y="2314575"/>
            <a:ext cx="625475" cy="2238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392" name="Picture 3"/>
          <p:cNvPicPr>
            <a:picLocks noChangeAspect="1" noChangeArrowheads="1"/>
          </p:cNvPicPr>
          <p:nvPr/>
        </p:nvPicPr>
        <p:blipFill>
          <a:blip r:embed="rId2"/>
          <a:srcRect r="74661" b="79790"/>
          <a:stretch>
            <a:fillRect/>
          </a:stretch>
        </p:blipFill>
        <p:spPr bwMode="auto">
          <a:xfrm>
            <a:off x="4556125" y="1871663"/>
            <a:ext cx="4437063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Přímá spojnice se šipkou 16"/>
          <p:cNvCxnSpPr>
            <a:cxnSpLocks noChangeShapeType="1"/>
          </p:cNvCxnSpPr>
          <p:nvPr/>
        </p:nvCxnSpPr>
        <p:spPr bwMode="auto">
          <a:xfrm flipV="1">
            <a:off x="3944938" y="2143125"/>
            <a:ext cx="1635125" cy="538163"/>
          </a:xfrm>
          <a:prstGeom prst="straightConnector1">
            <a:avLst/>
          </a:prstGeom>
          <a:noFill/>
          <a:ln w="57150" algn="ctr">
            <a:solidFill>
              <a:srgbClr val="FF0000"/>
            </a:solidFill>
            <a:round/>
            <a:headEnd/>
            <a:tailEnd type="arrow" w="med" len="med"/>
          </a:ln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Obdélník 3"/>
          <p:cNvSpPr>
            <a:spLocks noChangeArrowheads="1"/>
          </p:cNvSpPr>
          <p:nvPr/>
        </p:nvSpPr>
        <p:spPr bwMode="auto">
          <a:xfrm>
            <a:off x="179388" y="0"/>
            <a:ext cx="8964612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Calibri" pitchFamily="34" charset="0"/>
              </a:rPr>
              <a:t>Prostředí textového editoru Microsoft Word 2010</a:t>
            </a:r>
          </a:p>
        </p:txBody>
      </p:sp>
      <p:pic>
        <p:nvPicPr>
          <p:cNvPr id="17410" name="Picture 3"/>
          <p:cNvPicPr>
            <a:picLocks noChangeAspect="1" noChangeArrowheads="1"/>
          </p:cNvPicPr>
          <p:nvPr/>
        </p:nvPicPr>
        <p:blipFill>
          <a:blip r:embed="rId2"/>
          <a:srcRect l="86478" t="83965" b="2"/>
          <a:stretch>
            <a:fillRect/>
          </a:stretch>
        </p:blipFill>
        <p:spPr bwMode="auto">
          <a:xfrm>
            <a:off x="400050" y="1485900"/>
            <a:ext cx="3929063" cy="2619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1" name="TextovéPole 9"/>
          <p:cNvSpPr txBox="1">
            <a:spLocks noChangeArrowheads="1"/>
          </p:cNvSpPr>
          <p:nvPr/>
        </p:nvSpPr>
        <p:spPr bwMode="auto">
          <a:xfrm>
            <a:off x="4638675" y="1570038"/>
            <a:ext cx="424815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Lupa pro nastavení velikosti zobrazení dokumentu</a:t>
            </a:r>
          </a:p>
        </p:txBody>
      </p:sp>
      <p:sp>
        <p:nvSpPr>
          <p:cNvPr id="17412" name="TextovéPole 12"/>
          <p:cNvSpPr txBox="1">
            <a:spLocks noChangeArrowheads="1"/>
          </p:cNvSpPr>
          <p:nvPr/>
        </p:nvSpPr>
        <p:spPr bwMode="auto">
          <a:xfrm>
            <a:off x="96838" y="6021388"/>
            <a:ext cx="90471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5 tlačítek pro změnu zobrazení dokumentu</a:t>
            </a:r>
          </a:p>
        </p:txBody>
      </p:sp>
      <p:cxnSp>
        <p:nvCxnSpPr>
          <p:cNvPr id="19" name="Přímá spojnice se šipkou 18"/>
          <p:cNvCxnSpPr>
            <a:cxnSpLocks noChangeShapeType="1"/>
          </p:cNvCxnSpPr>
          <p:nvPr/>
        </p:nvCxnSpPr>
        <p:spPr bwMode="auto">
          <a:xfrm flipH="1">
            <a:off x="3059113" y="2060575"/>
            <a:ext cx="1625600" cy="787400"/>
          </a:xfrm>
          <a:prstGeom prst="straightConnector1">
            <a:avLst/>
          </a:prstGeom>
          <a:noFill/>
          <a:ln w="57150" algn="ctr">
            <a:solidFill>
              <a:srgbClr val="FF0000"/>
            </a:solidFill>
            <a:round/>
            <a:headEnd/>
            <a:tailEnd type="arrow" w="med" len="med"/>
          </a:ln>
        </p:spPr>
      </p:cxnSp>
      <p:pic>
        <p:nvPicPr>
          <p:cNvPr id="17414" name="Picture 3"/>
          <p:cNvPicPr>
            <a:picLocks noChangeAspect="1" noChangeArrowheads="1"/>
          </p:cNvPicPr>
          <p:nvPr/>
        </p:nvPicPr>
        <p:blipFill>
          <a:blip r:embed="rId2"/>
          <a:srcRect l="77615" t="83965" b="2"/>
          <a:stretch>
            <a:fillRect/>
          </a:stretch>
        </p:blipFill>
        <p:spPr bwMode="auto">
          <a:xfrm>
            <a:off x="4352925" y="4240213"/>
            <a:ext cx="4691063" cy="1890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7" name="Přímá spojnice se šipkou 16"/>
          <p:cNvCxnSpPr>
            <a:cxnSpLocks noChangeShapeType="1"/>
          </p:cNvCxnSpPr>
          <p:nvPr/>
        </p:nvCxnSpPr>
        <p:spPr bwMode="auto">
          <a:xfrm flipV="1">
            <a:off x="1908175" y="5356225"/>
            <a:ext cx="2879725" cy="809625"/>
          </a:xfrm>
          <a:prstGeom prst="straightConnector1">
            <a:avLst/>
          </a:prstGeom>
          <a:noFill/>
          <a:ln w="57150" algn="ctr">
            <a:solidFill>
              <a:srgbClr val="FF0000"/>
            </a:solidFill>
            <a:round/>
            <a:headEnd/>
            <a:tailEnd type="arrow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Obdélník 3"/>
          <p:cNvSpPr>
            <a:spLocks noChangeArrowheads="1"/>
          </p:cNvSpPr>
          <p:nvPr/>
        </p:nvSpPr>
        <p:spPr bwMode="auto">
          <a:xfrm>
            <a:off x="179388" y="161925"/>
            <a:ext cx="8964612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000">
                <a:latin typeface="Calibri" pitchFamily="34" charset="0"/>
              </a:rPr>
              <a:t>Prostředí textového editoru Microsoft Word 2010</a:t>
            </a:r>
          </a:p>
        </p:txBody>
      </p:sp>
      <p:pic>
        <p:nvPicPr>
          <p:cNvPr id="18434" name="Picture 3"/>
          <p:cNvPicPr>
            <a:picLocks noChangeAspect="1" noChangeArrowheads="1"/>
          </p:cNvPicPr>
          <p:nvPr/>
        </p:nvPicPr>
        <p:blipFill>
          <a:blip r:embed="rId2"/>
          <a:srcRect l="87700" t="-668" b="94627"/>
          <a:stretch>
            <a:fillRect/>
          </a:stretch>
        </p:blipFill>
        <p:spPr bwMode="auto">
          <a:xfrm>
            <a:off x="207963" y="2565400"/>
            <a:ext cx="5318125" cy="1468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TextovéPole 11"/>
          <p:cNvSpPr txBox="1">
            <a:spLocks noChangeArrowheads="1"/>
          </p:cNvSpPr>
          <p:nvPr/>
        </p:nvSpPr>
        <p:spPr bwMode="auto">
          <a:xfrm>
            <a:off x="28575" y="1352550"/>
            <a:ext cx="5735638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Minimalizace dokumentu</a:t>
            </a:r>
            <a:r>
              <a:rPr lang="cs-CZ" sz="4000">
                <a:latin typeface="Calibri" pitchFamily="34" charset="0"/>
              </a:rPr>
              <a:t>- </a:t>
            </a:r>
            <a:r>
              <a:rPr lang="cs-CZ" sz="3600">
                <a:latin typeface="Calibri" pitchFamily="34" charset="0"/>
              </a:rPr>
              <a:t>odsune soubor na pozadí</a:t>
            </a:r>
          </a:p>
        </p:txBody>
      </p:sp>
      <p:sp>
        <p:nvSpPr>
          <p:cNvPr id="18436" name="TextovéPole 12"/>
          <p:cNvSpPr txBox="1">
            <a:spLocks noChangeArrowheads="1"/>
          </p:cNvSpPr>
          <p:nvPr/>
        </p:nvSpPr>
        <p:spPr bwMode="auto">
          <a:xfrm>
            <a:off x="6442075" y="1241425"/>
            <a:ext cx="2673350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uzavření dokumentu</a:t>
            </a:r>
          </a:p>
        </p:txBody>
      </p:sp>
      <p:cxnSp>
        <p:nvCxnSpPr>
          <p:cNvPr id="15" name="Přímá spojnice se šipkou 14"/>
          <p:cNvCxnSpPr>
            <a:cxnSpLocks noChangeShapeType="1"/>
          </p:cNvCxnSpPr>
          <p:nvPr/>
        </p:nvCxnSpPr>
        <p:spPr bwMode="auto">
          <a:xfrm flipH="1">
            <a:off x="5237163" y="1903413"/>
            <a:ext cx="1422400" cy="949325"/>
          </a:xfrm>
          <a:prstGeom prst="straightConnector1">
            <a:avLst/>
          </a:prstGeom>
          <a:noFill/>
          <a:ln w="57150" algn="ctr">
            <a:solidFill>
              <a:srgbClr val="FF0000"/>
            </a:solidFill>
            <a:round/>
            <a:headEnd/>
            <a:tailEnd type="arrow" w="med" len="med"/>
          </a:ln>
          <a:effectLst/>
        </p:spPr>
      </p:cxnSp>
      <p:cxnSp>
        <p:nvCxnSpPr>
          <p:cNvPr id="17" name="Přímá spojnice se šipkou 16"/>
          <p:cNvCxnSpPr>
            <a:cxnSpLocks noChangeShapeType="1"/>
          </p:cNvCxnSpPr>
          <p:nvPr/>
        </p:nvCxnSpPr>
        <p:spPr bwMode="auto">
          <a:xfrm flipH="1" flipV="1">
            <a:off x="3851275" y="3141663"/>
            <a:ext cx="1997075" cy="1008062"/>
          </a:xfrm>
          <a:prstGeom prst="straightConnector1">
            <a:avLst/>
          </a:prstGeom>
          <a:noFill/>
          <a:ln w="57150" algn="ctr">
            <a:solidFill>
              <a:srgbClr val="FF0000"/>
            </a:solidFill>
            <a:round/>
            <a:headEnd/>
            <a:tailEnd type="arrow" w="med" len="med"/>
          </a:ln>
          <a:effectLst/>
        </p:spPr>
      </p:cxnSp>
      <p:sp>
        <p:nvSpPr>
          <p:cNvPr id="18439" name="TextovéPole 11"/>
          <p:cNvSpPr txBox="1">
            <a:spLocks noChangeArrowheads="1"/>
          </p:cNvSpPr>
          <p:nvPr/>
        </p:nvSpPr>
        <p:spPr bwMode="auto">
          <a:xfrm>
            <a:off x="5848350" y="3744913"/>
            <a:ext cx="3267075" cy="298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Calibri" pitchFamily="34" charset="0"/>
              </a:rPr>
              <a:t>Maximalizace dokumentu –</a:t>
            </a:r>
            <a:r>
              <a:rPr lang="cs-CZ" sz="4000">
                <a:latin typeface="Calibri" pitchFamily="34" charset="0"/>
              </a:rPr>
              <a:t> </a:t>
            </a:r>
            <a:r>
              <a:rPr lang="cs-CZ" sz="3600">
                <a:latin typeface="Calibri" pitchFamily="34" charset="0"/>
              </a:rPr>
              <a:t>zvětší okno na největší velikost pracovní plochy</a:t>
            </a:r>
          </a:p>
        </p:txBody>
      </p:sp>
      <p:cxnSp>
        <p:nvCxnSpPr>
          <p:cNvPr id="21" name="Přímá spojnice se šipkou 20"/>
          <p:cNvCxnSpPr>
            <a:cxnSpLocks noChangeShapeType="1"/>
          </p:cNvCxnSpPr>
          <p:nvPr/>
        </p:nvCxnSpPr>
        <p:spPr bwMode="auto">
          <a:xfrm flipH="1">
            <a:off x="2865438" y="1903413"/>
            <a:ext cx="106362" cy="949325"/>
          </a:xfrm>
          <a:prstGeom prst="straightConnector1">
            <a:avLst/>
          </a:prstGeom>
          <a:noFill/>
          <a:ln w="57150" algn="ctr">
            <a:solidFill>
              <a:srgbClr val="FF0000"/>
            </a:solidFill>
            <a:round/>
            <a:headEnd/>
            <a:tailEnd type="arrow" w="med" len="med"/>
          </a:ln>
        </p:spPr>
      </p:cxnSp>
      <p:sp>
        <p:nvSpPr>
          <p:cNvPr id="18441" name="TextovéPole 11"/>
          <p:cNvSpPr txBox="1">
            <a:spLocks noChangeArrowheads="1"/>
          </p:cNvSpPr>
          <p:nvPr/>
        </p:nvSpPr>
        <p:spPr bwMode="auto">
          <a:xfrm>
            <a:off x="498475" y="4149725"/>
            <a:ext cx="4738688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>
                <a:latin typeface="Calibri" pitchFamily="34" charset="0"/>
              </a:rPr>
              <a:t>Obnovení dokumentu z minimalizovaného stavu na hlavním panelu</a:t>
            </a:r>
            <a:endParaRPr lang="cs-CZ" sz="3200">
              <a:latin typeface="Calibri" pitchFamily="34" charset="0"/>
            </a:endParaRPr>
          </a:p>
        </p:txBody>
      </p:sp>
      <p:pic>
        <p:nvPicPr>
          <p:cNvPr id="18442" name="Picture 3"/>
          <p:cNvPicPr>
            <a:picLocks noChangeAspect="1" noChangeArrowheads="1"/>
          </p:cNvPicPr>
          <p:nvPr/>
        </p:nvPicPr>
        <p:blipFill>
          <a:blip r:embed="rId3"/>
          <a:srcRect l="2" t="90475" r="76350" b="568"/>
          <a:stretch>
            <a:fillRect/>
          </a:stretch>
        </p:blipFill>
        <p:spPr bwMode="auto">
          <a:xfrm>
            <a:off x="174625" y="5718175"/>
            <a:ext cx="4754563" cy="101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36" name="Přímá spojnice se šipkou 35"/>
          <p:cNvCxnSpPr>
            <a:cxnSpLocks noChangeShapeType="1"/>
          </p:cNvCxnSpPr>
          <p:nvPr/>
        </p:nvCxnSpPr>
        <p:spPr bwMode="auto">
          <a:xfrm>
            <a:off x="3708400" y="5238750"/>
            <a:ext cx="576263" cy="985838"/>
          </a:xfrm>
          <a:prstGeom prst="straightConnector1">
            <a:avLst/>
          </a:prstGeom>
          <a:noFill/>
          <a:ln w="57150" algn="ctr">
            <a:solidFill>
              <a:srgbClr val="FF0000"/>
            </a:solidFill>
            <a:round/>
            <a:headEnd/>
            <a:tailEnd type="arrow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>
          <a:xfrm>
            <a:off x="446088" y="188913"/>
            <a:ext cx="8229600" cy="708025"/>
          </a:xfrm>
        </p:spPr>
        <p:txBody>
          <a:bodyPr>
            <a:spAutoFit/>
          </a:bodyPr>
          <a:lstStyle/>
          <a:p>
            <a:pPr eaLnBrk="1" hangingPunct="1"/>
            <a:r>
              <a:rPr lang="cs-CZ" sz="3600" smtClean="0"/>
              <a:t> </a:t>
            </a:r>
            <a:r>
              <a:rPr lang="cs-CZ" sz="4000" smtClean="0"/>
              <a:t>Soubor – otevření, uložení, tisk</a:t>
            </a:r>
          </a:p>
        </p:txBody>
      </p:sp>
      <p:pic>
        <p:nvPicPr>
          <p:cNvPr id="19458" name="Picture 2"/>
          <p:cNvPicPr>
            <a:picLocks noChangeAspect="1" noChangeArrowheads="1"/>
          </p:cNvPicPr>
          <p:nvPr/>
        </p:nvPicPr>
        <p:blipFill>
          <a:blip r:embed="rId2"/>
          <a:srcRect r="25148" b="22159"/>
          <a:stretch>
            <a:fillRect/>
          </a:stretch>
        </p:blipFill>
        <p:spPr bwMode="auto">
          <a:xfrm>
            <a:off x="-22225" y="1339850"/>
            <a:ext cx="9166225" cy="535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>
            <a:cxnSpLocks noChangeShapeType="1"/>
          </p:cNvCxnSpPr>
          <p:nvPr/>
        </p:nvCxnSpPr>
        <p:spPr bwMode="auto">
          <a:xfrm flipH="1">
            <a:off x="755650" y="908050"/>
            <a:ext cx="3024188" cy="1560513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</p:spPr>
      </p:cxnSp>
      <p:cxnSp>
        <p:nvCxnSpPr>
          <p:cNvPr id="8" name="Přímá spojnice se šipkou 7"/>
          <p:cNvCxnSpPr>
            <a:cxnSpLocks noChangeShapeType="1"/>
          </p:cNvCxnSpPr>
          <p:nvPr/>
        </p:nvCxnSpPr>
        <p:spPr bwMode="auto">
          <a:xfrm flipH="1">
            <a:off x="755650" y="908050"/>
            <a:ext cx="5111750" cy="1152525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  <a:effectLst/>
        </p:spPr>
      </p:cxnSp>
      <p:cxnSp>
        <p:nvCxnSpPr>
          <p:cNvPr id="10" name="Přímá spojnice se šipkou 9"/>
          <p:cNvCxnSpPr>
            <a:cxnSpLocks noChangeShapeType="1"/>
          </p:cNvCxnSpPr>
          <p:nvPr/>
        </p:nvCxnSpPr>
        <p:spPr bwMode="auto">
          <a:xfrm flipH="1">
            <a:off x="611188" y="765175"/>
            <a:ext cx="6553200" cy="3254375"/>
          </a:xfrm>
          <a:prstGeom prst="straightConnector1">
            <a:avLst/>
          </a:prstGeom>
          <a:noFill/>
          <a:ln w="38100" algn="ctr">
            <a:solidFill>
              <a:srgbClr val="FF0000"/>
            </a:solidFill>
            <a:round/>
            <a:headEnd/>
            <a:tailEnd type="arrow" w="med" len="med"/>
          </a:ln>
          <a:effectLst/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3"/>
          <p:cNvSpPr>
            <a:spLocks noGrp="1"/>
          </p:cNvSpPr>
          <p:nvPr>
            <p:ph type="title"/>
          </p:nvPr>
        </p:nvSpPr>
        <p:spPr>
          <a:xfrm>
            <a:off x="0" y="212725"/>
            <a:ext cx="9144000" cy="1128713"/>
          </a:xfrm>
        </p:spPr>
        <p:txBody>
          <a:bodyPr>
            <a:spAutoFit/>
          </a:bodyPr>
          <a:lstStyle/>
          <a:p>
            <a:pPr eaLnBrk="1" hangingPunct="1"/>
            <a:r>
              <a:rPr lang="cs-CZ" sz="3200" smtClean="0"/>
              <a:t>Otevření souboru – objeví se okno průzkumníka, kde  vyhledáme soubor, který chceme otevřít</a:t>
            </a:r>
            <a:r>
              <a:rPr lang="cs-CZ" sz="3600" smtClean="0"/>
              <a:t> </a:t>
            </a:r>
          </a:p>
        </p:txBody>
      </p:sp>
      <p:pic>
        <p:nvPicPr>
          <p:cNvPr id="20482" name="Picture 2"/>
          <p:cNvPicPr>
            <a:picLocks noChangeAspect="1" noChangeArrowheads="1"/>
          </p:cNvPicPr>
          <p:nvPr/>
        </p:nvPicPr>
        <p:blipFill>
          <a:blip r:embed="rId2"/>
          <a:srcRect l="37704" b="15874"/>
          <a:stretch>
            <a:fillRect/>
          </a:stretch>
        </p:blipFill>
        <p:spPr bwMode="auto">
          <a:xfrm>
            <a:off x="1258888" y="1484313"/>
            <a:ext cx="6805612" cy="516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 r="44447" b="29166"/>
          <a:stretch>
            <a:fillRect/>
          </a:stretch>
        </p:blipFill>
        <p:spPr bwMode="auto">
          <a:xfrm>
            <a:off x="971550" y="1457325"/>
            <a:ext cx="7345363" cy="5265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Nadpis 3"/>
          <p:cNvSpPr>
            <a:spLocks noGrp="1"/>
          </p:cNvSpPr>
          <p:nvPr>
            <p:ph type="title"/>
          </p:nvPr>
        </p:nvSpPr>
        <p:spPr>
          <a:xfrm>
            <a:off x="0" y="88900"/>
            <a:ext cx="9144000" cy="1138238"/>
          </a:xfrm>
        </p:spPr>
        <p:txBody>
          <a:bodyPr>
            <a:spAutoFit/>
          </a:bodyPr>
          <a:lstStyle/>
          <a:p>
            <a:pPr eaLnBrk="1" hangingPunct="1"/>
            <a:r>
              <a:rPr lang="cs-CZ" sz="3600" smtClean="0"/>
              <a:t>Uložení souboru – </a:t>
            </a:r>
            <a:r>
              <a:rPr lang="cs-CZ" sz="3200" smtClean="0"/>
              <a:t>objeví se okno průzkumníka, kde vyhledáme složku, do které chceme soubor uložit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613" cy="850900"/>
          </a:xfrm>
        </p:spPr>
        <p:txBody>
          <a:bodyPr/>
          <a:lstStyle/>
          <a:p>
            <a:pPr eaLnBrk="1" hangingPunct="1"/>
            <a:r>
              <a:rPr lang="cs-CZ" smtClean="0"/>
              <a:t>Tisk souboru – </a:t>
            </a:r>
            <a:r>
              <a:rPr lang="cs-CZ" sz="3600" smtClean="0"/>
              <a:t>vyhledáme tiskárnu a dáme tisk</a:t>
            </a:r>
          </a:p>
        </p:txBody>
      </p:sp>
      <p:pic>
        <p:nvPicPr>
          <p:cNvPr id="22530" name="Picture 3"/>
          <p:cNvPicPr>
            <a:picLocks noChangeAspect="1" noChangeArrowheads="1"/>
          </p:cNvPicPr>
          <p:nvPr/>
        </p:nvPicPr>
        <p:blipFill>
          <a:blip r:embed="rId2"/>
          <a:srcRect l="31152" t="5775" r="6023" b="15434"/>
          <a:stretch>
            <a:fillRect/>
          </a:stretch>
        </p:blipFill>
        <p:spPr bwMode="auto">
          <a:xfrm>
            <a:off x="971550" y="1409700"/>
            <a:ext cx="7561263" cy="533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>
            <a:cxnSpLocks noChangeShapeType="1"/>
          </p:cNvCxnSpPr>
          <p:nvPr/>
        </p:nvCxnSpPr>
        <p:spPr bwMode="auto">
          <a:xfrm flipH="1">
            <a:off x="3995738" y="692150"/>
            <a:ext cx="2592387" cy="2592388"/>
          </a:xfrm>
          <a:prstGeom prst="straightConnector1">
            <a:avLst/>
          </a:prstGeom>
          <a:noFill/>
          <a:ln w="57150" algn="ctr">
            <a:solidFill>
              <a:srgbClr val="FF0000"/>
            </a:solidFill>
            <a:round/>
            <a:headEnd/>
            <a:tailEnd type="arrow" w="med" len="med"/>
          </a:ln>
        </p:spPr>
      </p:cxnSp>
      <p:cxnSp>
        <p:nvCxnSpPr>
          <p:cNvPr id="9" name="Přímá spojnice se šipkou 8"/>
          <p:cNvCxnSpPr>
            <a:cxnSpLocks noChangeShapeType="1"/>
          </p:cNvCxnSpPr>
          <p:nvPr/>
        </p:nvCxnSpPr>
        <p:spPr bwMode="auto">
          <a:xfrm flipH="1">
            <a:off x="2987675" y="1292225"/>
            <a:ext cx="1584325" cy="912813"/>
          </a:xfrm>
          <a:prstGeom prst="straightConnector1">
            <a:avLst/>
          </a:prstGeom>
          <a:noFill/>
          <a:ln w="57150" algn="ctr">
            <a:solidFill>
              <a:srgbClr val="FF0000"/>
            </a:solidFill>
            <a:round/>
            <a:headEnd/>
            <a:tailEnd type="arrow" w="med" len="med"/>
          </a:ln>
        </p:spPr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09575" y="1457325"/>
            <a:ext cx="8229600" cy="5211763"/>
          </a:xfrm>
        </p:spPr>
        <p:txBody>
          <a:bodyPr/>
          <a:lstStyle/>
          <a:p>
            <a:pPr algn="l" eaLnBrk="1" hangingPunct="1">
              <a:spcAft>
                <a:spcPts val="600"/>
              </a:spcAft>
              <a:defRPr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+mn-lt"/>
                <a:cs typeface="Times New Roman" pitchFamily="18" charset="0"/>
              </a:rPr>
              <a:t>1.	Otevři </a:t>
            </a:r>
            <a:r>
              <a:rPr lang="cs-CZ" dirty="0">
                <a:latin typeface="+mn-lt"/>
                <a:cs typeface="Times New Roman" pitchFamily="18" charset="0"/>
              </a:rPr>
              <a:t>program </a:t>
            </a:r>
            <a:r>
              <a:rPr lang="cs-CZ" dirty="0" smtClean="0">
                <a:latin typeface="+mn-lt"/>
                <a:cs typeface="Times New Roman" pitchFamily="18" charset="0"/>
              </a:rPr>
              <a:t>Word</a:t>
            </a:r>
            <a:r>
              <a:rPr lang="cs-CZ" dirty="0">
                <a:latin typeface="+mn-lt"/>
                <a:cs typeface="Times New Roman" pitchFamily="18" charset="0"/>
              </a:rPr>
              <a:t/>
            </a:r>
            <a:br>
              <a:rPr lang="cs-CZ" dirty="0">
                <a:latin typeface="+mn-lt"/>
                <a:cs typeface="Times New Roman" pitchFamily="18" charset="0"/>
              </a:rPr>
            </a:br>
            <a:r>
              <a:rPr lang="cs-CZ" dirty="0" smtClean="0">
                <a:latin typeface="+mn-lt"/>
                <a:cs typeface="Times New Roman" pitchFamily="18" charset="0"/>
              </a:rPr>
              <a:t> 2.	Napiš </a:t>
            </a:r>
            <a:r>
              <a:rPr lang="cs-CZ" dirty="0">
                <a:latin typeface="+mn-lt"/>
                <a:cs typeface="Times New Roman" pitchFamily="18" charset="0"/>
              </a:rPr>
              <a:t>svojí </a:t>
            </a:r>
            <a:r>
              <a:rPr lang="cs-CZ" dirty="0" smtClean="0">
                <a:latin typeface="+mn-lt"/>
                <a:cs typeface="Times New Roman" pitchFamily="18" charset="0"/>
              </a:rPr>
              <a:t>adresu</a:t>
            </a:r>
            <a:br>
              <a:rPr lang="cs-CZ" dirty="0" smtClean="0">
                <a:latin typeface="+mn-lt"/>
                <a:cs typeface="Times New Roman" pitchFamily="18" charset="0"/>
              </a:rPr>
            </a:br>
            <a:r>
              <a:rPr lang="cs-CZ" dirty="0" smtClean="0">
                <a:latin typeface="+mn-lt"/>
                <a:cs typeface="Times New Roman" pitchFamily="18" charset="0"/>
              </a:rPr>
              <a:t> 3.	Soubor ulož na adrese</a:t>
            </a:r>
            <a:br>
              <a:rPr lang="cs-CZ" dirty="0" smtClean="0">
                <a:latin typeface="+mn-lt"/>
                <a:cs typeface="Times New Roman" pitchFamily="18" charset="0"/>
              </a:rPr>
            </a:br>
            <a:r>
              <a:rPr lang="cs-CZ" dirty="0">
                <a:latin typeface="+mn-lt"/>
                <a:cs typeface="Times New Roman" pitchFamily="18" charset="0"/>
              </a:rPr>
              <a:t>	</a:t>
            </a:r>
            <a:r>
              <a:rPr lang="cs-CZ" b="1" dirty="0" smtClean="0">
                <a:latin typeface="+mn-lt"/>
                <a:cs typeface="Times New Roman" pitchFamily="18" charset="0"/>
              </a:rPr>
              <a:t>K:\informatika\4.třída\word</a:t>
            </a:r>
            <a:r>
              <a:rPr lang="cs-CZ" dirty="0" smtClean="0">
                <a:latin typeface="+mn-lt"/>
                <a:cs typeface="Times New Roman" pitchFamily="18" charset="0"/>
              </a:rPr>
              <a:t/>
            </a:r>
            <a:br>
              <a:rPr lang="cs-CZ" dirty="0" smtClean="0">
                <a:latin typeface="+mn-lt"/>
                <a:cs typeface="Times New Roman" pitchFamily="18" charset="0"/>
              </a:rPr>
            </a:br>
            <a:r>
              <a:rPr lang="cs-CZ" dirty="0">
                <a:latin typeface="+mn-lt"/>
                <a:cs typeface="Times New Roman" pitchFamily="18" charset="0"/>
              </a:rPr>
              <a:t> </a:t>
            </a:r>
            <a:r>
              <a:rPr lang="cs-CZ" dirty="0" smtClean="0">
                <a:latin typeface="+mn-lt"/>
                <a:cs typeface="Times New Roman" pitchFamily="18" charset="0"/>
              </a:rPr>
              <a:t>4.  	pod názvem příjmení-adresa</a:t>
            </a:r>
            <a:br>
              <a:rPr lang="cs-CZ" dirty="0" smtClean="0">
                <a:latin typeface="+mn-lt"/>
                <a:cs typeface="Times New Roman" pitchFamily="18" charset="0"/>
              </a:rPr>
            </a:br>
            <a:r>
              <a:rPr lang="cs-CZ" dirty="0" smtClean="0">
                <a:latin typeface="+mn-lt"/>
                <a:cs typeface="Times New Roman" pitchFamily="18" charset="0"/>
              </a:rPr>
              <a:t> 5.	z minimalizuj  a opět obnov</a:t>
            </a:r>
            <a:br>
              <a:rPr lang="cs-CZ" dirty="0" smtClean="0">
                <a:latin typeface="+mn-lt"/>
                <a:cs typeface="Times New Roman" pitchFamily="18" charset="0"/>
              </a:rPr>
            </a:br>
            <a:r>
              <a:rPr lang="cs-CZ" dirty="0">
                <a:latin typeface="+mn-lt"/>
                <a:cs typeface="Times New Roman" pitchFamily="18" charset="0"/>
              </a:rPr>
              <a:t> </a:t>
            </a:r>
            <a:r>
              <a:rPr lang="cs-CZ" dirty="0" smtClean="0">
                <a:latin typeface="+mn-lt"/>
                <a:cs typeface="Times New Roman" pitchFamily="18" charset="0"/>
              </a:rPr>
              <a:t>6.  	soubor zavři</a:t>
            </a:r>
          </a:p>
        </p:txBody>
      </p:sp>
      <p:sp>
        <p:nvSpPr>
          <p:cNvPr id="3" name="Obdélník 2"/>
          <p:cNvSpPr/>
          <p:nvPr/>
        </p:nvSpPr>
        <p:spPr>
          <a:xfrm>
            <a:off x="3179763" y="441325"/>
            <a:ext cx="2687637" cy="101600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cs-CZ" sz="6000" b="1" dirty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Úkol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Obdélník 3"/>
          <p:cNvSpPr>
            <a:spLocks noChangeArrowheads="1"/>
          </p:cNvSpPr>
          <p:nvPr/>
        </p:nvSpPr>
        <p:spPr bwMode="auto">
          <a:xfrm>
            <a:off x="827088" y="260350"/>
            <a:ext cx="777716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Použité zdroje:	</a:t>
            </a:r>
            <a:r>
              <a:rPr lang="cs-CZ" sz="2000">
                <a:latin typeface="Calibri" pitchFamily="34" charset="0"/>
              </a:rPr>
              <a:t>KOVÁŘOVÁ, Libuše. </a:t>
            </a:r>
            <a:r>
              <a:rPr lang="cs-CZ" sz="2000" i="1">
                <a:latin typeface="Calibri" pitchFamily="34" charset="0"/>
              </a:rPr>
              <a:t>Informatika pro základní 		  	školy</a:t>
            </a:r>
            <a:r>
              <a:rPr lang="cs-CZ" sz="2000">
                <a:latin typeface="Calibri" pitchFamily="34" charset="0"/>
              </a:rPr>
              <a:t>. Vyd. 2. Kralice na Hané, 2009.</a:t>
            </a:r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  <a:br>
              <a:rPr lang="cs-CZ" sz="2000">
                <a:solidFill>
                  <a:srgbClr val="000000"/>
                </a:solidFill>
                <a:latin typeface="Calibri" pitchFamily="34" charset="0"/>
              </a:rPr>
            </a:br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		</a:t>
            </a:r>
            <a:r>
              <a:rPr lang="cs-CZ" sz="2000">
                <a:latin typeface="Calibri" pitchFamily="34" charset="0"/>
              </a:rPr>
              <a:t>ISBN 978-80-7402-017-93. </a:t>
            </a:r>
            <a:br>
              <a:rPr lang="cs-CZ" sz="2000">
                <a:latin typeface="Calibri" pitchFamily="34" charset="0"/>
              </a:rPr>
            </a:br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		</a:t>
            </a:r>
            <a:r>
              <a:rPr lang="cs-CZ" sz="2000">
                <a:solidFill>
                  <a:srgbClr val="000000"/>
                </a:solidFill>
              </a:rPr>
              <a:t>P</a:t>
            </a:r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rint screen z programu</a:t>
            </a:r>
            <a:r>
              <a:rPr lang="cs-CZ" sz="2000">
                <a:solidFill>
                  <a:srgbClr val="000000"/>
                </a:solidFill>
                <a:ea typeface="Times New Roman" pitchFamily="18" charset="0"/>
                <a:cs typeface="Arial" charset="0"/>
              </a:rPr>
              <a:t> Microsoft Word 2010</a:t>
            </a:r>
            <a:r>
              <a:rPr lang="cs-CZ" sz="2000">
                <a:solidFill>
                  <a:srgbClr val="000000"/>
                </a:solidFill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531</TotalTime>
  <Words>225</Words>
  <Application>Microsoft Office PowerPoint</Application>
  <PresentationFormat>Předvádění na obrazovce (4:3)</PresentationFormat>
  <Paragraphs>38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Vytvoření nového textového dokumentu v Microsoft Word 2010</vt:lpstr>
      <vt:lpstr>Prezentace aplikace PowerPoint</vt:lpstr>
      <vt:lpstr>Prezentace aplikace PowerPoint</vt:lpstr>
      <vt:lpstr>Prezentace aplikace PowerPoint</vt:lpstr>
      <vt:lpstr>Prezentace aplikace PowerPoint</vt:lpstr>
      <vt:lpstr> Soubor – otevření, uložení, tisk</vt:lpstr>
      <vt:lpstr>Otevření souboru – objeví se okno průzkumníka, kde  vyhledáme soubor, který chceme otevřít </vt:lpstr>
      <vt:lpstr>Uložení souboru – objeví se okno průzkumníka, kde vyhledáme složku, do které chceme soubor uložit </vt:lpstr>
      <vt:lpstr>Tisk souboru – vyhledáme tiskárnu a dáme tisk</vt:lpstr>
      <vt:lpstr> 1. Otevři program Word  2. Napiš svojí adresu  3. Soubor ulož na adrese  K:\informatika\4.třída\word  4.   pod názvem příjmení-adresa  5. z minimalizuj  a opět obnov  6.   soubor zavři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Vytvoření</dc:title>
  <dc:creator>pc</dc:creator>
  <cp:lastModifiedBy>Administrator</cp:lastModifiedBy>
  <cp:revision>31</cp:revision>
  <dcterms:created xsi:type="dcterms:W3CDTF">2012-03-19T18:38:00Z</dcterms:created>
  <dcterms:modified xsi:type="dcterms:W3CDTF">2013-05-27T12:18:42Z</dcterms:modified>
</cp:coreProperties>
</file>