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77" r:id="rId2"/>
    <p:sldId id="256" r:id="rId3"/>
    <p:sldId id="272" r:id="rId4"/>
    <p:sldId id="274" r:id="rId5"/>
    <p:sldId id="276" r:id="rId6"/>
    <p:sldId id="275" r:id="rId7"/>
    <p:sldId id="278" r:id="rId8"/>
    <p:sldId id="257" r:id="rId9"/>
    <p:sldId id="259" r:id="rId10"/>
    <p:sldId id="286" r:id="rId11"/>
    <p:sldId id="260" r:id="rId12"/>
    <p:sldId id="262" r:id="rId13"/>
    <p:sldId id="263" r:id="rId14"/>
    <p:sldId id="264" r:id="rId15"/>
    <p:sldId id="265" r:id="rId16"/>
    <p:sldId id="266" r:id="rId17"/>
    <p:sldId id="269" r:id="rId18"/>
    <p:sldId id="267" r:id="rId19"/>
    <p:sldId id="268" r:id="rId20"/>
    <p:sldId id="279" r:id="rId21"/>
    <p:sldId id="271" r:id="rId22"/>
    <p:sldId id="270" r:id="rId23"/>
    <p:sldId id="281" r:id="rId24"/>
    <p:sldId id="282" r:id="rId25"/>
    <p:sldId id="283" r:id="rId26"/>
    <p:sldId id="284" r:id="rId27"/>
    <p:sldId id="258" r:id="rId28"/>
    <p:sldId id="285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FF99"/>
    <a:srgbClr val="F38A5B"/>
    <a:srgbClr val="F7F232"/>
    <a:srgbClr val="E2E25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02A6B7-CE2D-42CD-B64A-842AAD012869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134EE0-F3FD-4283-9314-471D1BB070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785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36CCED8-5397-4A0B-A68A-2A18D362C94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EAD533A-7BC4-438F-87EF-7F11805CDC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CCED8-5397-4A0B-A68A-2A18D362C94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AD533A-7BC4-438F-87EF-7F11805CD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36CCED8-5397-4A0B-A68A-2A18D362C94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EAD533A-7BC4-438F-87EF-7F11805CDC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CCED8-5397-4A0B-A68A-2A18D362C94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EAD533A-7BC4-438F-87EF-7F11805CDC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CCED8-5397-4A0B-A68A-2A18D362C94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EAD533A-7BC4-438F-87EF-7F11805CD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CCED8-5397-4A0B-A68A-2A18D362C94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AD533A-7BC4-438F-87EF-7F11805CDC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CCED8-5397-4A0B-A68A-2A18D362C94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AD533A-7BC4-438F-87EF-7F11805CD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36CCED8-5397-4A0B-A68A-2A18D362C94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EAD533A-7BC4-438F-87EF-7F11805CDC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36CCED8-5397-4A0B-A68A-2A18D362C94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EAD533A-7BC4-438F-87EF-7F11805CDC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CCED8-5397-4A0B-A68A-2A18D362C94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AD533A-7BC4-438F-87EF-7F11805CD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36CCED8-5397-4A0B-A68A-2A18D362C94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EAD533A-7BC4-438F-87EF-7F11805CDC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36CCED8-5397-4A0B-A68A-2A18D362C943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EAD533A-7BC4-438F-87EF-7F11805CDC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012376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6.5.2013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VY_32_INOVACE_12_PŘÍRODOPIS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Bříz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Betula Pendula at Stockholm University 2005-07-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48680"/>
            <a:ext cx="8090982" cy="605812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smtClean="0"/>
              <a:t> 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068960"/>
            <a:ext cx="8010266" cy="216024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b="1" dirty="0" smtClean="0"/>
          </a:p>
          <a:p>
            <a:pPr algn="ctr"/>
            <a:r>
              <a:rPr lang="cs-CZ" sz="8000" b="1" dirty="0" err="1" smtClean="0">
                <a:solidFill>
                  <a:srgbClr val="FFFF00"/>
                </a:solidFill>
              </a:rPr>
              <a:t>Břízovité</a:t>
            </a:r>
            <a:endParaRPr lang="cs-CZ" sz="8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keře                                      stromy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1988840"/>
            <a:ext cx="3312368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dřeviny</a:t>
            </a:r>
            <a:endParaRPr lang="cs-CZ" sz="3200" dirty="0">
              <a:solidFill>
                <a:srgbClr val="FF0066"/>
              </a:solidFill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 flipH="1">
            <a:off x="2195736" y="2996952"/>
            <a:ext cx="180020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716016" y="2996952"/>
            <a:ext cx="158417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99CC"/>
                </a:solidFill>
              </a:rPr>
              <a:t>Květy</a:t>
            </a:r>
            <a:endParaRPr lang="cs-CZ" dirty="0" smtClean="0">
              <a:solidFill>
                <a:srgbClr val="FF99CC"/>
              </a:solidFill>
            </a:endParaRPr>
          </a:p>
          <a:p>
            <a:r>
              <a:rPr lang="cs-CZ" dirty="0" smtClean="0"/>
              <a:t>                    </a:t>
            </a:r>
            <a:r>
              <a:rPr lang="cs-CZ" dirty="0" err="1" smtClean="0"/>
              <a:t>jednopohlavné</a:t>
            </a:r>
            <a:endParaRPr lang="cs-CZ" dirty="0" smtClean="0"/>
          </a:p>
          <a:p>
            <a:r>
              <a:rPr lang="cs-CZ" dirty="0" smtClean="0"/>
              <a:t>                    větrosnubné</a:t>
            </a:r>
          </a:p>
          <a:p>
            <a:r>
              <a:rPr lang="cs-CZ" dirty="0" smtClean="0"/>
              <a:t>        </a:t>
            </a:r>
          </a:p>
          <a:p>
            <a:endParaRPr lang="cs-CZ" b="1" u="sng" dirty="0" smtClean="0"/>
          </a:p>
          <a:p>
            <a:r>
              <a:rPr lang="cs-CZ" b="1" u="sng" dirty="0" smtClean="0">
                <a:solidFill>
                  <a:srgbClr val="FFFF66"/>
                </a:solidFill>
              </a:rPr>
              <a:t>Květenství </a:t>
            </a:r>
          </a:p>
          <a:p>
            <a:r>
              <a:rPr lang="cs-CZ" dirty="0" smtClean="0"/>
              <a:t>                     jehnědy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92D050"/>
                </a:solidFill>
              </a:rPr>
              <a:t>List</a:t>
            </a:r>
            <a:r>
              <a:rPr lang="cs-CZ" dirty="0" smtClean="0">
                <a:solidFill>
                  <a:srgbClr val="92D050"/>
                </a:solidFill>
              </a:rPr>
              <a:t> </a:t>
            </a:r>
          </a:p>
          <a:p>
            <a:r>
              <a:rPr lang="cs-CZ" dirty="0" smtClean="0">
                <a:solidFill>
                  <a:srgbClr val="92D050"/>
                </a:solidFill>
              </a:rPr>
              <a:t>        </a:t>
            </a:r>
            <a:r>
              <a:rPr lang="cs-CZ" dirty="0" smtClean="0"/>
              <a:t>řapíkatý</a:t>
            </a:r>
          </a:p>
          <a:p>
            <a:r>
              <a:rPr lang="cs-CZ" dirty="0" smtClean="0"/>
              <a:t>        pilovitý okraj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1.</a:t>
            </a:r>
            <a:endParaRPr lang="cs-CZ" sz="2000" dirty="0"/>
          </a:p>
        </p:txBody>
      </p:sp>
      <p:pic>
        <p:nvPicPr>
          <p:cNvPr id="1026" name="Picture 2" descr="Soubor:Haagbeuk dubbelgezaagd blad Carpinus betul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844824"/>
            <a:ext cx="2684514" cy="42653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99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CC66"/>
                </a:solidFill>
              </a:rPr>
              <a:t>Plod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        nažka</a:t>
            </a:r>
          </a:p>
          <a:p>
            <a:endParaRPr lang="cs-CZ" dirty="0" smtClean="0"/>
          </a:p>
          <a:p>
            <a:r>
              <a:rPr lang="cs-CZ" dirty="0" smtClean="0"/>
              <a:t>             oříšek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Zástupci:</a:t>
            </a:r>
          </a:p>
          <a:p>
            <a:pPr algn="ctr"/>
            <a:r>
              <a:rPr lang="cs-CZ" dirty="0" smtClean="0">
                <a:solidFill>
                  <a:srgbClr val="FFFF99"/>
                </a:solidFill>
              </a:rPr>
              <a:t>Bříza</a:t>
            </a:r>
            <a:r>
              <a:rPr lang="cs-CZ" dirty="0" smtClean="0"/>
              <a:t> bělokorá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rgbClr val="FFFF99"/>
                </a:solidFill>
              </a:rPr>
              <a:t>Olše</a:t>
            </a:r>
            <a:r>
              <a:rPr lang="cs-CZ" dirty="0" smtClean="0"/>
              <a:t> lepkavá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rgbClr val="FFFF99"/>
                </a:solidFill>
              </a:rPr>
              <a:t>Habr</a:t>
            </a:r>
            <a:r>
              <a:rPr lang="cs-CZ" dirty="0" smtClean="0"/>
              <a:t> obecný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solidFill>
                  <a:srgbClr val="FFFF99"/>
                </a:solidFill>
              </a:rPr>
              <a:t>Líska</a:t>
            </a:r>
            <a:r>
              <a:rPr lang="cs-CZ" dirty="0" smtClean="0"/>
              <a:t> obecná</a:t>
            </a:r>
          </a:p>
          <a:p>
            <a:pPr algn="ctr"/>
            <a:r>
              <a:rPr lang="cs-CZ" dirty="0" smtClean="0"/>
              <a:t> </a:t>
            </a:r>
          </a:p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E2E258"/>
                </a:solidFill>
              </a:rPr>
              <a:t>Bříza bělokorá</a:t>
            </a:r>
            <a:endParaRPr lang="cs-CZ" b="1" dirty="0">
              <a:solidFill>
                <a:srgbClr val="E2E258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2.                                                   3.</a:t>
            </a:r>
            <a:endParaRPr lang="cs-CZ" sz="2000" dirty="0"/>
          </a:p>
        </p:txBody>
      </p:sp>
      <p:pic>
        <p:nvPicPr>
          <p:cNvPr id="1026" name="Picture 2" descr="Soubor:Betula Pendula at Stockholm University 2005-07-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4474849" cy="3350544"/>
          </a:xfrm>
          <a:prstGeom prst="rect">
            <a:avLst/>
          </a:prstGeom>
          <a:noFill/>
        </p:spPr>
      </p:pic>
      <p:pic>
        <p:nvPicPr>
          <p:cNvPr id="5" name="Picture 2" descr="bříza km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356992"/>
            <a:ext cx="3682380" cy="2305171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899592" y="5013176"/>
            <a:ext cx="352839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březový háj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076056" y="2348880"/>
            <a:ext cx="352839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kůra bílá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4.                                                              5.</a:t>
            </a:r>
            <a:endParaRPr lang="cs-CZ" sz="2000" dirty="0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84784"/>
            <a:ext cx="5153025" cy="3667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Soubor:Illustration Betula pendula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908720"/>
            <a:ext cx="2730303" cy="4680520"/>
          </a:xfrm>
          <a:prstGeom prst="rect">
            <a:avLst/>
          </a:prstGeom>
          <a:noFill/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2051720" y="908720"/>
            <a:ext cx="3250704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1800" dirty="0" smtClean="0"/>
              <a:t>samičí jehněda</a:t>
            </a:r>
            <a:endParaRPr lang="cs-CZ" sz="1800" dirty="0"/>
          </a:p>
        </p:txBody>
      </p:sp>
      <p:sp>
        <p:nvSpPr>
          <p:cNvPr id="7" name="Elipsa 6"/>
          <p:cNvSpPr/>
          <p:nvPr/>
        </p:nvSpPr>
        <p:spPr>
          <a:xfrm>
            <a:off x="611560" y="4221088"/>
            <a:ext cx="352839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 s pilovitým okrajem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6.                                                                                                      7.</a:t>
            </a:r>
            <a:endParaRPr lang="cs-CZ" sz="2000" dirty="0"/>
          </a:p>
        </p:txBody>
      </p:sp>
      <p:pic>
        <p:nvPicPr>
          <p:cNvPr id="4" name="Picture 2" descr="ilustrovana predsadka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700808"/>
            <a:ext cx="3303425" cy="3384824"/>
          </a:xfrm>
          <a:prstGeom prst="rect">
            <a:avLst/>
          </a:prstGeom>
          <a:noFill/>
        </p:spPr>
      </p:pic>
      <p:pic>
        <p:nvPicPr>
          <p:cNvPr id="5" name="Picture 4" descr="betpe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1960" y="1700808"/>
            <a:ext cx="4338150" cy="3739530"/>
          </a:xfrm>
          <a:prstGeom prst="rect">
            <a:avLst/>
          </a:prstGeom>
          <a:noFill/>
        </p:spPr>
      </p:pic>
      <p:sp>
        <p:nvSpPr>
          <p:cNvPr id="6" name="Zástupný symbol pro obsah 5"/>
          <p:cNvSpPr txBox="1">
            <a:spLocks/>
          </p:cNvSpPr>
          <p:nvPr/>
        </p:nvSpPr>
        <p:spPr>
          <a:xfrm>
            <a:off x="1403648" y="5085184"/>
            <a:ext cx="3034680" cy="94331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marL="292100" marR="0" lvl="0" indent="-29210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"/>
              <a:tabLst/>
              <a:defRPr/>
            </a:pP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semena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7F232"/>
                </a:solidFill>
              </a:rPr>
              <a:t>Olše lepkavá</a:t>
            </a:r>
            <a:endParaRPr lang="cs-CZ" b="1" dirty="0">
              <a:solidFill>
                <a:srgbClr val="F7F23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8.                                                                                                              9.</a:t>
            </a:r>
            <a:endParaRPr lang="cs-CZ" sz="2000" dirty="0"/>
          </a:p>
        </p:txBody>
      </p:sp>
      <p:pic>
        <p:nvPicPr>
          <p:cNvPr id="17410" name="Picture 2" descr="Soubor:Alnus glutinosa 0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8"/>
            <a:ext cx="4920547" cy="3690410"/>
          </a:xfrm>
          <a:prstGeom prst="rect">
            <a:avLst/>
          </a:prstGeom>
          <a:noFill/>
        </p:spPr>
      </p:pic>
      <p:pic>
        <p:nvPicPr>
          <p:cNvPr id="5" name="Picture 2" descr="Soubor:Unterspreewald-Gross-Wasserburger-Spree-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564904"/>
            <a:ext cx="3299520" cy="2474640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1187624" y="5229200"/>
            <a:ext cx="316835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vlhká stanoviště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5004048" y="5013176"/>
            <a:ext cx="316835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zpevnění břehů</a:t>
            </a:r>
            <a:endParaRPr lang="cs-CZ" dirty="0"/>
          </a:p>
        </p:txBody>
      </p:sp>
      <p:sp>
        <p:nvSpPr>
          <p:cNvPr id="9" name="Elipsa 8"/>
          <p:cNvSpPr/>
          <p:nvPr/>
        </p:nvSpPr>
        <p:spPr>
          <a:xfrm>
            <a:off x="4644008" y="1628800"/>
            <a:ext cx="3600400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souvislý porost - olšina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F7F23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                                                                             10.</a:t>
            </a:r>
            <a:endParaRPr lang="cs-CZ" sz="2000" dirty="0"/>
          </a:p>
        </p:txBody>
      </p:sp>
      <p:pic>
        <p:nvPicPr>
          <p:cNvPr id="19458" name="Picture 2" descr="Soubor:Alnus glutinosa tervaleppä leht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484784"/>
            <a:ext cx="4251074" cy="4265316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5436096" y="2636912"/>
            <a:ext cx="26642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lepkavý list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F7F23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11.                                                                                               12.</a:t>
            </a:r>
            <a:endParaRPr lang="cs-CZ" sz="2000" dirty="0"/>
          </a:p>
        </p:txBody>
      </p:sp>
      <p:pic>
        <p:nvPicPr>
          <p:cNvPr id="20482" name="Picture 2" descr="Soubor:Alnus glutinosa catkins bialowieza beent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24744"/>
            <a:ext cx="2520280" cy="3476248"/>
          </a:xfrm>
          <a:prstGeom prst="rect">
            <a:avLst/>
          </a:prstGeom>
          <a:noFill/>
        </p:spPr>
      </p:pic>
      <p:pic>
        <p:nvPicPr>
          <p:cNvPr id="20484" name="Picture 4" descr="Soubor:Alnus glutinosa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1340768"/>
            <a:ext cx="3683562" cy="2762672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827584" y="4941168"/>
            <a:ext cx="3168352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samčí květy</a:t>
            </a:r>
          </a:p>
          <a:p>
            <a:pPr algn="ctr"/>
            <a:r>
              <a:rPr lang="cs-CZ" dirty="0" smtClean="0">
                <a:solidFill>
                  <a:srgbClr val="002060"/>
                </a:solidFill>
              </a:rPr>
              <a:t>květenství jehněda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788024" y="4293096"/>
            <a:ext cx="309634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samičí květy</a:t>
            </a:r>
          </a:p>
          <a:p>
            <a:pPr algn="ctr"/>
            <a:r>
              <a:rPr lang="cs-CZ" dirty="0" smtClean="0">
                <a:solidFill>
                  <a:srgbClr val="C00000"/>
                </a:solidFill>
              </a:rPr>
              <a:t>květenství jehněda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F7F23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13.</a:t>
            </a:r>
            <a:endParaRPr lang="cs-CZ" sz="2000" dirty="0"/>
          </a:p>
        </p:txBody>
      </p:sp>
      <p:pic>
        <p:nvPicPr>
          <p:cNvPr id="21506" name="Picture 2" descr="Soubor:Alnus glutinosa MHNT.BOT.2004.0.10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124744"/>
            <a:ext cx="4168454" cy="4418856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83568" y="4005064"/>
            <a:ext cx="273630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25000"/>
                  </a:schemeClr>
                </a:solidFill>
              </a:rPr>
              <a:t>plody - šištice</a:t>
            </a:r>
            <a:endParaRPr lang="cs-CZ" dirty="0">
              <a:solidFill>
                <a:schemeClr val="accent6">
                  <a:lumMod val="25000"/>
                </a:schemeClr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364088" y="3356992"/>
            <a:ext cx="273630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25000"/>
                  </a:schemeClr>
                </a:solidFill>
              </a:rPr>
              <a:t>semena</a:t>
            </a:r>
            <a:endParaRPr lang="cs-CZ" dirty="0">
              <a:solidFill>
                <a:schemeClr val="accent6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F7F23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14.</a:t>
            </a:r>
            <a:endParaRPr lang="cs-CZ" sz="2000" dirty="0"/>
          </a:p>
        </p:txBody>
      </p:sp>
      <p:pic>
        <p:nvPicPr>
          <p:cNvPr id="22530" name="Picture 2" descr="Soubor:Alnus-glutinosa-woo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340768"/>
            <a:ext cx="6219844" cy="4478288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899592" y="4941168"/>
            <a:ext cx="2232248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výroba briket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827584" y="1484784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výroba nábytku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3491880" y="404664"/>
            <a:ext cx="25202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umělecké řezbářství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7F232"/>
                </a:solidFill>
              </a:rPr>
              <a:t>Habr obecný</a:t>
            </a:r>
            <a:endParaRPr lang="cs-CZ" b="1" dirty="0">
              <a:solidFill>
                <a:srgbClr val="F7F23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15.</a:t>
            </a:r>
            <a:endParaRPr lang="cs-CZ" sz="2000" dirty="0"/>
          </a:p>
        </p:txBody>
      </p:sp>
      <p:pic>
        <p:nvPicPr>
          <p:cNvPr id="23554" name="Picture 2" descr="Soubor:Devinska kobyla forest 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84784"/>
            <a:ext cx="3017828" cy="4553348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5436096" y="3501008"/>
            <a:ext cx="309634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výroba nástrojů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788024" y="2132856"/>
            <a:ext cx="309634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cenné tvrdé dřevo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16.</a:t>
            </a:r>
            <a:endParaRPr lang="cs-CZ" sz="2000" dirty="0"/>
          </a:p>
        </p:txBody>
      </p:sp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268760"/>
            <a:ext cx="4232638" cy="4175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539552" y="1484784"/>
            <a:ext cx="2952328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 špičatý, pilovitý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436096" y="620688"/>
            <a:ext cx="324036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květenství - jehnědy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endParaRPr lang="cs-CZ" dirty="0">
              <a:solidFill>
                <a:srgbClr val="F7F23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17.</a:t>
            </a:r>
            <a:endParaRPr lang="cs-CZ" sz="2000" dirty="0"/>
          </a:p>
        </p:txBody>
      </p:sp>
      <p:pic>
        <p:nvPicPr>
          <p:cNvPr id="24578" name="Picture 2" descr="Soubor:Hainbuch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268760"/>
            <a:ext cx="6107832" cy="4580874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83568" y="836712"/>
            <a:ext cx="468052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plod – oříšek s </a:t>
            </a:r>
            <a:r>
              <a:rPr lang="cs-CZ" dirty="0" err="1" smtClean="0"/>
              <a:t>trojlaločnatým</a:t>
            </a:r>
            <a:endParaRPr lang="cs-CZ" dirty="0" smtClean="0"/>
          </a:p>
          <a:p>
            <a:pPr algn="ctr"/>
            <a:r>
              <a:rPr lang="cs-CZ" dirty="0" smtClean="0"/>
              <a:t>křídlem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7F232"/>
                </a:solidFill>
              </a:rPr>
              <a:t>Popiš obrázek</a:t>
            </a:r>
            <a:endParaRPr lang="cs-CZ" dirty="0">
              <a:solidFill>
                <a:srgbClr val="F7F23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18.</a:t>
            </a:r>
            <a:endParaRPr lang="cs-CZ" sz="2000" dirty="0"/>
          </a:p>
        </p:txBody>
      </p:sp>
      <p:pic>
        <p:nvPicPr>
          <p:cNvPr id="25602" name="Picture 2" descr="Soubor:Illustration Carpinus betulus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628800"/>
            <a:ext cx="2704995" cy="4608512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2627784" y="2204864"/>
            <a:ext cx="720080" cy="72008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699792" y="3717032"/>
            <a:ext cx="576064" cy="0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5436096" y="2132856"/>
            <a:ext cx="576064" cy="288032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5004048" y="2636912"/>
            <a:ext cx="1008112" cy="72008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5364088" y="3789040"/>
            <a:ext cx="648072" cy="72008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5292080" y="5013176"/>
            <a:ext cx="720080" cy="72008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2771800" y="5229200"/>
            <a:ext cx="1800200" cy="216024"/>
          </a:xfrm>
          <a:prstGeom prst="straightConnector1">
            <a:avLst/>
          </a:prstGeom>
          <a:ln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Elipsa 20"/>
          <p:cNvSpPr/>
          <p:nvPr/>
        </p:nvSpPr>
        <p:spPr>
          <a:xfrm>
            <a:off x="467544" y="1988840"/>
            <a:ext cx="208823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samičí květ</a:t>
            </a:r>
            <a:endParaRPr lang="cs-CZ" dirty="0"/>
          </a:p>
        </p:txBody>
      </p:sp>
      <p:sp>
        <p:nvSpPr>
          <p:cNvPr id="22" name="Elipsa 21"/>
          <p:cNvSpPr/>
          <p:nvPr/>
        </p:nvSpPr>
        <p:spPr>
          <a:xfrm>
            <a:off x="6156176" y="1700808"/>
            <a:ext cx="24482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samičí jehněda</a:t>
            </a:r>
            <a:endParaRPr lang="cs-CZ" dirty="0"/>
          </a:p>
        </p:txBody>
      </p:sp>
      <p:sp>
        <p:nvSpPr>
          <p:cNvPr id="23" name="Elipsa 22"/>
          <p:cNvSpPr/>
          <p:nvPr/>
        </p:nvSpPr>
        <p:spPr>
          <a:xfrm>
            <a:off x="539552" y="4797152"/>
            <a:ext cx="208823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plod - oříšek</a:t>
            </a:r>
            <a:endParaRPr lang="cs-CZ" dirty="0"/>
          </a:p>
        </p:txBody>
      </p:sp>
      <p:sp>
        <p:nvSpPr>
          <p:cNvPr id="24" name="Elipsa 23"/>
          <p:cNvSpPr/>
          <p:nvPr/>
        </p:nvSpPr>
        <p:spPr>
          <a:xfrm>
            <a:off x="6084168" y="3356992"/>
            <a:ext cx="252028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 s pilovitým okrajem</a:t>
            </a:r>
            <a:endParaRPr lang="cs-CZ" dirty="0"/>
          </a:p>
        </p:txBody>
      </p:sp>
      <p:sp>
        <p:nvSpPr>
          <p:cNvPr id="25" name="Elipsa 24"/>
          <p:cNvSpPr/>
          <p:nvPr/>
        </p:nvSpPr>
        <p:spPr>
          <a:xfrm>
            <a:off x="467544" y="3429000"/>
            <a:ext cx="216024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samčí květ</a:t>
            </a:r>
            <a:endParaRPr lang="cs-CZ" dirty="0"/>
          </a:p>
        </p:txBody>
      </p:sp>
      <p:sp>
        <p:nvSpPr>
          <p:cNvPr id="26" name="Elipsa 25"/>
          <p:cNvSpPr/>
          <p:nvPr/>
        </p:nvSpPr>
        <p:spPr>
          <a:xfrm>
            <a:off x="6156176" y="2420888"/>
            <a:ext cx="237626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samčí jehněda</a:t>
            </a:r>
            <a:endParaRPr lang="cs-CZ" dirty="0"/>
          </a:p>
        </p:txBody>
      </p:sp>
      <p:sp>
        <p:nvSpPr>
          <p:cNvPr id="27" name="Elipsa 26"/>
          <p:cNvSpPr/>
          <p:nvPr/>
        </p:nvSpPr>
        <p:spPr>
          <a:xfrm>
            <a:off x="6156176" y="4725144"/>
            <a:ext cx="252028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křidélko s třemi laloky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F7F232"/>
                </a:solidFill>
              </a:rPr>
              <a:t>Líska obecná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19.</a:t>
            </a:r>
            <a:endParaRPr lang="cs-CZ" sz="2000" dirty="0"/>
          </a:p>
        </p:txBody>
      </p:sp>
      <p:pic>
        <p:nvPicPr>
          <p:cNvPr id="1026" name="Picture 2" descr="Líska obec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628800"/>
            <a:ext cx="6012160" cy="45091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F7F23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20.                                                                                             21.</a:t>
            </a:r>
            <a:endParaRPr lang="cs-CZ" sz="2000" dirty="0"/>
          </a:p>
        </p:txBody>
      </p:sp>
      <p:pic>
        <p:nvPicPr>
          <p:cNvPr id="28674" name="Picture 2" descr="Soubor:Hazel Catkins a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84784"/>
            <a:ext cx="2180853" cy="4405764"/>
          </a:xfrm>
          <a:prstGeom prst="rect">
            <a:avLst/>
          </a:prstGeom>
          <a:noFill/>
        </p:spPr>
      </p:pic>
      <p:pic>
        <p:nvPicPr>
          <p:cNvPr id="28676" name="Picture 4" descr="Soubor:Hazel Flower Fema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196752"/>
            <a:ext cx="4396338" cy="3329212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5580112" y="4221088"/>
            <a:ext cx="302433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samičí jehněda</a:t>
            </a:r>
          </a:p>
          <a:p>
            <a:pPr algn="ctr"/>
            <a:r>
              <a:rPr lang="cs-CZ" dirty="0" smtClean="0"/>
              <a:t>připomíná pupen</a:t>
            </a:r>
            <a:endParaRPr lang="cs-CZ" dirty="0"/>
          </a:p>
        </p:txBody>
      </p:sp>
      <p:sp>
        <p:nvSpPr>
          <p:cNvPr id="8" name="Elipsa 7"/>
          <p:cNvSpPr/>
          <p:nvPr/>
        </p:nvSpPr>
        <p:spPr>
          <a:xfrm>
            <a:off x="2771800" y="5085184"/>
            <a:ext cx="26642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samčí jehněda</a:t>
            </a:r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 flipV="1">
            <a:off x="4788024" y="3429000"/>
            <a:ext cx="648072" cy="576064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Elipsa 12"/>
          <p:cNvSpPr/>
          <p:nvPr/>
        </p:nvSpPr>
        <p:spPr>
          <a:xfrm>
            <a:off x="3707904" y="4077072"/>
            <a:ext cx="172819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blizny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>
              <a:solidFill>
                <a:srgbClr val="F7F23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2000" dirty="0" smtClean="0"/>
              <a:t>22.</a:t>
            </a:r>
            <a:endParaRPr lang="cs-CZ" sz="2000" dirty="0"/>
          </a:p>
        </p:txBody>
      </p:sp>
      <p:pic>
        <p:nvPicPr>
          <p:cNvPr id="27650" name="Picture 2" descr="Soubor:Corylus avella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340768"/>
            <a:ext cx="6539880" cy="4814987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611560" y="1484784"/>
            <a:ext cx="2592288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395536" y="4149080"/>
            <a:ext cx="237626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plod - oříšek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38A5B"/>
                </a:solidFill>
              </a:rPr>
              <a:t>Pojmenuj rostliny podle obrázků</a:t>
            </a:r>
            <a:endParaRPr lang="cs-CZ" dirty="0">
              <a:solidFill>
                <a:srgbClr val="F38A5B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bříza km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132856"/>
            <a:ext cx="2747197" cy="1945131"/>
          </a:xfrm>
          <a:prstGeom prst="rect">
            <a:avLst/>
          </a:prstGeom>
          <a:noFill/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556792"/>
            <a:ext cx="2854941" cy="203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ilustrovana predsadka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916832"/>
            <a:ext cx="1827185" cy="1872208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2411760" y="4293096"/>
            <a:ext cx="3672408" cy="100811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38A5B"/>
                </a:solidFill>
              </a:rPr>
              <a:t>BŘÍZA BĚLOKORÁ</a:t>
            </a:r>
            <a:endParaRPr lang="cs-CZ" b="1" dirty="0">
              <a:solidFill>
                <a:srgbClr val="F38A5B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Soubor:Devinska kobyla forest 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2203981" cy="3325403"/>
          </a:xfrm>
          <a:prstGeom prst="rect">
            <a:avLst/>
          </a:prstGeom>
          <a:noFill/>
        </p:spPr>
      </p:pic>
      <p:pic>
        <p:nvPicPr>
          <p:cNvPr id="5" name="Picture 2" descr="Soubor:Hainbuch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484784"/>
            <a:ext cx="3443535" cy="2870683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340768"/>
            <a:ext cx="1976855" cy="19502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 7"/>
          <p:cNvSpPr/>
          <p:nvPr/>
        </p:nvSpPr>
        <p:spPr>
          <a:xfrm>
            <a:off x="2411760" y="4725144"/>
            <a:ext cx="3672408" cy="100811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38A5B"/>
                </a:solidFill>
              </a:rPr>
              <a:t>HABR OBECNÝ</a:t>
            </a:r>
            <a:endParaRPr lang="cs-CZ" b="1" dirty="0">
              <a:solidFill>
                <a:srgbClr val="F38A5B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Soubor:Unterspreewald-Gross-Wasserburger-Spree-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00808"/>
            <a:ext cx="2531435" cy="1898576"/>
          </a:xfrm>
          <a:prstGeom prst="rect">
            <a:avLst/>
          </a:prstGeom>
          <a:noFill/>
        </p:spPr>
      </p:pic>
      <p:pic>
        <p:nvPicPr>
          <p:cNvPr id="5" name="Picture 2" descr="Soubor:Alnus glutinosa tervaleppä leht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1700808"/>
            <a:ext cx="2162842" cy="2170088"/>
          </a:xfrm>
          <a:prstGeom prst="rect">
            <a:avLst/>
          </a:prstGeom>
          <a:noFill/>
        </p:spPr>
      </p:pic>
      <p:pic>
        <p:nvPicPr>
          <p:cNvPr id="6" name="Picture 2" descr="Soubor:Alnus glutinosa MHNT.BOT.2004.0.10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980728"/>
            <a:ext cx="2741976" cy="2906688"/>
          </a:xfrm>
          <a:prstGeom prst="rect">
            <a:avLst/>
          </a:prstGeom>
          <a:noFill/>
        </p:spPr>
      </p:pic>
      <p:sp>
        <p:nvSpPr>
          <p:cNvPr id="7" name="Zaoblený obdélník 6"/>
          <p:cNvSpPr/>
          <p:nvPr/>
        </p:nvSpPr>
        <p:spPr>
          <a:xfrm>
            <a:off x="2411760" y="4725144"/>
            <a:ext cx="3672408" cy="100811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38A5B"/>
                </a:solidFill>
              </a:rPr>
              <a:t>OLŠE LEPKAVÁ</a:t>
            </a:r>
            <a:endParaRPr lang="cs-CZ" b="1" dirty="0">
              <a:solidFill>
                <a:srgbClr val="F38A5B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Líska obecn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060848"/>
            <a:ext cx="2939819" cy="2204865"/>
          </a:xfrm>
          <a:prstGeom prst="rect">
            <a:avLst/>
          </a:prstGeom>
          <a:noFill/>
        </p:spPr>
      </p:pic>
      <p:pic>
        <p:nvPicPr>
          <p:cNvPr id="5" name="Picture 2" descr="Soubor:Hazel Catkins a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836712"/>
            <a:ext cx="1895701" cy="3325644"/>
          </a:xfrm>
          <a:prstGeom prst="rect">
            <a:avLst/>
          </a:prstGeom>
          <a:noFill/>
        </p:spPr>
      </p:pic>
      <p:pic>
        <p:nvPicPr>
          <p:cNvPr id="6" name="Picture 2" descr="Soubor:Corylus avellan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1988840"/>
            <a:ext cx="3011488" cy="2217208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2411760" y="4725144"/>
            <a:ext cx="3672408" cy="100811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38A5B"/>
                </a:solidFill>
              </a:rPr>
              <a:t>LÍSKA OBECNÁ</a:t>
            </a:r>
            <a:endParaRPr lang="cs-CZ" b="1" dirty="0">
              <a:solidFill>
                <a:srgbClr val="F38A5B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3600" dirty="0" smtClean="0"/>
              <a:t>Vlastní tvorba</a:t>
            </a:r>
          </a:p>
          <a:p>
            <a:endParaRPr lang="cs-CZ" sz="3600" dirty="0" smtClean="0"/>
          </a:p>
          <a:p>
            <a:r>
              <a:rPr lang="cs-CZ" sz="3600" dirty="0" smtClean="0"/>
              <a:t>Obrázky:</a:t>
            </a:r>
          </a:p>
          <a:p>
            <a:r>
              <a:rPr lang="cs-CZ" sz="3600" dirty="0" smtClean="0"/>
              <a:t>1. AUTOR NEUVEDEN.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6.5.2013]. Dostupný na WWW: http://cs.wikipedia.org/wiki/Soubor:Haagbeuk_dubbelgezaagd_blad_Carpinus_betulus.jpg</a:t>
            </a:r>
          </a:p>
          <a:p>
            <a:r>
              <a:rPr lang="cs-CZ" sz="3600" dirty="0" smtClean="0"/>
              <a:t>2. JORDGUBBE.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6.5.2013]. Dostupný na WWW: http://cs.wikipedia.org/wiki/Soubor:Betula_Pendula_at_Stockholm_University_2005-07-01.jpg</a:t>
            </a:r>
          </a:p>
          <a:p>
            <a:r>
              <a:rPr lang="cs-CZ" sz="3600" dirty="0" smtClean="0"/>
              <a:t>3. AUTOR NEUVEDEN. </a:t>
            </a:r>
            <a:r>
              <a:rPr lang="cs-CZ" sz="3600" i="1" dirty="0" smtClean="0"/>
              <a:t>CB Písek</a:t>
            </a:r>
            <a:r>
              <a:rPr lang="cs-CZ" sz="3600" dirty="0" smtClean="0"/>
              <a:t> [online]. [cit. 6.5.2013]. Dostupný na WWW: http://www.</a:t>
            </a:r>
            <a:r>
              <a:rPr lang="cs-CZ" sz="3600" dirty="0" err="1" smtClean="0"/>
              <a:t>cb.cz</a:t>
            </a:r>
            <a:r>
              <a:rPr lang="cs-CZ" sz="3600" dirty="0" smtClean="0"/>
              <a:t>/</a:t>
            </a:r>
            <a:r>
              <a:rPr lang="cs-CZ" sz="3600" dirty="0" err="1" smtClean="0"/>
              <a:t>pisek</a:t>
            </a:r>
            <a:r>
              <a:rPr lang="cs-CZ" sz="3600" dirty="0" smtClean="0"/>
              <a:t>/</a:t>
            </a:r>
            <a:r>
              <a:rPr lang="cs-CZ" sz="3600" dirty="0" err="1" smtClean="0"/>
              <a:t>obrazek</a:t>
            </a:r>
            <a:r>
              <a:rPr lang="cs-CZ" sz="3600" dirty="0" smtClean="0"/>
              <a:t>/b%C5%99%C3%</a:t>
            </a:r>
            <a:r>
              <a:rPr lang="cs-CZ" sz="3600" dirty="0" err="1" smtClean="0"/>
              <a:t>ADza</a:t>
            </a:r>
            <a:r>
              <a:rPr lang="cs-CZ" sz="3600" dirty="0" smtClean="0"/>
              <a:t>-</a:t>
            </a:r>
            <a:r>
              <a:rPr lang="cs-CZ" sz="3600" dirty="0" err="1" smtClean="0"/>
              <a:t>kmenjpg</a:t>
            </a:r>
            <a:r>
              <a:rPr lang="cs-CZ" sz="3600" dirty="0" smtClean="0"/>
              <a:t>#188</a:t>
            </a:r>
          </a:p>
          <a:p>
            <a:r>
              <a:rPr lang="cs-CZ" sz="3600" dirty="0" smtClean="0"/>
              <a:t>4. AUTOR NEUVEDEN. </a:t>
            </a:r>
            <a:r>
              <a:rPr lang="cs-CZ" sz="3600" i="1" dirty="0" smtClean="0"/>
              <a:t>botanika.</a:t>
            </a:r>
            <a:r>
              <a:rPr lang="cs-CZ" sz="3600" i="1" dirty="0" err="1" smtClean="0"/>
              <a:t>wendys.cz</a:t>
            </a:r>
            <a:r>
              <a:rPr lang="cs-CZ" sz="3600" dirty="0" smtClean="0"/>
              <a:t> [online]. [cit. 3.5.2013]. Dostupný na WWW: http://botanika.</a:t>
            </a:r>
            <a:r>
              <a:rPr lang="cs-CZ" sz="3600" dirty="0" err="1" smtClean="0"/>
              <a:t>wendys.cz</a:t>
            </a:r>
            <a:r>
              <a:rPr lang="cs-CZ" sz="3600" dirty="0" smtClean="0"/>
              <a:t>/kytky/foto.</a:t>
            </a:r>
            <a:r>
              <a:rPr lang="cs-CZ" sz="3600" dirty="0" err="1" smtClean="0"/>
              <a:t>php</a:t>
            </a:r>
            <a:r>
              <a:rPr lang="cs-CZ" sz="3600" dirty="0" smtClean="0"/>
              <a:t>?502:4</a:t>
            </a:r>
          </a:p>
          <a:p>
            <a:r>
              <a:rPr lang="cs-CZ" sz="3600" dirty="0" smtClean="0"/>
              <a:t>5. AUTOR NEUVEDEN.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3.5.2013]. Dostupný na WWW: http://cs.wikipedia.org/wiki/Soubor:Illustration_Betula_pendula0.jpg</a:t>
            </a:r>
          </a:p>
          <a:p>
            <a:r>
              <a:rPr lang="cs-CZ" sz="3600" dirty="0" smtClean="0"/>
              <a:t>6.,7. AUTOR NEUVEDEN. </a:t>
            </a:r>
            <a:r>
              <a:rPr lang="cs-CZ" sz="3600" i="1" dirty="0" smtClean="0"/>
              <a:t>Rozvedená bloguje</a:t>
            </a:r>
            <a:r>
              <a:rPr lang="cs-CZ" sz="3600" dirty="0" smtClean="0"/>
              <a:t> [online]. [cit. 6.5.2013]. Dostupný na WWW: http://rozvedena.blokuje.</a:t>
            </a:r>
            <a:r>
              <a:rPr lang="cs-CZ" sz="3600" dirty="0" err="1" smtClean="0"/>
              <a:t>cz</a:t>
            </a:r>
            <a:r>
              <a:rPr lang="cs-CZ" sz="3600" dirty="0" smtClean="0"/>
              <a:t>/676819-</a:t>
            </a:r>
            <a:r>
              <a:rPr lang="cs-CZ" sz="3600" dirty="0" err="1" smtClean="0"/>
              <a:t>hadanka</a:t>
            </a:r>
            <a:r>
              <a:rPr lang="cs-CZ" sz="3600" dirty="0" smtClean="0"/>
              <a:t>-</a:t>
            </a:r>
            <a:r>
              <a:rPr lang="cs-CZ" sz="3600" dirty="0" err="1" smtClean="0"/>
              <a:t>php</a:t>
            </a:r>
            <a:endParaRPr lang="cs-CZ" sz="3600" dirty="0" smtClean="0"/>
          </a:p>
          <a:p>
            <a:r>
              <a:rPr lang="cs-CZ" sz="3600" dirty="0" smtClean="0"/>
              <a:t>8. WILLOW.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3.5.2013]. Dostupný na WWW: http://cs.wikipedia.org/wiki/Soubor:Alnus_glutinosa_011.jpg</a:t>
            </a:r>
          </a:p>
          <a:p>
            <a:r>
              <a:rPr lang="cs-CZ" sz="3600" dirty="0" smtClean="0"/>
              <a:t>9. </a:t>
            </a:r>
            <a:r>
              <a:rPr lang="nl-NL" sz="3600" dirty="0" smtClean="0"/>
              <a:t>BOTAURUS-STELLARIS. </a:t>
            </a:r>
            <a:r>
              <a:rPr lang="nl-NL" sz="3600" i="1" dirty="0" smtClean="0"/>
              <a:t>Wikipedia.cz</a:t>
            </a:r>
            <a:r>
              <a:rPr lang="nl-NL" sz="3600" dirty="0" smtClean="0"/>
              <a:t> [online]. [cit. 3.5.2013]. Dostupný na WWW: http://cs.wikipedia.org/wiki/Soubor:Unterspreewald-Gross-Wasserburger-Spree-01.jpg</a:t>
            </a:r>
          </a:p>
          <a:p>
            <a:r>
              <a:rPr lang="cs-CZ" sz="3600" dirty="0" smtClean="0"/>
              <a:t>10. ALINJA.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3.5.2013]. Dostupný na WWW: http://cs.wikipedia.org/wiki/Soubor:Alnus_glutinosa_tervalepp%C3%A4_lehti.jpg</a:t>
            </a:r>
          </a:p>
          <a:p>
            <a:r>
              <a:rPr lang="cs-CZ" sz="3600" dirty="0" smtClean="0"/>
              <a:t>11. AUTOR NEUVEDEN.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3.5.2013]. Dostupný na WWW: http://cs.wikipedia.org/wiki/Soubor:Alnus_glutinosa_catkins_bialowieza_beentree.jpg</a:t>
            </a:r>
          </a:p>
          <a:p>
            <a:r>
              <a:rPr lang="cs-CZ" sz="3600" dirty="0" smtClean="0"/>
              <a:t>12. AUTOR NEUVEDEN.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3.5.2013]. Dostupný na WWW: http://cs.wikipedia.org/wiki/Soubor:Alnus_glutinosa11.jpg</a:t>
            </a:r>
          </a:p>
          <a:p>
            <a:r>
              <a:rPr lang="cs-CZ" sz="3600" dirty="0" smtClean="0"/>
              <a:t>13. DESCOUENS, </a:t>
            </a:r>
            <a:r>
              <a:rPr lang="cs-CZ" sz="3600" dirty="0" err="1" smtClean="0"/>
              <a:t>Didier</a:t>
            </a:r>
            <a:r>
              <a:rPr lang="cs-CZ" sz="3600" dirty="0" smtClean="0"/>
              <a:t>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6.5.2013]. Dostupný na WWW: http://cs.wikipedia.org/wiki/Soubor:Alnus_glutinosa_MHNT.BOT.2004.0.10a.jpg</a:t>
            </a:r>
          </a:p>
          <a:p>
            <a:r>
              <a:rPr lang="cs-CZ" sz="3600" dirty="0" smtClean="0"/>
              <a:t>14. PORSE, Sten.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3.5.2013]. Dostupný na WWW: http://cs.wikipedia.org/wiki/Soubor:Alnus-glutinosa-wood.JPG</a:t>
            </a:r>
          </a:p>
          <a:p>
            <a:r>
              <a:rPr lang="cs-CZ" sz="3600" dirty="0" smtClean="0"/>
              <a:t>15. DORONENKO, Stanislav.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6.5.2013]. Dostupný na WWW: http://cs.wikipedia.org/wiki/Soubor:Devinska_kobyla_forest_04.jpg</a:t>
            </a:r>
          </a:p>
          <a:p>
            <a:r>
              <a:rPr lang="cs-CZ" sz="3600" dirty="0" smtClean="0"/>
              <a:t>16. AUTOR NEUVEDEN. </a:t>
            </a:r>
            <a:r>
              <a:rPr lang="cs-CZ" sz="3600" i="1" dirty="0" err="1" smtClean="0"/>
              <a:t>cabajka.rajce.idnes.cz</a:t>
            </a:r>
            <a:r>
              <a:rPr lang="cs-CZ" sz="3600" dirty="0" smtClean="0"/>
              <a:t> [online]. [cit. 3.5.2013]. Dostupný na WWW: http://cabajka.rajce.idnes.cz/Botanicka_exkurze_2009/#Habr_obecny-Carpinus_betulus.jpg</a:t>
            </a:r>
          </a:p>
          <a:p>
            <a:r>
              <a:rPr lang="cs-CZ" sz="3600" dirty="0" smtClean="0"/>
              <a:t>17. ARTMECHANIC.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3.5.2013]. Dostupný na WWW: http://cs.wikipedia.org/wiki/Soubor:Hainbuche.jpg</a:t>
            </a:r>
          </a:p>
          <a:p>
            <a:r>
              <a:rPr lang="cs-CZ" sz="3600" dirty="0" smtClean="0"/>
              <a:t>18. AUTOR NEUVEDEN.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6.5.2013]. Dostupný na WWW: http://cs.wikipedia.org/wiki/Soubor:Illustration_Carpinus_betulus0.jpg</a:t>
            </a:r>
          </a:p>
          <a:p>
            <a:r>
              <a:rPr lang="cs-CZ" sz="3600" dirty="0" smtClean="0"/>
              <a:t>19. AUTOR NEUVEDEN. </a:t>
            </a:r>
            <a:r>
              <a:rPr lang="cs-CZ" sz="3600" i="1" dirty="0" smtClean="0"/>
              <a:t>Zahradní ráj</a:t>
            </a:r>
            <a:r>
              <a:rPr lang="cs-CZ" sz="3600" dirty="0" smtClean="0"/>
              <a:t> [online]. [cit. 6.5.2013]. Dostupný na WWW: http://www.</a:t>
            </a:r>
            <a:r>
              <a:rPr lang="cs-CZ" sz="3600" dirty="0" err="1" smtClean="0"/>
              <a:t>zahradni</a:t>
            </a:r>
            <a:r>
              <a:rPr lang="cs-CZ" sz="3600" dirty="0" smtClean="0"/>
              <a:t>-</a:t>
            </a:r>
            <a:r>
              <a:rPr lang="cs-CZ" sz="3600" dirty="0" err="1" smtClean="0"/>
              <a:t>raj.eu</a:t>
            </a:r>
            <a:r>
              <a:rPr lang="cs-CZ" sz="3600" dirty="0" smtClean="0"/>
              <a:t>/</a:t>
            </a:r>
            <a:r>
              <a:rPr lang="cs-CZ" sz="3600" dirty="0" err="1" smtClean="0"/>
              <a:t>zahradniraj</a:t>
            </a:r>
            <a:r>
              <a:rPr lang="cs-CZ" sz="3600" dirty="0" smtClean="0"/>
              <a:t>/</a:t>
            </a:r>
            <a:r>
              <a:rPr lang="cs-CZ" sz="3600" dirty="0" err="1" smtClean="0"/>
              <a:t>eshop</a:t>
            </a:r>
            <a:r>
              <a:rPr lang="cs-CZ" sz="3600" dirty="0" smtClean="0"/>
              <a:t>/2-1-</a:t>
            </a:r>
            <a:r>
              <a:rPr lang="cs-CZ" sz="3600" dirty="0" err="1" smtClean="0"/>
              <a:t>Okrasne</a:t>
            </a:r>
            <a:r>
              <a:rPr lang="cs-CZ" sz="3600" dirty="0" smtClean="0"/>
              <a:t>-</a:t>
            </a:r>
            <a:r>
              <a:rPr lang="cs-CZ" sz="3600" dirty="0" err="1" smtClean="0"/>
              <a:t>listnace</a:t>
            </a:r>
            <a:r>
              <a:rPr lang="cs-CZ" sz="3600" dirty="0" smtClean="0"/>
              <a:t>/35-2-</a:t>
            </a:r>
            <a:r>
              <a:rPr lang="cs-CZ" sz="3600" dirty="0" err="1" smtClean="0"/>
              <a:t>Liska</a:t>
            </a:r>
            <a:r>
              <a:rPr lang="cs-CZ" sz="3600" dirty="0" smtClean="0"/>
              <a:t>/5/699-</a:t>
            </a:r>
            <a:r>
              <a:rPr lang="cs-CZ" sz="3600" dirty="0" err="1" smtClean="0"/>
              <a:t>Liska</a:t>
            </a:r>
            <a:r>
              <a:rPr lang="cs-CZ" sz="3600" dirty="0" smtClean="0"/>
              <a:t>-</a:t>
            </a:r>
            <a:r>
              <a:rPr lang="cs-CZ" sz="3600" dirty="0" err="1" smtClean="0"/>
              <a:t>obecna</a:t>
            </a:r>
            <a:endParaRPr lang="cs-CZ" sz="3600" dirty="0" smtClean="0"/>
          </a:p>
          <a:p>
            <a:r>
              <a:rPr lang="cs-CZ" sz="3600" dirty="0" smtClean="0"/>
              <a:t>20. KARWATH AKA, André.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6.5.2013]. Dostupný na WWW: http://cs.wikipedia.org/wiki/Soubor:Hazel_Catkins_aka.jpg</a:t>
            </a:r>
          </a:p>
          <a:p>
            <a:r>
              <a:rPr lang="cs-CZ" sz="3600" dirty="0" smtClean="0"/>
              <a:t>21. AUTOR NEUVEDEN.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3.5.2013]. Dostupný na WWW: http://cs.wikipedia.org/wiki/Soubor:Hazel_Flower_Female.jpg</a:t>
            </a:r>
          </a:p>
          <a:p>
            <a:r>
              <a:rPr lang="cs-CZ" sz="3600" dirty="0" smtClean="0"/>
              <a:t>22. AUTOR NEUVEDEN. </a:t>
            </a:r>
            <a:r>
              <a:rPr lang="cs-CZ" sz="3600" i="1" dirty="0" err="1" smtClean="0"/>
              <a:t>Wikipedia.cz</a:t>
            </a:r>
            <a:r>
              <a:rPr lang="cs-CZ" sz="3600" dirty="0" smtClean="0"/>
              <a:t> [online]. [cit. 3.5.2013]. Dostupný na WWW: http://cs.wikipedia.org/wiki/Soubor:Corylus_avellana.jpg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smtClean="0"/>
              <a:t> 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 smtClean="0"/>
          </a:p>
          <a:p>
            <a:endParaRPr lang="cs-CZ" sz="3600" dirty="0" smtClean="0"/>
          </a:p>
          <a:p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 </a:t>
            </a:r>
            <a:br>
              <a:rPr lang="cs-CZ" sz="4400" dirty="0" smtClean="0"/>
            </a:br>
            <a:r>
              <a:rPr lang="cs-CZ" sz="4400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nl-NL" dirty="0" smtClean="0"/>
              <a:t/>
            </a:r>
            <a:br>
              <a:rPr lang="nl-NL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Prezentace je určena žákům 7. ročníku ZŠ. Prostřednictvím ní mohou získat </a:t>
            </a:r>
          </a:p>
          <a:p>
            <a:r>
              <a:rPr lang="cs-CZ" sz="1200" dirty="0" smtClean="0"/>
              <a:t>základní poznatky o rostlinách čeledi </a:t>
            </a:r>
            <a:r>
              <a:rPr lang="cs-CZ" sz="1200" smtClean="0"/>
              <a:t>břízovitých</a:t>
            </a:r>
            <a:r>
              <a:rPr lang="cs-CZ" sz="1200" dirty="0"/>
              <a:t>. Slouží také jako zápis</a:t>
            </a:r>
          </a:p>
          <a:p>
            <a:r>
              <a:rPr lang="cs-CZ" sz="1200" dirty="0"/>
              <a:t>a jako prvotní příprava pro poznávací test </a:t>
            </a:r>
            <a:r>
              <a:rPr lang="cs-CZ" sz="1200" dirty="0" smtClean="0"/>
              <a:t>rostlin.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477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625</TotalTime>
  <Words>279</Words>
  <Application>Microsoft Office PowerPoint</Application>
  <PresentationFormat>Předvádění na obrazovce (4:3)</PresentationFormat>
  <Paragraphs>260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Lití písma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Bříza bělokorá</vt:lpstr>
      <vt:lpstr>samičí jehněda</vt:lpstr>
      <vt:lpstr>Prezentace aplikace PowerPoint</vt:lpstr>
      <vt:lpstr>Olše lepkavá</vt:lpstr>
      <vt:lpstr>Prezentace aplikace PowerPoint</vt:lpstr>
      <vt:lpstr>Prezentace aplikace PowerPoint</vt:lpstr>
      <vt:lpstr>Prezentace aplikace PowerPoint</vt:lpstr>
      <vt:lpstr>Prezentace aplikace PowerPoint</vt:lpstr>
      <vt:lpstr>Habr obecný</vt:lpstr>
      <vt:lpstr>Prezentace aplikace PowerPoint</vt:lpstr>
      <vt:lpstr>Prezentace aplikace PowerPoint</vt:lpstr>
      <vt:lpstr>Popiš obrázek</vt:lpstr>
      <vt:lpstr>Líska obecná</vt:lpstr>
      <vt:lpstr>Prezentace aplikace PowerPoint</vt:lpstr>
      <vt:lpstr>Prezentace aplikace PowerPoint</vt:lpstr>
      <vt:lpstr>Pojmenuj rostliny podle obrázků</vt:lpstr>
      <vt:lpstr>Prezentace aplikace PowerPoint</vt:lpstr>
      <vt:lpstr>Prezentace aplikace PowerPoint</vt:lpstr>
      <vt:lpstr>Prezentace aplikace PowerPoint</vt:lpstr>
      <vt:lpstr>Prezentace aplikace PowerPoint</vt:lpstr>
      <vt:lpstr>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Jabloňovité</dc:title>
  <dc:creator>OEM</dc:creator>
  <cp:lastModifiedBy>Vesna202261</cp:lastModifiedBy>
  <cp:revision>63</cp:revision>
  <dcterms:created xsi:type="dcterms:W3CDTF">2013-04-15T17:33:18Z</dcterms:created>
  <dcterms:modified xsi:type="dcterms:W3CDTF">2013-05-29T11:36:04Z</dcterms:modified>
</cp:coreProperties>
</file>