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65" r:id="rId3"/>
    <p:sldId id="266" r:id="rId4"/>
    <p:sldId id="267" r:id="rId5"/>
    <p:sldId id="268" r:id="rId6"/>
    <p:sldId id="269" r:id="rId7"/>
    <p:sldId id="270" r:id="rId8"/>
    <p:sldId id="271" r:id="rId9"/>
    <p:sldId id="263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-112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B13E46F2-9DC7-49E5-BDF3-458F79E1EE16}" type="datetimeFigureOut">
              <a:rPr lang="cs-CZ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/>
            </a:lvl1pPr>
          </a:lstStyle>
          <a:p>
            <a:pPr>
              <a:defRPr/>
            </a:pPr>
            <a:fld id="{18F94E2F-EE4B-42C1-8433-3BF253EC94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608665-EF08-465F-9A05-63D4DA71BDE4}" type="datetimeFigureOut">
              <a:rPr lang="cs-CZ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468E35-DF59-4E78-A05F-13520F9568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4735F-B4DC-4D75-BDDA-8F0796A2CAAD}" type="datetimeFigureOut">
              <a:rPr lang="cs-CZ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983DE0-8076-4D80-8631-CCB8D69F60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AB0904-92A1-4255-BB1D-6EA0954AE811}" type="datetimeFigureOut">
              <a:rPr lang="cs-CZ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9B7403-D371-46DB-B884-B4A9AA6FD1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C22D92-2CDF-4D38-A2D8-CD13927F8D6D}" type="datetimeFigureOut">
              <a:rPr lang="cs-CZ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E1B704-FD66-464D-9879-FBABD5BFD6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A8CBF6-F54C-46F7-B168-1C738009798D}" type="datetimeFigureOut">
              <a:rPr lang="cs-CZ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19D6D3-6A9D-4F4D-93CA-6813B76CC1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1DF4A3-377D-4FB6-A9EA-D8C8D529C49A}" type="datetimeFigureOut">
              <a:rPr lang="cs-CZ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EBB9FC-6927-404A-B5A8-9A6B20B8FF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8959C7-FB3B-4300-874A-18986A0F925B}" type="datetimeFigureOut">
              <a:rPr lang="cs-CZ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985344-1D00-4817-8435-56E43F898B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6B0C18-EF9D-458C-9D32-4E0E75229353}" type="datetimeFigureOut">
              <a:rPr lang="cs-CZ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7B25B7-D2DA-4D26-BFA9-22938F2425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AFCE30-936C-482E-96D8-D9CFCFF74DB5}" type="datetimeFigureOut">
              <a:rPr lang="cs-CZ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7ADCAB-D5FB-4E4D-89DA-98F5948221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DC960C-E83D-41EB-A2E9-7469F3F9BC6C}" type="datetimeFigureOut">
              <a:rPr lang="cs-CZ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5C138C-F193-482E-AB1F-9CF110BCC5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D3EE2D-798B-42C0-AAB8-A4F62750025C}" type="datetimeFigureOut">
              <a:rPr lang="cs-CZ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42B8CA-9D9E-4BA1-B5FD-2C189959DA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">
              <a:srgbClr val="FF0000">
                <a:alpha val="58000"/>
              </a:srgbClr>
            </a:gs>
            <a:gs pos="39000">
              <a:schemeClr val="accent3">
                <a:lumMod val="20000"/>
                <a:lumOff val="80000"/>
              </a:schemeClr>
            </a:gs>
            <a:gs pos="70000">
              <a:schemeClr val="accent2">
                <a:lumMod val="40000"/>
                <a:lumOff val="60000"/>
                <a:alpha val="97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59B749E-6E3F-4528-80D7-DECD62190F4B}" type="datetimeFigureOut">
              <a:rPr lang="cs-CZ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BB15734-B72C-4A62-8ED3-6F3BD661AA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Obdélník 5"/>
          <p:cNvSpPr>
            <a:spLocks noChangeArrowheads="1"/>
          </p:cNvSpPr>
          <p:nvPr/>
        </p:nvSpPr>
        <p:spPr bwMode="auto">
          <a:xfrm>
            <a:off x="1476375" y="3759200"/>
            <a:ext cx="6364288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2400" b="1">
                <a:solidFill>
                  <a:srgbClr val="000000"/>
                </a:solidFill>
                <a:cs typeface="Arial" charset="0"/>
              </a:rPr>
              <a:t>MS Word - pásy karet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ea typeface="Times New Roman" pitchFamily="18" charset="0"/>
                <a:cs typeface="Arial" charset="0"/>
              </a:rPr>
              <a:t>Anotace: Výklad nového u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cs typeface="Times New Roman" pitchFamily="18" charset="0"/>
              </a:rPr>
              <a:t>iva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Autor: Iveta Paster</a:t>
            </a:r>
            <a:r>
              <a:rPr lang="cs-CZ" sz="2000">
                <a:cs typeface="Arial" charset="0"/>
              </a:rPr>
              <a:t>ňá</a:t>
            </a:r>
            <a:r>
              <a:rPr lang="cs-CZ" sz="2000">
                <a:cs typeface="Times New Roman" pitchFamily="18" charset="0"/>
              </a:rPr>
              <a:t>ková, 2013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Ov</a:t>
            </a:r>
            <a:r>
              <a:rPr lang="cs-CZ" sz="2000">
                <a:cs typeface="Arial" charset="0"/>
              </a:rPr>
              <a:t>ěř</a:t>
            </a:r>
            <a:r>
              <a:rPr lang="cs-CZ" sz="2000">
                <a:cs typeface="Times New Roman" pitchFamily="18" charset="0"/>
              </a:rPr>
              <a:t>ení ve výuce 4.2. 2013,  4.t</a:t>
            </a:r>
            <a:r>
              <a:rPr lang="cs-CZ" sz="2000">
                <a:cs typeface="Arial" charset="0"/>
              </a:rPr>
              <a:t>ř</a:t>
            </a:r>
            <a:r>
              <a:rPr lang="cs-CZ" sz="2000">
                <a:cs typeface="Times New Roman" pitchFamily="18" charset="0"/>
              </a:rPr>
              <a:t>ída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Vyu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cs typeface="Times New Roman" pitchFamily="18" charset="0"/>
              </a:rPr>
              <a:t>ovací p</a:t>
            </a:r>
            <a:r>
              <a:rPr lang="cs-CZ" sz="2000">
                <a:cs typeface="Arial" charset="0"/>
              </a:rPr>
              <a:t>ř</a:t>
            </a:r>
            <a:r>
              <a:rPr lang="cs-CZ" sz="2000">
                <a:cs typeface="Times New Roman" pitchFamily="18" charset="0"/>
              </a:rPr>
              <a:t>edm</a:t>
            </a:r>
            <a:r>
              <a:rPr lang="cs-CZ" sz="2000">
                <a:cs typeface="Arial" charset="0"/>
              </a:rPr>
              <a:t>ě</a:t>
            </a:r>
            <a:r>
              <a:rPr lang="cs-CZ" sz="2000">
                <a:cs typeface="Times New Roman" pitchFamily="18" charset="0"/>
              </a:rPr>
              <a:t>t: Informatika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Vzd</a:t>
            </a:r>
            <a:r>
              <a:rPr lang="cs-CZ" sz="2000">
                <a:cs typeface="Arial" charset="0"/>
              </a:rPr>
              <a:t>ě</a:t>
            </a:r>
            <a:r>
              <a:rPr lang="cs-CZ" sz="2000">
                <a:cs typeface="Times New Roman" pitchFamily="18" charset="0"/>
              </a:rPr>
              <a:t>lávací oblast: Zpracování a vyu</a:t>
            </a:r>
            <a:r>
              <a:rPr lang="cs-CZ" sz="2000">
                <a:cs typeface="Arial" charset="0"/>
              </a:rPr>
              <a:t>ž</a:t>
            </a:r>
            <a:r>
              <a:rPr lang="cs-CZ" sz="2000">
                <a:cs typeface="Times New Roman" pitchFamily="18" charset="0"/>
              </a:rPr>
              <a:t>ití informací 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Arial" charset="0"/>
              </a:rPr>
              <a:t>Čí</a:t>
            </a:r>
            <a:r>
              <a:rPr lang="cs-CZ" sz="2000">
                <a:cs typeface="Times New Roman" pitchFamily="18" charset="0"/>
              </a:rPr>
              <a:t>slo materiálu: VY_32_inovace_07_ICT II.</a:t>
            </a: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90888" y="1373188"/>
            <a:ext cx="2560637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9" name="Nadpis 1"/>
          <p:cNvSpPr txBox="1">
            <a:spLocks/>
          </p:cNvSpPr>
          <p:nvPr/>
        </p:nvSpPr>
        <p:spPr bwMode="auto">
          <a:xfrm>
            <a:off x="539750" y="260350"/>
            <a:ext cx="8135938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pl-PL" sz="2800" b="1">
                <a:solidFill>
                  <a:srgbClr val="000000"/>
                </a:solidFill>
                <a:latin typeface="Times New Roman" pitchFamily="18" charset="0"/>
              </a:rPr>
              <a:t>Základní škola a Mateřská škola, Baška, p. o.</a:t>
            </a:r>
            <a:br>
              <a:rPr lang="pl-PL" sz="2800" b="1">
                <a:solidFill>
                  <a:srgbClr val="000000"/>
                </a:solidFill>
                <a:latin typeface="Times New Roman" pitchFamily="18" charset="0"/>
              </a:rPr>
            </a:br>
            <a:r>
              <a:rPr lang="sv-SE" sz="2800">
                <a:solidFill>
                  <a:srgbClr val="000000"/>
                </a:solidFill>
                <a:latin typeface="Times New Roman" pitchFamily="18" charset="0"/>
              </a:rPr>
              <a:t>Baška 137, 739 01 Baška</a:t>
            </a:r>
            <a:endParaRPr lang="cs-CZ" sz="40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361" name="Skupina 1"/>
          <p:cNvGrpSpPr>
            <a:grpSpLocks/>
          </p:cNvGrpSpPr>
          <p:nvPr/>
        </p:nvGrpSpPr>
        <p:grpSpPr bwMode="auto">
          <a:xfrm>
            <a:off x="515938" y="549275"/>
            <a:ext cx="8134350" cy="5429250"/>
            <a:chOff x="516122" y="548680"/>
            <a:chExt cx="8134350" cy="5429572"/>
          </a:xfrm>
        </p:grpSpPr>
        <p:pic>
          <p:nvPicPr>
            <p:cNvPr id="15362" name="Picture 2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516122" y="548680"/>
              <a:ext cx="8134350" cy="13430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5363" name="Picture 3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516122" y="1891705"/>
              <a:ext cx="8134350" cy="21145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5364" name="Picture 4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2915816" y="4293096"/>
              <a:ext cx="3655701" cy="16851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3"/>
          <p:cNvSpPr>
            <a:spLocks noGrp="1" noChangeArrowheads="1"/>
          </p:cNvSpPr>
          <p:nvPr>
            <p:ph type="title"/>
          </p:nvPr>
        </p:nvSpPr>
        <p:spPr/>
        <p:txBody>
          <a:bodyPr>
            <a:spAutoFit/>
          </a:bodyPr>
          <a:lstStyle/>
          <a:p>
            <a:r>
              <a:rPr lang="cs-CZ" sz="4000" smtClean="0"/>
              <a:t>Jednotlivé pásy karet  obsahují vše co je důležité pro danou oblast.</a:t>
            </a:r>
          </a:p>
        </p:txBody>
      </p:sp>
      <p:pic>
        <p:nvPicPr>
          <p:cNvPr id="1638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l="6958"/>
          <a:stretch>
            <a:fillRect/>
          </a:stretch>
        </p:blipFill>
        <p:spPr>
          <a:xfrm>
            <a:off x="179388" y="1700213"/>
            <a:ext cx="8789987" cy="1800225"/>
          </a:xfrm>
        </p:spPr>
      </p:pic>
      <p:sp>
        <p:nvSpPr>
          <p:cNvPr id="16387" name="TextovéPole 4"/>
          <p:cNvSpPr txBox="1">
            <a:spLocks noChangeArrowheads="1"/>
          </p:cNvSpPr>
          <p:nvPr/>
        </p:nvSpPr>
        <p:spPr bwMode="auto">
          <a:xfrm>
            <a:off x="444500" y="3573463"/>
            <a:ext cx="45593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Pás domů</a:t>
            </a:r>
          </a:p>
        </p:txBody>
      </p:sp>
      <p:sp>
        <p:nvSpPr>
          <p:cNvPr id="16388" name="TextovéPole 4"/>
          <p:cNvSpPr txBox="1">
            <a:spLocks noChangeArrowheads="1"/>
          </p:cNvSpPr>
          <p:nvPr/>
        </p:nvSpPr>
        <p:spPr bwMode="auto">
          <a:xfrm>
            <a:off x="1187450" y="4189413"/>
            <a:ext cx="227965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Pás vložení</a:t>
            </a:r>
          </a:p>
        </p:txBody>
      </p:sp>
      <p:sp>
        <p:nvSpPr>
          <p:cNvPr id="16389" name="TextovéPole 4"/>
          <p:cNvSpPr txBox="1">
            <a:spLocks noChangeArrowheads="1"/>
          </p:cNvSpPr>
          <p:nvPr/>
        </p:nvSpPr>
        <p:spPr bwMode="auto">
          <a:xfrm>
            <a:off x="1692275" y="4837113"/>
            <a:ext cx="423545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Pás rozložení stránky</a:t>
            </a:r>
          </a:p>
        </p:txBody>
      </p:sp>
      <p:sp>
        <p:nvSpPr>
          <p:cNvPr id="16390" name="TextovéPole 4"/>
          <p:cNvSpPr txBox="1">
            <a:spLocks noChangeArrowheads="1"/>
          </p:cNvSpPr>
          <p:nvPr/>
        </p:nvSpPr>
        <p:spPr bwMode="auto">
          <a:xfrm>
            <a:off x="0" y="5580063"/>
            <a:ext cx="9036050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600">
                <a:latin typeface="Calibri" pitchFamily="34" charset="0"/>
              </a:rPr>
              <a:t>Pás reference, korespondence, revize, zobrazení</a:t>
            </a:r>
          </a:p>
        </p:txBody>
      </p:sp>
      <p:cxnSp>
        <p:nvCxnSpPr>
          <p:cNvPr id="10" name="Přímá spojnice se šipkou 9"/>
          <p:cNvCxnSpPr/>
          <p:nvPr/>
        </p:nvCxnSpPr>
        <p:spPr>
          <a:xfrm flipH="1" flipV="1">
            <a:off x="684213" y="2349500"/>
            <a:ext cx="863600" cy="1366838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 flipV="1">
            <a:off x="1547813" y="2349500"/>
            <a:ext cx="1176337" cy="205105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 flipV="1">
            <a:off x="2724150" y="2349500"/>
            <a:ext cx="1271588" cy="2592388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 flipV="1">
            <a:off x="5003800" y="2349500"/>
            <a:ext cx="1104900" cy="3382963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 flipV="1">
            <a:off x="6084888" y="2349500"/>
            <a:ext cx="935037" cy="323850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Obrázek 1"/>
          <p:cNvPicPr>
            <a:picLocks noChangeAspect="1" noChangeArrowheads="1"/>
          </p:cNvPicPr>
          <p:nvPr/>
        </p:nvPicPr>
        <p:blipFill>
          <a:blip r:embed="rId2"/>
          <a:srcRect r="25533" b="81078"/>
          <a:stretch>
            <a:fillRect/>
          </a:stretch>
        </p:blipFill>
        <p:spPr bwMode="auto">
          <a:xfrm>
            <a:off x="228600" y="3789363"/>
            <a:ext cx="8643938" cy="164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0" name="TextovéPole 4"/>
          <p:cNvSpPr txBox="1">
            <a:spLocks noChangeArrowheads="1"/>
          </p:cNvSpPr>
          <p:nvPr/>
        </p:nvSpPr>
        <p:spPr bwMode="auto">
          <a:xfrm>
            <a:off x="412750" y="549275"/>
            <a:ext cx="8439150" cy="2830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600">
                <a:latin typeface="Calibri" pitchFamily="34" charset="0"/>
              </a:rPr>
              <a:t> </a:t>
            </a:r>
            <a:r>
              <a:rPr lang="cs-CZ" sz="4400">
                <a:latin typeface="Calibri" pitchFamily="34" charset="0"/>
              </a:rPr>
              <a:t>Pás domů</a:t>
            </a:r>
            <a:r>
              <a:rPr lang="cs-CZ" sz="4400"/>
              <a:t> </a:t>
            </a:r>
          </a:p>
          <a:p>
            <a:pPr algn="ctr"/>
            <a:endParaRPr lang="cs-CZ">
              <a:latin typeface="Calibri" pitchFamily="34" charset="0"/>
            </a:endParaRPr>
          </a:p>
          <a:p>
            <a:pPr algn="ctr"/>
            <a:r>
              <a:rPr lang="cs-CZ" sz="4000">
                <a:latin typeface="Calibri" pitchFamily="34" charset="0"/>
              </a:rPr>
              <a:t>psaní textu, zarovnání textu, </a:t>
            </a:r>
            <a:br>
              <a:rPr lang="cs-CZ" sz="4000">
                <a:latin typeface="Calibri" pitchFamily="34" charset="0"/>
              </a:rPr>
            </a:br>
            <a:r>
              <a:rPr lang="cs-CZ" sz="4000">
                <a:latin typeface="Calibri" pitchFamily="34" charset="0"/>
              </a:rPr>
              <a:t>nastavení typu, velikosti a barvy písma</a:t>
            </a:r>
          </a:p>
          <a:p>
            <a:pPr algn="ctr"/>
            <a:endParaRPr lang="cs-CZ" sz="3600">
              <a:latin typeface="Calibri" pitchFamily="34" charset="0"/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 flipH="1">
            <a:off x="1763713" y="2708275"/>
            <a:ext cx="576262" cy="190500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2555875" y="2708275"/>
            <a:ext cx="1800225" cy="1800225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3924300" y="2708275"/>
            <a:ext cx="2376488" cy="2233613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414" name="TextovéPole 7"/>
          <p:cNvSpPr txBox="1">
            <a:spLocks noChangeArrowheads="1"/>
          </p:cNvSpPr>
          <p:nvPr/>
        </p:nvSpPr>
        <p:spPr bwMode="auto">
          <a:xfrm>
            <a:off x="228600" y="5661025"/>
            <a:ext cx="88074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Tučné písmo             Nastavení zarovnání textu</a:t>
            </a:r>
          </a:p>
        </p:txBody>
      </p:sp>
      <p:cxnSp>
        <p:nvCxnSpPr>
          <p:cNvPr id="9" name="Přímá spojnice se šipkou 8"/>
          <p:cNvCxnSpPr>
            <a:cxnSpLocks noChangeShapeType="1"/>
          </p:cNvCxnSpPr>
          <p:nvPr/>
        </p:nvCxnSpPr>
        <p:spPr bwMode="auto">
          <a:xfrm flipV="1">
            <a:off x="755650" y="5157788"/>
            <a:ext cx="468313" cy="647700"/>
          </a:xfrm>
          <a:prstGeom prst="straightConnector1">
            <a:avLst/>
          </a:prstGeom>
          <a:ln w="38100">
            <a:headEnd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>
            <a:cxnSpLocks noChangeShapeType="1"/>
          </p:cNvCxnSpPr>
          <p:nvPr/>
        </p:nvCxnSpPr>
        <p:spPr bwMode="auto">
          <a:xfrm flipH="1" flipV="1">
            <a:off x="4632325" y="5084763"/>
            <a:ext cx="263525" cy="792162"/>
          </a:xfrm>
          <a:prstGeom prst="straightConnector1">
            <a:avLst/>
          </a:prstGeom>
          <a:ln w="38100">
            <a:headEnd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2"/>
          <p:cNvPicPr>
            <a:picLocks noChangeAspect="1" noChangeArrowheads="1"/>
          </p:cNvPicPr>
          <p:nvPr/>
        </p:nvPicPr>
        <p:blipFill>
          <a:blip r:embed="rId2"/>
          <a:srcRect l="21976" t="5682" r="46565" b="76248"/>
          <a:stretch>
            <a:fillRect/>
          </a:stretch>
        </p:blipFill>
        <p:spPr bwMode="auto">
          <a:xfrm>
            <a:off x="1116013" y="2468563"/>
            <a:ext cx="7127875" cy="2303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/>
          <a:srcRect l="50400" t="5682" r="15108" b="76248"/>
          <a:stretch>
            <a:fillRect/>
          </a:stretch>
        </p:blipFill>
        <p:spPr bwMode="auto">
          <a:xfrm>
            <a:off x="3059113" y="4837113"/>
            <a:ext cx="55880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5" name="TextovéPole 4"/>
          <p:cNvSpPr>
            <a:spLocks noGrp="1" noChangeArrowheads="1"/>
          </p:cNvSpPr>
          <p:nvPr>
            <p:ph type="title"/>
          </p:nvPr>
        </p:nvSpPr>
        <p:spPr>
          <a:xfrm>
            <a:off x="2673350" y="115888"/>
            <a:ext cx="3976688" cy="769937"/>
          </a:xfrm>
        </p:spPr>
        <p:txBody>
          <a:bodyPr>
            <a:spAutoFit/>
          </a:bodyPr>
          <a:lstStyle/>
          <a:p>
            <a:r>
              <a:rPr lang="cs-CZ" sz="3600" smtClean="0"/>
              <a:t> </a:t>
            </a:r>
            <a:r>
              <a:rPr lang="cs-CZ" smtClean="0"/>
              <a:t>Pás vložení</a:t>
            </a:r>
            <a:endParaRPr lang="cs-CZ" sz="3600" smtClean="0"/>
          </a:p>
        </p:txBody>
      </p:sp>
      <p:sp>
        <p:nvSpPr>
          <p:cNvPr id="18436" name="Obdélník 3"/>
          <p:cNvSpPr>
            <a:spLocks noChangeArrowheads="1"/>
          </p:cNvSpPr>
          <p:nvPr/>
        </p:nvSpPr>
        <p:spPr bwMode="auto">
          <a:xfrm>
            <a:off x="179388" y="1268413"/>
            <a:ext cx="8856662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600">
                <a:latin typeface="Calibri" pitchFamily="34" charset="0"/>
              </a:rPr>
              <a:t>Zde můžeme vkládat, stránky, tabulky, obrázky, kliparty, obrazce, grafy atd.</a:t>
            </a:r>
            <a:endParaRPr lang="cs-CZ" sz="3600"/>
          </a:p>
        </p:txBody>
      </p:sp>
      <p:sp>
        <p:nvSpPr>
          <p:cNvPr id="7" name="TextovéPole 6"/>
          <p:cNvSpPr txBox="1"/>
          <p:nvPr/>
        </p:nvSpPr>
        <p:spPr>
          <a:xfrm>
            <a:off x="179388" y="5013325"/>
            <a:ext cx="3024187" cy="12001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>
                <a:latin typeface="+mn-lt"/>
              </a:rPr>
              <a:t>Textová pole, Word Art</a:t>
            </a:r>
            <a:endParaRPr lang="cs-CZ" sz="3600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extovéPole 4"/>
          <p:cNvSpPr>
            <a:spLocks noGrp="1" noChangeArrowheads="1"/>
          </p:cNvSpPr>
          <p:nvPr>
            <p:ph type="title"/>
          </p:nvPr>
        </p:nvSpPr>
        <p:spPr>
          <a:xfrm>
            <a:off x="438150" y="404813"/>
            <a:ext cx="8229600" cy="1878012"/>
          </a:xfrm>
        </p:spPr>
        <p:txBody>
          <a:bodyPr>
            <a:spAutoFit/>
          </a:bodyPr>
          <a:lstStyle/>
          <a:p>
            <a:r>
              <a:rPr lang="cs-CZ" smtClean="0"/>
              <a:t>Pás rozložení stránky</a:t>
            </a:r>
            <a:br>
              <a:rPr lang="cs-CZ" smtClean="0"/>
            </a:br>
            <a:r>
              <a:rPr lang="cs-CZ" sz="3600" smtClean="0"/>
              <a:t>zde nastavíme okraje stránky, její orientaci na výšku, šířku, velikost, sloupce</a:t>
            </a:r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/>
          <a:srcRect l="22646" t="5159" r="41974" b="76135"/>
          <a:stretch>
            <a:fillRect/>
          </a:stretch>
        </p:blipFill>
        <p:spPr bwMode="auto">
          <a:xfrm>
            <a:off x="796925" y="2420938"/>
            <a:ext cx="7510463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9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l="50401" t="5159" r="14996" b="76135"/>
          <a:stretch>
            <a:fillRect/>
          </a:stretch>
        </p:blipFill>
        <p:spPr>
          <a:xfrm>
            <a:off x="1692275" y="4868863"/>
            <a:ext cx="6048375" cy="183832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extovéPole 4"/>
          <p:cNvSpPr>
            <a:spLocks noGrp="1" noChangeArrowheads="1"/>
          </p:cNvSpPr>
          <p:nvPr>
            <p:ph type="title"/>
          </p:nvPr>
        </p:nvSpPr>
        <p:spPr>
          <a:xfrm>
            <a:off x="457200" y="55563"/>
            <a:ext cx="8229600" cy="1200150"/>
          </a:xfrm>
        </p:spPr>
        <p:txBody>
          <a:bodyPr>
            <a:spAutoFit/>
          </a:bodyPr>
          <a:lstStyle/>
          <a:p>
            <a:r>
              <a:rPr lang="cs-CZ" sz="3600" smtClean="0"/>
              <a:t>Pás reference – využívá se při psaní publikací, knížek</a:t>
            </a:r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/>
          <a:srcRect l="22980" t="5682" r="17451" b="75198"/>
          <a:stretch>
            <a:fillRect/>
          </a:stretch>
        </p:blipFill>
        <p:spPr bwMode="auto">
          <a:xfrm>
            <a:off x="179388" y="1484313"/>
            <a:ext cx="8929687" cy="1657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3" name="Picture 3"/>
          <p:cNvPicPr>
            <a:picLocks noChangeAspect="1" noChangeArrowheads="1"/>
          </p:cNvPicPr>
          <p:nvPr/>
        </p:nvPicPr>
        <p:blipFill>
          <a:blip r:embed="rId3"/>
          <a:srcRect l="22633" t="5775" r="14861" b="76421"/>
          <a:stretch>
            <a:fillRect/>
          </a:stretch>
        </p:blipFill>
        <p:spPr bwMode="auto">
          <a:xfrm>
            <a:off x="157163" y="4652963"/>
            <a:ext cx="8878887" cy="1482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4" name="TextovéPole 4"/>
          <p:cNvSpPr txBox="1">
            <a:spLocks noChangeArrowheads="1"/>
          </p:cNvSpPr>
          <p:nvPr/>
        </p:nvSpPr>
        <p:spPr bwMode="auto">
          <a:xfrm>
            <a:off x="457200" y="3295650"/>
            <a:ext cx="82296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 eaLnBrk="0" hangingPunct="0"/>
            <a:r>
              <a:rPr lang="cs-CZ" sz="3600">
                <a:latin typeface="Calibri" pitchFamily="34" charset="0"/>
              </a:rPr>
              <a:t>Pás korespondence – využívá se při hromadné korespondenci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extovéPole 4"/>
          <p:cNvSpPr>
            <a:spLocks noGrp="1" noChangeArrowheads="1"/>
          </p:cNvSpPr>
          <p:nvPr>
            <p:ph type="title"/>
          </p:nvPr>
        </p:nvSpPr>
        <p:spPr>
          <a:xfrm>
            <a:off x="457200" y="246063"/>
            <a:ext cx="8229600" cy="1200150"/>
          </a:xfrm>
        </p:spPr>
        <p:txBody>
          <a:bodyPr>
            <a:spAutoFit/>
          </a:bodyPr>
          <a:lstStyle/>
          <a:p>
            <a:r>
              <a:rPr lang="cs-CZ" sz="3600" smtClean="0"/>
              <a:t>Pás revize – opravy pravopisu, překlad do cizího jazyka nebo naopak</a:t>
            </a:r>
          </a:p>
        </p:txBody>
      </p:sp>
      <p:pic>
        <p:nvPicPr>
          <p:cNvPr id="21506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l="22633" t="5775" r="14861" b="76610"/>
          <a:stretch>
            <a:fillRect/>
          </a:stretch>
        </p:blipFill>
        <p:spPr>
          <a:xfrm>
            <a:off x="107950" y="1412875"/>
            <a:ext cx="9001125" cy="1439863"/>
          </a:xfrm>
        </p:spPr>
      </p:pic>
      <p:pic>
        <p:nvPicPr>
          <p:cNvPr id="21507" name="Picture 2"/>
          <p:cNvPicPr>
            <a:picLocks noChangeAspect="1" noChangeArrowheads="1"/>
          </p:cNvPicPr>
          <p:nvPr/>
        </p:nvPicPr>
        <p:blipFill>
          <a:blip r:embed="rId3"/>
          <a:srcRect l="22757" t="5556" r="15778" b="75597"/>
          <a:stretch>
            <a:fillRect/>
          </a:stretch>
        </p:blipFill>
        <p:spPr bwMode="auto">
          <a:xfrm>
            <a:off x="611188" y="4341813"/>
            <a:ext cx="7997825" cy="1377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8" name="TextovéPole 4"/>
          <p:cNvSpPr txBox="1">
            <a:spLocks noChangeArrowheads="1"/>
          </p:cNvSpPr>
          <p:nvPr/>
        </p:nvSpPr>
        <p:spPr bwMode="auto">
          <a:xfrm>
            <a:off x="495300" y="3141663"/>
            <a:ext cx="82296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 eaLnBrk="0" hangingPunct="0"/>
            <a:r>
              <a:rPr lang="cs-CZ" sz="3600">
                <a:latin typeface="Calibri" pitchFamily="34" charset="0"/>
              </a:rPr>
              <a:t>Pás zobrazení – zde se nastaví zobrazování dokumentu</a:t>
            </a:r>
          </a:p>
        </p:txBody>
      </p:sp>
      <p:sp>
        <p:nvSpPr>
          <p:cNvPr id="21509" name="TextovéPole 4"/>
          <p:cNvSpPr txBox="1">
            <a:spLocks noChangeArrowheads="1"/>
          </p:cNvSpPr>
          <p:nvPr/>
        </p:nvSpPr>
        <p:spPr bwMode="auto">
          <a:xfrm>
            <a:off x="179388" y="5907088"/>
            <a:ext cx="82296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 eaLnBrk="0" hangingPunct="0"/>
            <a:r>
              <a:rPr lang="cs-CZ" sz="3600">
                <a:latin typeface="Calibri" pitchFamily="34" charset="0"/>
              </a:rPr>
              <a:t>Je praktické mít zatrženo zobrazení pravítka</a:t>
            </a:r>
          </a:p>
        </p:txBody>
      </p:sp>
      <p:cxnSp>
        <p:nvCxnSpPr>
          <p:cNvPr id="3" name="Přímá spojnice se šipkou 2"/>
          <p:cNvCxnSpPr/>
          <p:nvPr/>
        </p:nvCxnSpPr>
        <p:spPr>
          <a:xfrm flipH="1" flipV="1">
            <a:off x="4140200" y="5030788"/>
            <a:ext cx="1944688" cy="99060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0762"/>
          </a:xfrm>
        </p:spPr>
        <p:txBody>
          <a:bodyPr/>
          <a:lstStyle/>
          <a:p>
            <a:pPr algn="l" eaLnBrk="1" hangingPunct="1"/>
            <a:r>
              <a:rPr lang="cs-CZ" sz="2400" smtClean="0"/>
              <a:t>Použité zdroje:  </a:t>
            </a:r>
            <a:r>
              <a:rPr lang="cs-CZ" sz="2400" smtClean="0">
                <a:solidFill>
                  <a:srgbClr val="000000"/>
                </a:solidFill>
              </a:rPr>
              <a:t>Print screen z programu</a:t>
            </a:r>
            <a:r>
              <a:rPr lang="cs-CZ" sz="2400" smtClean="0">
                <a:solidFill>
                  <a:srgbClr val="000000"/>
                </a:solidFill>
                <a:ea typeface="Times New Roman" pitchFamily="18" charset="0"/>
                <a:cs typeface="Arial" charset="0"/>
              </a:rPr>
              <a:t> Microsoft Word 2010</a:t>
            </a:r>
            <a:r>
              <a:rPr lang="cs-CZ" sz="2400" smtClean="0">
                <a:solidFill>
                  <a:srgbClr val="000000"/>
                </a:solidFill>
              </a:rPr>
              <a:t> </a:t>
            </a:r>
            <a:r>
              <a:rPr lang="cs-CZ" sz="2400" smtClean="0"/>
              <a:t/>
            </a:r>
            <a:br>
              <a:rPr lang="cs-CZ" sz="2400" smtClean="0"/>
            </a:br>
            <a:r>
              <a:rPr lang="cs-CZ" sz="2400" smtClean="0"/>
              <a:t>		  KOVÁŘOVÁ, Libuše. </a:t>
            </a:r>
            <a:r>
              <a:rPr lang="cs-CZ" sz="2400" i="1" smtClean="0"/>
              <a:t>Informatika pro základní 		  školy</a:t>
            </a:r>
            <a:r>
              <a:rPr lang="cs-CZ" sz="2400" smtClean="0"/>
              <a:t>. Vyd. 2. Kralice na Hané, 2009.</a:t>
            </a:r>
            <a:r>
              <a:rPr lang="cs-CZ" sz="2400" smtClean="0">
                <a:solidFill>
                  <a:srgbClr val="000000"/>
                </a:solidFill>
              </a:rPr>
              <a:t> </a:t>
            </a:r>
            <a:br>
              <a:rPr lang="cs-CZ" sz="2400" smtClean="0">
                <a:solidFill>
                  <a:srgbClr val="000000"/>
                </a:solidFill>
              </a:rPr>
            </a:br>
            <a:r>
              <a:rPr lang="cs-CZ" sz="2400" smtClean="0">
                <a:solidFill>
                  <a:srgbClr val="000000"/>
                </a:solidFill>
              </a:rPr>
              <a:t>		  </a:t>
            </a:r>
            <a:r>
              <a:rPr lang="cs-CZ" sz="2400" smtClean="0"/>
              <a:t>ISBN 978-80-7402-017-93. </a:t>
            </a:r>
            <a:br>
              <a:rPr lang="cs-CZ" sz="2400" smtClean="0"/>
            </a:br>
            <a:endParaRPr lang="cs-CZ" sz="2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1876</TotalTime>
  <Words>175</Words>
  <Application>Microsoft Office PowerPoint</Application>
  <PresentationFormat>On-screen Show (4:3)</PresentationFormat>
  <Paragraphs>27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3" baseType="lpstr">
      <vt:lpstr>Arial</vt:lpstr>
      <vt:lpstr>Calibri</vt:lpstr>
      <vt:lpstr>Times New Roman</vt:lpstr>
      <vt:lpstr>Motiv systému Office</vt:lpstr>
      <vt:lpstr>Snímek 1</vt:lpstr>
      <vt:lpstr>Snímek 2</vt:lpstr>
      <vt:lpstr>Jednotlivé pásy karet  obsahují vše co je důležité pro danou oblast.</vt:lpstr>
      <vt:lpstr>Snímek 4</vt:lpstr>
      <vt:lpstr> Pás vložení</vt:lpstr>
      <vt:lpstr>Pás rozložení stránky zde nastavíme okraje stránky, její orientaci na výšku, šířku, velikost, sloupce</vt:lpstr>
      <vt:lpstr>Pás reference – využívá se při psaní publikací, knížek</vt:lpstr>
      <vt:lpstr>Pás revize – opravy pravopisu, překlad do cizího jazyka nebo naopak</vt:lpstr>
      <vt:lpstr>Použité zdroje:  Print screen z programu Microsoft Word 2010      KOVÁŘOVÁ, Libuše. Informatika pro základní     školy. Vyd. 2. Kralice na Hané, 2009.      ISBN 978-80-7402-017-93.  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Hvezdap4</cp:lastModifiedBy>
  <cp:revision>28</cp:revision>
  <dcterms:created xsi:type="dcterms:W3CDTF">2012-09-09T19:10:47Z</dcterms:created>
  <dcterms:modified xsi:type="dcterms:W3CDTF">2013-03-24T15:50:17Z</dcterms:modified>
</cp:coreProperties>
</file>