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73" r:id="rId2"/>
    <p:sldId id="269" r:id="rId3"/>
    <p:sldId id="256" r:id="rId4"/>
    <p:sldId id="271" r:id="rId5"/>
    <p:sldId id="272" r:id="rId6"/>
    <p:sldId id="274" r:id="rId7"/>
    <p:sldId id="268" r:id="rId8"/>
    <p:sldId id="261" r:id="rId9"/>
    <p:sldId id="277" r:id="rId10"/>
    <p:sldId id="257" r:id="rId11"/>
    <p:sldId id="262" r:id="rId12"/>
    <p:sldId id="267" r:id="rId13"/>
    <p:sldId id="259" r:id="rId14"/>
    <p:sldId id="264" r:id="rId15"/>
    <p:sldId id="283" r:id="rId16"/>
    <p:sldId id="266" r:id="rId17"/>
    <p:sldId id="279" r:id="rId18"/>
    <p:sldId id="280" r:id="rId19"/>
    <p:sldId id="281" r:id="rId20"/>
    <p:sldId id="282" r:id="rId21"/>
    <p:sldId id="260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FFFF"/>
    <a:srgbClr val="00FF99"/>
    <a:srgbClr val="66CCFF"/>
    <a:srgbClr val="FF0066"/>
    <a:srgbClr val="FFFF66"/>
    <a:srgbClr val="25E73C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40" autoAdjust="0"/>
    <p:restoredTop sz="94607" autoAdjust="0"/>
  </p:normalViewPr>
  <p:slideViewPr>
    <p:cSldViewPr>
      <p:cViewPr varScale="1">
        <p:scale>
          <a:sx n="93" d="100"/>
          <a:sy n="93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93234-7155-49B4-B97E-80EE3F73523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611EEE-5031-416D-9C19-B5BB025E0C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535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42843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7.5.2013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VY_32_INOVACE_13_PŘÍRODOPIS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Vrb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Opakuj si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jsou to rostliny </a:t>
            </a:r>
            <a:r>
              <a:rPr lang="cs-CZ" dirty="0" smtClean="0">
                <a:solidFill>
                  <a:srgbClr val="92D050"/>
                </a:solidFill>
              </a:rPr>
              <a:t>dvoudomé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Na jedné rostlině rostou květy vždy jen jednoho pohlaví.</a:t>
            </a:r>
          </a:p>
          <a:p>
            <a:endParaRPr lang="cs-CZ" dirty="0" smtClean="0"/>
          </a:p>
          <a:p>
            <a:r>
              <a:rPr lang="cs-CZ" dirty="0" smtClean="0"/>
              <a:t>            pouze                      </a:t>
            </a:r>
            <a:r>
              <a:rPr lang="cs-CZ" dirty="0" err="1" smtClean="0"/>
              <a:t>pouze</a:t>
            </a: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        samčí květy            </a:t>
            </a:r>
            <a:r>
              <a:rPr lang="cs-CZ" dirty="0" smtClean="0">
                <a:solidFill>
                  <a:srgbClr val="FF99FF"/>
                </a:solidFill>
              </a:rPr>
              <a:t>samičí květy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         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       samčí</a:t>
            </a:r>
            <a:r>
              <a:rPr lang="cs-CZ" dirty="0" smtClean="0">
                <a:solidFill>
                  <a:srgbClr val="FF99FF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rostlina         </a:t>
            </a:r>
            <a:r>
              <a:rPr lang="cs-CZ" dirty="0" smtClean="0">
                <a:solidFill>
                  <a:srgbClr val="FF99FF"/>
                </a:solidFill>
              </a:rPr>
              <a:t>samičí rostlina</a:t>
            </a:r>
          </a:p>
          <a:p>
            <a:endParaRPr lang="cs-CZ" dirty="0" smtClean="0">
              <a:solidFill>
                <a:srgbClr val="00B0F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699792" y="5085184"/>
            <a:ext cx="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6300192" y="5085184"/>
            <a:ext cx="0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Vrba Pluml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88640"/>
            <a:ext cx="4894008" cy="652534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endParaRPr lang="cs-CZ" sz="9600" dirty="0">
              <a:solidFill>
                <a:srgbClr val="25E73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819400"/>
            <a:ext cx="8154282" cy="3129880"/>
          </a:xfrm>
        </p:spPr>
        <p:txBody>
          <a:bodyPr/>
          <a:lstStyle/>
          <a:p>
            <a:endParaRPr lang="cs-CZ" dirty="0" smtClean="0">
              <a:solidFill>
                <a:srgbClr val="25E73C"/>
              </a:solidFill>
            </a:endParaRPr>
          </a:p>
          <a:p>
            <a:endParaRPr lang="cs-CZ" dirty="0" smtClean="0">
              <a:solidFill>
                <a:srgbClr val="25E73C"/>
              </a:solidFill>
            </a:endParaRPr>
          </a:p>
          <a:p>
            <a:pPr algn="ctr"/>
            <a:r>
              <a:rPr lang="cs-CZ" sz="8800" dirty="0" smtClean="0">
                <a:solidFill>
                  <a:srgbClr val="25E73C"/>
                </a:solidFill>
              </a:rPr>
              <a:t>Vrbovité</a:t>
            </a: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25E73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keře                                      stromy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1988840"/>
            <a:ext cx="33123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dřeviny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195736" y="2996952"/>
            <a:ext cx="180020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716016" y="2996952"/>
            <a:ext cx="15841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25E73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99CC"/>
                </a:solidFill>
              </a:rPr>
              <a:t>Květy</a:t>
            </a:r>
            <a:endParaRPr lang="cs-CZ" dirty="0" smtClean="0">
              <a:solidFill>
                <a:srgbClr val="FF99CC"/>
              </a:solidFill>
            </a:endParaRPr>
          </a:p>
          <a:p>
            <a:r>
              <a:rPr lang="cs-CZ" dirty="0" smtClean="0"/>
              <a:t>                    </a:t>
            </a:r>
            <a:r>
              <a:rPr lang="cs-CZ" dirty="0" err="1" smtClean="0"/>
              <a:t>jednopohlavné</a:t>
            </a:r>
            <a:endParaRPr lang="cs-CZ" dirty="0" smtClean="0"/>
          </a:p>
          <a:p>
            <a:r>
              <a:rPr lang="cs-CZ" dirty="0" smtClean="0"/>
              <a:t>                    větrosnubné</a:t>
            </a:r>
          </a:p>
          <a:p>
            <a:r>
              <a:rPr lang="cs-CZ" dirty="0" smtClean="0"/>
              <a:t>        </a:t>
            </a:r>
          </a:p>
          <a:p>
            <a:endParaRPr lang="cs-CZ" b="1" u="sng" dirty="0" smtClean="0"/>
          </a:p>
          <a:p>
            <a:r>
              <a:rPr lang="cs-CZ" b="1" u="sng" dirty="0" smtClean="0">
                <a:solidFill>
                  <a:srgbClr val="FFFF66"/>
                </a:solidFill>
              </a:rPr>
              <a:t>Květenství </a:t>
            </a:r>
          </a:p>
          <a:p>
            <a:r>
              <a:rPr lang="cs-CZ" dirty="0" smtClean="0"/>
              <a:t>                     jehnědy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25E73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CC66"/>
                </a:solidFill>
              </a:rPr>
              <a:t>Plod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           tobolka</a:t>
            </a:r>
          </a:p>
          <a:p>
            <a:endParaRPr lang="cs-CZ" dirty="0" smtClean="0"/>
          </a:p>
          <a:p>
            <a:r>
              <a:rPr lang="cs-CZ" dirty="0" smtClean="0"/>
              <a:t>             </a:t>
            </a:r>
            <a:endParaRPr lang="cs-CZ" dirty="0"/>
          </a:p>
        </p:txBody>
      </p:sp>
      <p:pic>
        <p:nvPicPr>
          <p:cNvPr id="17410" name="Picture 2" descr="http://www.pyly.cz/media/media/herbs_photos/45/pylycz-topolcerny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924944"/>
            <a:ext cx="2268252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25E73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Zástupci v ČR: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vrby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topoly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66"/>
                </a:solidFill>
              </a:rPr>
              <a:t>         Vrby 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1.</a:t>
            </a:r>
            <a:endParaRPr lang="cs-CZ" sz="2000" dirty="0"/>
          </a:p>
        </p:txBody>
      </p:sp>
      <p:pic>
        <p:nvPicPr>
          <p:cNvPr id="1026" name="Picture 2" descr="Soubor:Vrba Pluml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556792"/>
            <a:ext cx="3314142" cy="441885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1259632" y="4221088"/>
            <a:ext cx="388843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vlhká místa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755576" y="3140968"/>
            <a:ext cx="388843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měkké dřevo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907704" y="5229200"/>
            <a:ext cx="388843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stromy i keře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66"/>
                </a:solidFill>
              </a:rPr>
              <a:t>     Vrba jíva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2.</a:t>
            </a:r>
            <a:endParaRPr lang="cs-CZ" sz="2000" dirty="0"/>
          </a:p>
        </p:txBody>
      </p:sp>
      <p:pic>
        <p:nvPicPr>
          <p:cNvPr id="36866" name="Picture 2" descr="http://www.mezistromy.cz/userdata/fotografie/stromy_listnate/vrba_jiv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4923333" cy="3943590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755576" y="4725144"/>
            <a:ext cx="417646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první jarní pastva pro včely</a:t>
            </a:r>
            <a:endParaRPr lang="cs-CZ" dirty="0">
              <a:solidFill>
                <a:srgbClr val="FF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3.                                                                                                     4.</a:t>
            </a:r>
            <a:endParaRPr lang="cs-CZ" sz="2000" dirty="0"/>
          </a:p>
        </p:txBody>
      </p:sp>
      <p:sp>
        <p:nvSpPr>
          <p:cNvPr id="5" name="Elipsa 4"/>
          <p:cNvSpPr/>
          <p:nvPr/>
        </p:nvSpPr>
        <p:spPr>
          <a:xfrm>
            <a:off x="827584" y="3861048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samčí jehnědy</a:t>
            </a:r>
          </a:p>
          <a:p>
            <a:pPr algn="ctr"/>
            <a:r>
              <a:rPr lang="cs-CZ" dirty="0" smtClean="0">
                <a:solidFill>
                  <a:srgbClr val="FFFF66"/>
                </a:solidFill>
              </a:rPr>
              <a:t>s tyčinkami</a:t>
            </a:r>
            <a:endParaRPr lang="cs-CZ" dirty="0">
              <a:solidFill>
                <a:srgbClr val="FFFF66"/>
              </a:solidFill>
            </a:endParaRPr>
          </a:p>
        </p:txBody>
      </p:sp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3924300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980728"/>
            <a:ext cx="3143250" cy="407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3851920" y="4797152"/>
            <a:ext cx="295232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samičí jehnědy </a:t>
            </a:r>
          </a:p>
          <a:p>
            <a:pPr algn="ctr"/>
            <a:r>
              <a:rPr lang="cs-CZ" dirty="0" smtClean="0">
                <a:solidFill>
                  <a:srgbClr val="FFFF66"/>
                </a:solidFill>
              </a:rPr>
              <a:t>s pestíky</a:t>
            </a:r>
            <a:endParaRPr lang="cs-CZ" dirty="0">
              <a:solidFill>
                <a:srgbClr val="FFFF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73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Vrba bílá smuteční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5.</a:t>
            </a:r>
            <a:endParaRPr lang="cs-CZ" sz="2000" dirty="0"/>
          </a:p>
        </p:txBody>
      </p:sp>
      <p:pic>
        <p:nvPicPr>
          <p:cNvPr id="19458" name="Picture 2" descr="Soubor:Salix alba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0"/>
            <a:ext cx="3314142" cy="4418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Topol černý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6.  7. 8.</a:t>
            </a:r>
            <a:endParaRPr lang="cs-CZ" sz="2000" dirty="0"/>
          </a:p>
        </p:txBody>
      </p:sp>
      <p:pic>
        <p:nvPicPr>
          <p:cNvPr id="25602" name="Picture 2" descr="http://www.leopoldo.estranky.cz/img/mid/385/topol-cerny-u-odry-29.05.2004-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4814489" cy="3202682"/>
          </a:xfrm>
          <a:prstGeom prst="rect">
            <a:avLst/>
          </a:prstGeom>
          <a:noFill/>
        </p:spPr>
      </p:pic>
      <p:pic>
        <p:nvPicPr>
          <p:cNvPr id="5" name="Picture 2" descr="Soubor:Poplar seed tufts 2009 G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348880"/>
            <a:ext cx="3608529" cy="26477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Elipsa 5"/>
          <p:cNvSpPr/>
          <p:nvPr/>
        </p:nvSpPr>
        <p:spPr>
          <a:xfrm>
            <a:off x="5652120" y="1772816"/>
            <a:ext cx="309634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semena s chmýřím </a:t>
            </a:r>
            <a:endParaRPr lang="cs-CZ" dirty="0"/>
          </a:p>
        </p:txBody>
      </p:sp>
      <p:pic>
        <p:nvPicPr>
          <p:cNvPr id="11266" name="Picture 2" descr="http://www.pyly.cz/media/media/herbs_photos/45/pylycz-topolcerny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077072"/>
            <a:ext cx="1584176" cy="2112235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5508104" y="5445224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plody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Topol černý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vlašský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9.</a:t>
            </a:r>
            <a:endParaRPr lang="cs-CZ" sz="2000" dirty="0"/>
          </a:p>
        </p:txBody>
      </p:sp>
      <p:pic>
        <p:nvPicPr>
          <p:cNvPr id="3074" name="Picture 2" descr="Soubor:Havel-Phoeben-26-IV-2007-5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412776"/>
            <a:ext cx="4968552" cy="372641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1403648" y="5013176"/>
            <a:ext cx="266429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 vodních ploch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5085184"/>
            <a:ext cx="266429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větrolami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692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66"/>
                </a:solidFill>
              </a:rPr>
              <a:t>Topol bílý - linda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10.                                                                                                              11.</a:t>
            </a:r>
            <a:endParaRPr lang="cs-CZ" sz="2000" dirty="0"/>
          </a:p>
        </p:txBody>
      </p:sp>
      <p:pic>
        <p:nvPicPr>
          <p:cNvPr id="21506" name="Picture 2" descr="Soubor:Populus alba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84784"/>
            <a:ext cx="2893877" cy="3860652"/>
          </a:xfrm>
          <a:prstGeom prst="rect">
            <a:avLst/>
          </a:prstGeom>
          <a:noFill/>
        </p:spPr>
      </p:pic>
      <p:pic>
        <p:nvPicPr>
          <p:cNvPr id="21508" name="Picture 4" descr="org00040.jpg - Topol bílý (linda), Populus alba L. v Severním parku města Mostu, Má zvláštní kůru i listy. Listy jsou na rubu bíle plstnaté a na líci lesklé, kůra je bělavě šedá a rozpraskaná tak, že pukliny připomínají hieroglyfické písmo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484784"/>
            <a:ext cx="3548168" cy="4730891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331640" y="5085184"/>
            <a:ext cx="3384376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ČR hojně u řek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12.</a:t>
            </a:r>
            <a:endParaRPr lang="cs-CZ" sz="2000" dirty="0"/>
          </a:p>
        </p:txBody>
      </p:sp>
      <p:pic>
        <p:nvPicPr>
          <p:cNvPr id="4" name="Picture 2" descr="http://im.atlasrostlin.cz/topol-bily/830/8300-plant_main-vmjy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26906"/>
            <a:ext cx="3345160" cy="364622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4716016" y="4626952"/>
            <a:ext cx="360040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 – bílá spodní strana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05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66"/>
                </a:solidFill>
              </a:rPr>
              <a:t>Topol osika</a:t>
            </a:r>
            <a:endParaRPr lang="cs-CZ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</a:t>
            </a:r>
            <a:r>
              <a:rPr lang="cs-CZ" sz="2000" dirty="0" smtClean="0"/>
              <a:t>13.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3065140" cy="4101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4067944" y="1628800"/>
            <a:ext cx="331236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výroba zápalek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292080" y="3356992"/>
            <a:ext cx="331236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ohýbaný nábytek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139952" y="5013176"/>
            <a:ext cx="331236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saunové kabinky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Vyber správnou odpověď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1. Vrbovité rostliny jsou</a:t>
            </a:r>
          </a:p>
          <a:p>
            <a:r>
              <a:rPr lang="cs-CZ" sz="1400" dirty="0" smtClean="0"/>
              <a:t>            a) byliny</a:t>
            </a:r>
          </a:p>
          <a:p>
            <a:r>
              <a:rPr lang="cs-CZ" sz="1400" dirty="0" smtClean="0"/>
              <a:t>            b) byliny i dřeviny</a:t>
            </a:r>
          </a:p>
          <a:p>
            <a:r>
              <a:rPr lang="cs-CZ" sz="1400" dirty="0" smtClean="0"/>
              <a:t>            c) dřeviny</a:t>
            </a:r>
          </a:p>
          <a:p>
            <a:endParaRPr lang="cs-CZ" sz="1400" dirty="0" smtClean="0"/>
          </a:p>
          <a:p>
            <a:r>
              <a:rPr lang="cs-CZ" sz="1400" dirty="0" smtClean="0"/>
              <a:t> 2. Květy jsou</a:t>
            </a:r>
          </a:p>
          <a:p>
            <a:r>
              <a:rPr lang="cs-CZ" sz="1400" dirty="0" smtClean="0"/>
              <a:t>            a) </a:t>
            </a:r>
            <a:r>
              <a:rPr lang="cs-CZ" sz="1400" dirty="0" err="1" smtClean="0"/>
              <a:t>jednopohlavné</a:t>
            </a:r>
            <a:endParaRPr lang="cs-CZ" sz="1400" dirty="0" smtClean="0"/>
          </a:p>
          <a:p>
            <a:r>
              <a:rPr lang="cs-CZ" sz="1400" dirty="0" smtClean="0"/>
              <a:t>            b) </a:t>
            </a:r>
            <a:r>
              <a:rPr lang="cs-CZ" sz="1400" dirty="0" err="1" smtClean="0"/>
              <a:t>oboupohlavné</a:t>
            </a:r>
            <a:endParaRPr lang="cs-CZ" sz="1400" dirty="0" smtClean="0"/>
          </a:p>
          <a:p>
            <a:r>
              <a:rPr lang="cs-CZ" sz="1400" dirty="0" smtClean="0"/>
              <a:t>            c) hmyzosnubné</a:t>
            </a:r>
          </a:p>
          <a:p>
            <a:r>
              <a:rPr lang="cs-CZ" sz="1400" dirty="0" smtClean="0"/>
              <a:t>            d) větrosnubné</a:t>
            </a:r>
          </a:p>
          <a:p>
            <a:endParaRPr lang="cs-CZ" sz="1400" dirty="0" smtClean="0"/>
          </a:p>
          <a:p>
            <a:r>
              <a:rPr lang="cs-CZ" sz="1400" dirty="0" smtClean="0"/>
              <a:t> 3. Květy rostou</a:t>
            </a:r>
          </a:p>
          <a:p>
            <a:r>
              <a:rPr lang="cs-CZ" sz="1400" dirty="0" smtClean="0"/>
              <a:t>             a) jednotlivě</a:t>
            </a:r>
          </a:p>
          <a:p>
            <a:r>
              <a:rPr lang="cs-CZ" sz="1400" dirty="0" smtClean="0"/>
              <a:t>             b) v květenství</a:t>
            </a:r>
          </a:p>
          <a:p>
            <a:endParaRPr lang="cs-CZ" sz="1400" dirty="0" smtClean="0"/>
          </a:p>
          <a:p>
            <a:r>
              <a:rPr lang="cs-CZ" sz="1400" dirty="0" smtClean="0"/>
              <a:t>4. Plodem je</a:t>
            </a:r>
          </a:p>
          <a:p>
            <a:r>
              <a:rPr lang="cs-CZ" sz="1400" dirty="0" smtClean="0"/>
              <a:t>             a) oříšek</a:t>
            </a:r>
          </a:p>
          <a:p>
            <a:r>
              <a:rPr lang="cs-CZ" sz="1400" dirty="0" smtClean="0"/>
              <a:t>             b) tobolka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Uveď zástupce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Vrby: </a:t>
            </a:r>
          </a:p>
          <a:p>
            <a:endParaRPr lang="cs-CZ" dirty="0" smtClean="0">
              <a:solidFill>
                <a:srgbClr val="66CCFF"/>
              </a:solidFill>
            </a:endParaRPr>
          </a:p>
          <a:p>
            <a:endParaRPr lang="cs-CZ" dirty="0" smtClean="0">
              <a:solidFill>
                <a:srgbClr val="66CCFF"/>
              </a:solidFill>
            </a:endParaRPr>
          </a:p>
          <a:p>
            <a:endParaRPr lang="cs-CZ" dirty="0" smtClean="0">
              <a:solidFill>
                <a:srgbClr val="66CCFF"/>
              </a:solidFill>
            </a:endParaRPr>
          </a:p>
          <a:p>
            <a:r>
              <a:rPr lang="cs-CZ" dirty="0" smtClean="0">
                <a:solidFill>
                  <a:srgbClr val="FFCC00"/>
                </a:solidFill>
              </a:rPr>
              <a:t>Topoly: </a:t>
            </a:r>
            <a:endParaRPr lang="cs-CZ" dirty="0">
              <a:solidFill>
                <a:srgbClr val="FFCC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Možná odpověď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Vrby: </a:t>
            </a:r>
            <a:r>
              <a:rPr lang="cs-CZ" dirty="0" smtClean="0"/>
              <a:t>vrba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  <a:r>
              <a:rPr lang="cs-CZ" dirty="0" smtClean="0"/>
              <a:t>jíva, vrba bílá smuteční</a:t>
            </a:r>
          </a:p>
          <a:p>
            <a:endParaRPr lang="cs-CZ" dirty="0" smtClean="0">
              <a:solidFill>
                <a:srgbClr val="66CCFF"/>
              </a:solidFill>
            </a:endParaRPr>
          </a:p>
          <a:p>
            <a:endParaRPr lang="cs-CZ" dirty="0" smtClean="0">
              <a:solidFill>
                <a:srgbClr val="66CCFF"/>
              </a:solidFill>
            </a:endParaRPr>
          </a:p>
          <a:p>
            <a:endParaRPr lang="cs-CZ" dirty="0" smtClean="0">
              <a:solidFill>
                <a:srgbClr val="66CCFF"/>
              </a:solidFill>
            </a:endParaRPr>
          </a:p>
          <a:p>
            <a:r>
              <a:rPr lang="cs-CZ" dirty="0" smtClean="0">
                <a:solidFill>
                  <a:srgbClr val="FFCC00"/>
                </a:solidFill>
              </a:rPr>
              <a:t>Topoly: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Možná odpověď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Vrby: </a:t>
            </a:r>
            <a:r>
              <a:rPr lang="cs-CZ" dirty="0" smtClean="0"/>
              <a:t>vrba</a:t>
            </a:r>
            <a:r>
              <a:rPr lang="cs-CZ" dirty="0" smtClean="0">
                <a:solidFill>
                  <a:srgbClr val="FFCC00"/>
                </a:solidFill>
              </a:rPr>
              <a:t> </a:t>
            </a:r>
            <a:r>
              <a:rPr lang="cs-CZ" dirty="0" smtClean="0"/>
              <a:t>jíva, vrba bílá smuteční</a:t>
            </a:r>
          </a:p>
          <a:p>
            <a:endParaRPr lang="cs-CZ" dirty="0" smtClean="0">
              <a:solidFill>
                <a:srgbClr val="66CCFF"/>
              </a:solidFill>
            </a:endParaRPr>
          </a:p>
          <a:p>
            <a:endParaRPr lang="cs-CZ" dirty="0" smtClean="0">
              <a:solidFill>
                <a:srgbClr val="66CCFF"/>
              </a:solidFill>
            </a:endParaRPr>
          </a:p>
          <a:p>
            <a:endParaRPr lang="cs-CZ" dirty="0" smtClean="0">
              <a:solidFill>
                <a:srgbClr val="66CCFF"/>
              </a:solidFill>
            </a:endParaRPr>
          </a:p>
          <a:p>
            <a:r>
              <a:rPr lang="cs-CZ" dirty="0" smtClean="0">
                <a:solidFill>
                  <a:srgbClr val="FFCC00"/>
                </a:solidFill>
              </a:rPr>
              <a:t>Topoly: </a:t>
            </a:r>
            <a:r>
              <a:rPr lang="cs-CZ" dirty="0" smtClean="0"/>
              <a:t>topol bílý, topol černý, </a:t>
            </a:r>
          </a:p>
          <a:p>
            <a:r>
              <a:rPr lang="cs-CZ" dirty="0" smtClean="0"/>
              <a:t>             topol černý vlašský, topol osika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    Zdroje a citace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4800" dirty="0" smtClean="0"/>
              <a:t>Vlastní tvorba</a:t>
            </a:r>
          </a:p>
          <a:p>
            <a:endParaRPr lang="cs-CZ" sz="4800" dirty="0" smtClean="0"/>
          </a:p>
          <a:p>
            <a:r>
              <a:rPr lang="cs-CZ" sz="4800" dirty="0" err="1" smtClean="0"/>
              <a:t>Wikipedia.cz</a:t>
            </a:r>
            <a:endParaRPr lang="cs-CZ" sz="4800" dirty="0" smtClean="0"/>
          </a:p>
          <a:p>
            <a:endParaRPr lang="cs-CZ" sz="4800" dirty="0" smtClean="0"/>
          </a:p>
          <a:p>
            <a:r>
              <a:rPr lang="cs-CZ" sz="4800" dirty="0" smtClean="0"/>
              <a:t>Obrázky</a:t>
            </a:r>
          </a:p>
          <a:p>
            <a:r>
              <a:rPr lang="cs-CZ" sz="4800" dirty="0" smtClean="0"/>
              <a:t>1. PERNAK. </a:t>
            </a:r>
            <a:r>
              <a:rPr lang="cs-CZ" sz="4800" i="1" dirty="0" err="1" smtClean="0"/>
              <a:t>Wikipedia.cz</a:t>
            </a:r>
            <a:r>
              <a:rPr lang="cs-CZ" sz="4800" dirty="0" smtClean="0"/>
              <a:t> [online]. [cit. 4.5.2013]. Dostupný na WWW: http://cs.wikipedia.org/wiki/Soubor:Vrba_Plumlov.JPG</a:t>
            </a:r>
          </a:p>
          <a:p>
            <a:r>
              <a:rPr lang="cs-CZ" sz="4800" dirty="0" smtClean="0"/>
              <a:t>2. AUTOR NEUVEDEN. </a:t>
            </a:r>
            <a:r>
              <a:rPr lang="cs-CZ" sz="4800" i="1" dirty="0" smtClean="0"/>
              <a:t>Biologie v praxi</a:t>
            </a:r>
            <a:r>
              <a:rPr lang="cs-CZ" sz="4800" dirty="0" smtClean="0"/>
              <a:t> [online]. [cit. 7.5.2013]. Dostupný na WWW: http://vyuka.gymkc.cz/biowiki/index.php/Soubor:Vrba.jpg</a:t>
            </a:r>
          </a:p>
          <a:p>
            <a:r>
              <a:rPr lang="cs-CZ" sz="4800" dirty="0" smtClean="0"/>
              <a:t> 3. AUTOR NEUVEDEN. </a:t>
            </a:r>
            <a:r>
              <a:rPr lang="cs-CZ" sz="4800" i="1" dirty="0" smtClean="0"/>
              <a:t>botanika.</a:t>
            </a:r>
            <a:r>
              <a:rPr lang="cs-CZ" sz="4800" i="1" dirty="0" err="1" smtClean="0"/>
              <a:t>wendys.cz</a:t>
            </a:r>
            <a:r>
              <a:rPr lang="cs-CZ" sz="4800" dirty="0" smtClean="0"/>
              <a:t> [online]. [cit. 4.5.2013]. Dostupný na WWW: http://botanika.</a:t>
            </a:r>
            <a:r>
              <a:rPr lang="cs-CZ" sz="4800" dirty="0" err="1" smtClean="0"/>
              <a:t>wendys.cz</a:t>
            </a:r>
            <a:r>
              <a:rPr lang="cs-CZ" sz="4800" dirty="0" smtClean="0"/>
              <a:t>/kytky/foto.</a:t>
            </a:r>
            <a:r>
              <a:rPr lang="cs-CZ" sz="4800" dirty="0" err="1" smtClean="0"/>
              <a:t>php</a:t>
            </a:r>
            <a:r>
              <a:rPr lang="cs-CZ" sz="4800" dirty="0" smtClean="0"/>
              <a:t>?529:1</a:t>
            </a:r>
          </a:p>
          <a:p>
            <a:r>
              <a:rPr lang="cs-CZ" sz="4800" dirty="0" smtClean="0"/>
              <a:t>4. AUTOR NEUVEDEN. </a:t>
            </a:r>
            <a:r>
              <a:rPr lang="cs-CZ" sz="4800" i="1" dirty="0" smtClean="0"/>
              <a:t>botanika.</a:t>
            </a:r>
            <a:r>
              <a:rPr lang="cs-CZ" sz="4800" i="1" dirty="0" err="1" smtClean="0"/>
              <a:t>wendys.cz</a:t>
            </a:r>
            <a:r>
              <a:rPr lang="cs-CZ" sz="4800" dirty="0" smtClean="0"/>
              <a:t> [online]. [cit. 7.5.2013]. Dostupný na WWW: http://botanika.</a:t>
            </a:r>
            <a:r>
              <a:rPr lang="cs-CZ" sz="4800" dirty="0" err="1" smtClean="0"/>
              <a:t>wendys.cz</a:t>
            </a:r>
            <a:r>
              <a:rPr lang="cs-CZ" sz="4800" dirty="0" smtClean="0"/>
              <a:t>/kytky/foto.</a:t>
            </a:r>
            <a:r>
              <a:rPr lang="cs-CZ" sz="4800" dirty="0" err="1" smtClean="0"/>
              <a:t>php</a:t>
            </a:r>
            <a:r>
              <a:rPr lang="cs-CZ" sz="4800" dirty="0" smtClean="0"/>
              <a:t>?529:2</a:t>
            </a:r>
          </a:p>
          <a:p>
            <a:r>
              <a:rPr lang="cs-CZ" sz="4800" dirty="0" smtClean="0"/>
              <a:t>5. JOJAN. </a:t>
            </a:r>
            <a:r>
              <a:rPr lang="cs-CZ" sz="4800" i="1" dirty="0" err="1" smtClean="0"/>
              <a:t>Wikipedia.cz</a:t>
            </a:r>
            <a:r>
              <a:rPr lang="cs-CZ" sz="4800" dirty="0" smtClean="0"/>
              <a:t> [online]. [cit. 4.5.2013]. Dostupný na WWW: http://cs.wikipedia.org/wiki/Soubor:Salix_alba11.jpg</a:t>
            </a:r>
          </a:p>
          <a:p>
            <a:r>
              <a:rPr lang="cs-CZ" sz="4800" dirty="0" smtClean="0"/>
              <a:t>6. TICHOPAD, Leopold. </a:t>
            </a:r>
            <a:r>
              <a:rPr lang="cs-CZ" sz="4800" i="1" dirty="0" err="1" smtClean="0"/>
              <a:t>leopoldo.estranky.cz</a:t>
            </a:r>
            <a:r>
              <a:rPr lang="cs-CZ" sz="4800" dirty="0" smtClean="0"/>
              <a:t> [online]. [cit. 4.5.2013]. Dostupný na WWW: http://www.</a:t>
            </a:r>
            <a:r>
              <a:rPr lang="cs-CZ" sz="4800" dirty="0" err="1" smtClean="0"/>
              <a:t>leopoldo.estranky.cz</a:t>
            </a:r>
            <a:r>
              <a:rPr lang="cs-CZ" sz="4800" dirty="0" smtClean="0"/>
              <a:t>/fotoalbum/topol/topol-</a:t>
            </a:r>
            <a:r>
              <a:rPr lang="cs-CZ" sz="4800" dirty="0" err="1" smtClean="0"/>
              <a:t>cerny</a:t>
            </a:r>
            <a:r>
              <a:rPr lang="cs-CZ" sz="4800" dirty="0" smtClean="0"/>
              <a:t>-u-</a:t>
            </a:r>
            <a:r>
              <a:rPr lang="cs-CZ" sz="4800" dirty="0" err="1" smtClean="0"/>
              <a:t>odry</a:t>
            </a:r>
            <a:r>
              <a:rPr lang="cs-CZ" sz="4800" dirty="0" smtClean="0"/>
              <a:t>/topol-</a:t>
            </a:r>
            <a:r>
              <a:rPr lang="cs-CZ" sz="4800" dirty="0" err="1" smtClean="0"/>
              <a:t>cerny</a:t>
            </a:r>
            <a:r>
              <a:rPr lang="cs-CZ" sz="4800" dirty="0" smtClean="0"/>
              <a:t>-u-</a:t>
            </a:r>
            <a:r>
              <a:rPr lang="cs-CZ" sz="4800" dirty="0" err="1" smtClean="0"/>
              <a:t>odry</a:t>
            </a:r>
            <a:r>
              <a:rPr lang="cs-CZ" sz="4800" dirty="0" smtClean="0"/>
              <a:t>-29.05.2004-05.jpg.html</a:t>
            </a:r>
          </a:p>
          <a:p>
            <a:r>
              <a:rPr lang="cs-CZ" sz="4800" dirty="0" smtClean="0"/>
              <a:t>7. AUTOR NEUVEDEN. </a:t>
            </a:r>
            <a:r>
              <a:rPr lang="cs-CZ" sz="4800" i="1" dirty="0" smtClean="0"/>
              <a:t>Pyly.</a:t>
            </a:r>
            <a:r>
              <a:rPr lang="cs-CZ" sz="4800" i="1" dirty="0" err="1" smtClean="0"/>
              <a:t>cz</a:t>
            </a:r>
            <a:r>
              <a:rPr lang="cs-CZ" sz="4800" dirty="0" smtClean="0"/>
              <a:t> [online]. [cit. 27.5.2013]. Dostupný na WWW: http://www.pyly.</a:t>
            </a:r>
            <a:r>
              <a:rPr lang="cs-CZ" sz="4800" dirty="0" err="1" smtClean="0"/>
              <a:t>cz</a:t>
            </a:r>
            <a:r>
              <a:rPr lang="cs-CZ" sz="4800" dirty="0" smtClean="0"/>
              <a:t>/detail-rostliny/topol-</a:t>
            </a:r>
            <a:r>
              <a:rPr lang="cs-CZ" sz="4800" dirty="0" err="1" smtClean="0"/>
              <a:t>cerny</a:t>
            </a:r>
            <a:endParaRPr lang="cs-CZ" sz="4800" dirty="0" smtClean="0"/>
          </a:p>
          <a:p>
            <a:r>
              <a:rPr lang="cs-CZ" sz="4800" dirty="0" smtClean="0"/>
              <a:t> 8.CHERNILEVSKY, </a:t>
            </a:r>
            <a:r>
              <a:rPr lang="cs-CZ" sz="4800" dirty="0" err="1" smtClean="0"/>
              <a:t>George</a:t>
            </a:r>
            <a:r>
              <a:rPr lang="cs-CZ" sz="4800" dirty="0" smtClean="0"/>
              <a:t>. </a:t>
            </a:r>
            <a:r>
              <a:rPr lang="cs-CZ" sz="4800" i="1" dirty="0" err="1" smtClean="0"/>
              <a:t>Wikipedia.cz</a:t>
            </a:r>
            <a:r>
              <a:rPr lang="cs-CZ" sz="4800" dirty="0" smtClean="0"/>
              <a:t> [online]. [cit. 4.5.2013]. Dostupný na WWW: http://cs.wikipedia.org/wiki/Soubor:Poplar_seed_tufts_2009_G1.jpg</a:t>
            </a:r>
          </a:p>
          <a:p>
            <a:r>
              <a:rPr lang="cs-CZ" sz="4800" dirty="0" smtClean="0"/>
              <a:t>9. BOTAURUS. </a:t>
            </a:r>
            <a:r>
              <a:rPr lang="cs-CZ" sz="4800" i="1" dirty="0" err="1" smtClean="0"/>
              <a:t>Wikipedia.cz</a:t>
            </a:r>
            <a:r>
              <a:rPr lang="cs-CZ" sz="4800" dirty="0" smtClean="0"/>
              <a:t> [online]. [cit. 7.5.2013]. Dostupný na WWW: http://cs.wikipedia.org/wiki/Soubor:Havel-Phoeben-26-IV-2007-530.jpg</a:t>
            </a:r>
          </a:p>
          <a:p>
            <a:r>
              <a:rPr lang="cs-CZ" sz="4800" dirty="0" smtClean="0"/>
              <a:t>10. REDFEARN, JR., Paul L.. </a:t>
            </a:r>
            <a:r>
              <a:rPr lang="cs-CZ" sz="4800" i="1" dirty="0" err="1" smtClean="0"/>
              <a:t>Wikipedia.cz</a:t>
            </a:r>
            <a:r>
              <a:rPr lang="cs-CZ" sz="4800" dirty="0" smtClean="0"/>
              <a:t> [online]. [cit. 4.5.2013]. Dostupný na WWW: http://cs.wikipedia.org/wiki/Soubor:Populus_alba5.jpg</a:t>
            </a:r>
          </a:p>
          <a:p>
            <a:r>
              <a:rPr lang="cs-CZ" sz="4800" dirty="0" smtClean="0"/>
              <a:t>11. GALENOS. </a:t>
            </a:r>
            <a:r>
              <a:rPr lang="cs-CZ" sz="4800" i="1" dirty="0" err="1" smtClean="0"/>
              <a:t>yoohoo.euweb.cz</a:t>
            </a:r>
            <a:r>
              <a:rPr lang="cs-CZ" sz="4800" dirty="0" smtClean="0"/>
              <a:t> [online]. [cit. 7.5.2013]. Dostupný na WWW: http://yoohoo.euweb.cz/jaro2/slides/org00040.html</a:t>
            </a:r>
          </a:p>
          <a:p>
            <a:r>
              <a:rPr lang="cs-CZ" sz="4800" dirty="0" smtClean="0"/>
              <a:t>12.  </a:t>
            </a:r>
            <a:r>
              <a:rPr lang="pt-BR" sz="4800" dirty="0" smtClean="0"/>
              <a:t>AUTOR NEUVEDEN. </a:t>
            </a:r>
            <a:r>
              <a:rPr lang="pt-BR" sz="4800" i="1" dirty="0" smtClean="0"/>
              <a:t>AtlasRostlin.cz</a:t>
            </a:r>
            <a:r>
              <a:rPr lang="pt-BR" sz="4800" dirty="0" smtClean="0"/>
              <a:t> [online]. [cit. 4.5.2013]. Dostupný na WWW: http://listnate-stromy.atlasrostlin.cz/topol-bily</a:t>
            </a:r>
          </a:p>
          <a:p>
            <a:r>
              <a:rPr lang="cs-CZ" sz="4800" dirty="0" smtClean="0"/>
              <a:t>13. </a:t>
            </a:r>
            <a:r>
              <a:rPr lang="pt-BR" sz="4800" dirty="0" smtClean="0"/>
              <a:t>AUTOR NEUVEDEN. </a:t>
            </a:r>
            <a:r>
              <a:rPr lang="pt-BR" sz="4800" i="1" dirty="0" smtClean="0"/>
              <a:t>floracr.unas.cz</a:t>
            </a:r>
            <a:r>
              <a:rPr lang="pt-BR" sz="4800" dirty="0" smtClean="0"/>
              <a:t> [online]. [cit. 4.5.2013]. Dostupný na WWW: http://www.floracr.unas.cz/floraCR/topolosika.htm</a:t>
            </a:r>
          </a:p>
          <a:p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cs-CZ" sz="5600" dirty="0" smtClean="0"/>
              <a:t/>
            </a:r>
            <a:br>
              <a:rPr lang="cs-CZ" sz="5600" dirty="0" smtClean="0"/>
            </a:br>
            <a:r>
              <a:rPr lang="pt-BR" sz="4300" dirty="0" smtClean="0"/>
              <a:t/>
            </a:r>
            <a:br>
              <a:rPr lang="pt-BR" sz="4300" dirty="0" smtClean="0"/>
            </a:br>
            <a:r>
              <a:rPr lang="pt-BR" dirty="0" smtClean="0"/>
              <a:t/>
            </a:r>
            <a:br>
              <a:rPr lang="pt-BR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98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čeledi vrbovitých</a:t>
            </a:r>
            <a:r>
              <a:rPr lang="cs-CZ" sz="1200" dirty="0"/>
              <a:t>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548</TotalTime>
  <Words>351</Words>
  <Application>Microsoft Office PowerPoint</Application>
  <PresentationFormat>Předvádění na obrazovce (4:3)</PresentationFormat>
  <Paragraphs>211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Lití písma</vt:lpstr>
      <vt:lpstr>Prezentace aplikace PowerPoint</vt:lpstr>
      <vt:lpstr>Opakuj si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Vrby </vt:lpstr>
      <vt:lpstr>     Vrba jíva</vt:lpstr>
      <vt:lpstr>Prezentace aplikace PowerPoint</vt:lpstr>
      <vt:lpstr>Vrba bílá smuteční</vt:lpstr>
      <vt:lpstr>Topol černý</vt:lpstr>
      <vt:lpstr>Topol černý vlašský</vt:lpstr>
      <vt:lpstr>Topol bílý - linda</vt:lpstr>
      <vt:lpstr>Prezentace aplikace PowerPoint</vt:lpstr>
      <vt:lpstr>Topol osika</vt:lpstr>
      <vt:lpstr>Vyber správnou odpověď</vt:lpstr>
      <vt:lpstr>Uveď zástupce</vt:lpstr>
      <vt:lpstr>Možná odpověď</vt:lpstr>
      <vt:lpstr>Možná odpověď</vt:lpstr>
      <vt:lpstr>   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Vrbovité</dc:title>
  <dc:creator>OEM</dc:creator>
  <cp:lastModifiedBy>Vesna202261</cp:lastModifiedBy>
  <cp:revision>60</cp:revision>
  <dcterms:created xsi:type="dcterms:W3CDTF">2013-05-08T15:01:43Z</dcterms:created>
  <dcterms:modified xsi:type="dcterms:W3CDTF">2013-05-29T11:36:16Z</dcterms:modified>
</cp:coreProperties>
</file>