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1" r:id="rId3"/>
    <p:sldId id="275" r:id="rId4"/>
    <p:sldId id="274" r:id="rId5"/>
    <p:sldId id="276" r:id="rId6"/>
    <p:sldId id="273" r:id="rId7"/>
    <p:sldId id="272" r:id="rId8"/>
    <p:sldId id="280" r:id="rId9"/>
    <p:sldId id="277" r:id="rId10"/>
    <p:sldId id="279" r:id="rId11"/>
    <p:sldId id="278" r:id="rId12"/>
    <p:sldId id="264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1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6C04E-55C1-40DE-81F6-8E1EC4F92AB7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46131-7E63-4059-9944-E68AC6B0C7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23F7F-952D-4D58-9439-E681A387865D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462F8-FB26-4ED2-9D4B-C3CE03028C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7E4A7-CC26-4090-9737-8AD7E954D1EE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E2065-8673-4F12-872E-55E40A00B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89C2-DFEB-41D0-A812-A11DEAF37C56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5603D-E1A7-421B-8353-952157324A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21F7F-359C-4BCE-91A4-166C75EBCF7E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C27B9-B865-4447-8494-EC0537B72C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5F409-34E0-40F0-B7DB-D71C9E9798B6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E12B9-20D1-4A05-9D8A-6238096C67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8151A-7A69-4F50-9B40-6BE0D209D019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DB32E-CE98-4EC2-B4DB-7E79E7BCAA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67137-7E3C-4F0C-9EE5-734148010B0A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AEB4C-DE55-488E-8708-AB2D95E663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5B46F-92F3-484D-82C6-8CEB8AF5ECB0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2E73D-9196-43B8-A18F-BCBD2C5847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80458-83F2-4B3A-A833-9265EDB7F77B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4EF93-418B-4596-B6D9-FA0BBDAAB9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24EAD-7105-4744-8A05-5329C412B92C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3DF92-5D19-419C-B41A-644211A5FF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88000"/>
                <a:lumOff val="12000"/>
                <a:alpha val="78000"/>
              </a:schemeClr>
            </a:gs>
            <a:gs pos="43000">
              <a:schemeClr val="accent2">
                <a:lumMod val="20000"/>
                <a:lumOff val="80000"/>
                <a:alpha val="43000"/>
              </a:schemeClr>
            </a:gs>
            <a:gs pos="79000">
              <a:schemeClr val="accent2">
                <a:lumMod val="60000"/>
                <a:lumOff val="4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B08F94-B493-4156-AC72-B883D60243F3}" type="datetimeFigureOut">
              <a:rPr lang="cs-CZ"/>
              <a:pPr>
                <a:defRPr/>
              </a:pPr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96F661-5CA4-4371-97E4-CBB26D4AC7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5"/>
          <p:cNvSpPr>
            <a:spLocks noChangeArrowheads="1"/>
          </p:cNvSpPr>
          <p:nvPr/>
        </p:nvSpPr>
        <p:spPr bwMode="auto">
          <a:xfrm>
            <a:off x="395288" y="3759200"/>
            <a:ext cx="8497887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2400" b="1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MS Word  - označení, mazání, vkládání a kopírování textu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ea typeface="Times New Roman" pitchFamily="18" charset="0"/>
                <a:cs typeface="Arial" charset="0"/>
              </a:rPr>
              <a:t>Anotace: Výklad nového u</a:t>
            </a:r>
            <a:r>
              <a:rPr lang="cs-CZ" sz="2000">
                <a:cs typeface="Arial" charset="0"/>
              </a:rPr>
              <a:t>č</a:t>
            </a:r>
            <a:r>
              <a:rPr lang="cs-CZ" sz="2000">
                <a:cs typeface="Times New Roman" pitchFamily="18" charset="0"/>
              </a:rPr>
              <a:t>iva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Autor: Iveta Paster</a:t>
            </a:r>
            <a:r>
              <a:rPr lang="cs-CZ" sz="2000">
                <a:cs typeface="Arial" charset="0"/>
              </a:rPr>
              <a:t>ň</a:t>
            </a:r>
            <a:r>
              <a:rPr lang="cs-CZ" sz="2000">
                <a:cs typeface="Times New Roman" pitchFamily="18" charset="0"/>
              </a:rPr>
              <a:t>áková, 2013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Ov</a:t>
            </a:r>
            <a:r>
              <a:rPr lang="cs-CZ" sz="2000">
                <a:cs typeface="Arial" charset="0"/>
              </a:rPr>
              <a:t>ěř</a:t>
            </a:r>
            <a:r>
              <a:rPr lang="cs-CZ" sz="2000">
                <a:cs typeface="Times New Roman" pitchFamily="18" charset="0"/>
              </a:rPr>
              <a:t>ení ve výuce: 11.2.2013, 4.t</a:t>
            </a:r>
            <a:r>
              <a:rPr lang="cs-CZ" sz="2000">
                <a:cs typeface="Arial" charset="0"/>
              </a:rPr>
              <a:t>ř</a:t>
            </a:r>
            <a:r>
              <a:rPr lang="cs-CZ" sz="2000">
                <a:cs typeface="Times New Roman" pitchFamily="18" charset="0"/>
              </a:rPr>
              <a:t>ída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Vyu</a:t>
            </a:r>
            <a:r>
              <a:rPr lang="cs-CZ" sz="2000">
                <a:cs typeface="Arial" charset="0"/>
              </a:rPr>
              <a:t>č</a:t>
            </a:r>
            <a:r>
              <a:rPr lang="cs-CZ" sz="2000">
                <a:cs typeface="Times New Roman" pitchFamily="18" charset="0"/>
              </a:rPr>
              <a:t>ovací p</a:t>
            </a:r>
            <a:r>
              <a:rPr lang="cs-CZ" sz="2000">
                <a:cs typeface="Arial" charset="0"/>
              </a:rPr>
              <a:t>ř</a:t>
            </a:r>
            <a:r>
              <a:rPr lang="cs-CZ" sz="2000">
                <a:cs typeface="Times New Roman" pitchFamily="18" charset="0"/>
              </a:rPr>
              <a:t>edm</a:t>
            </a:r>
            <a:r>
              <a:rPr lang="cs-CZ" sz="2000">
                <a:cs typeface="Arial" charset="0"/>
              </a:rPr>
              <a:t>ě</a:t>
            </a:r>
            <a:r>
              <a:rPr lang="cs-CZ" sz="2000">
                <a:cs typeface="Times New Roman" pitchFamily="18" charset="0"/>
              </a:rPr>
              <a:t>t: Informatika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Vzd</a:t>
            </a:r>
            <a:r>
              <a:rPr lang="cs-CZ" sz="2000">
                <a:cs typeface="Arial" charset="0"/>
              </a:rPr>
              <a:t>ě</a:t>
            </a:r>
            <a:r>
              <a:rPr lang="cs-CZ" sz="2000">
                <a:cs typeface="Times New Roman" pitchFamily="18" charset="0"/>
              </a:rPr>
              <a:t>lávací oblast: Zpracování a vyu</a:t>
            </a:r>
            <a:r>
              <a:rPr lang="cs-CZ" sz="2000">
                <a:cs typeface="Arial" charset="0"/>
              </a:rPr>
              <a:t>ž</a:t>
            </a:r>
            <a:r>
              <a:rPr lang="cs-CZ" sz="2000">
                <a:cs typeface="Times New Roman" pitchFamily="18" charset="0"/>
              </a:rPr>
              <a:t>ití informací 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Arial" charset="0"/>
              </a:rPr>
              <a:t>Čí</a:t>
            </a:r>
            <a:r>
              <a:rPr lang="cs-CZ" sz="2000">
                <a:cs typeface="Times New Roman" pitchFamily="18" charset="0"/>
              </a:rPr>
              <a:t>slo materiálu: VY_32_INOVACE_09_ICT II.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0888" y="1373188"/>
            <a:ext cx="2560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"/>
          <p:cNvSpPr txBox="1">
            <a:spLocks/>
          </p:cNvSpPr>
          <p:nvPr/>
        </p:nvSpPr>
        <p:spPr bwMode="auto">
          <a:xfrm>
            <a:off x="539750" y="260350"/>
            <a:ext cx="81359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l-PL" sz="2800" b="1">
                <a:solidFill>
                  <a:srgbClr val="000000"/>
                </a:solidFill>
                <a:latin typeface="Times New Roman" pitchFamily="18" charset="0"/>
              </a:rPr>
              <a:t>Základní škola a Mateřská škola, Baška, p. o.</a:t>
            </a:r>
            <a:br>
              <a:rPr lang="pl-PL" sz="2800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sv-SE" sz="2800">
                <a:solidFill>
                  <a:srgbClr val="000000"/>
                </a:solidFill>
                <a:latin typeface="Times New Roman" pitchFamily="18" charset="0"/>
              </a:rPr>
              <a:t>Baška 137, 739 01 Baška</a:t>
            </a:r>
            <a:endParaRPr lang="cs-CZ" sz="4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963612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0000FF"/>
                </a:solidFill>
              </a:rPr>
              <a:t>Microsoft Word - Označení textu</a:t>
            </a:r>
            <a:br>
              <a:rPr lang="cs-CZ" b="1" smtClean="0">
                <a:solidFill>
                  <a:srgbClr val="0000FF"/>
                </a:solidFill>
              </a:rPr>
            </a:br>
            <a:endParaRPr lang="cs-CZ" b="1" smtClean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32127" t="4762" r="21243" b="54762"/>
          <a:stretch>
            <a:fillRect/>
          </a:stretch>
        </p:blipFill>
        <p:spPr bwMode="auto">
          <a:xfrm>
            <a:off x="330200" y="1944688"/>
            <a:ext cx="3703638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6"/>
          <p:cNvSpPr txBox="1">
            <a:spLocks noChangeArrowheads="1"/>
          </p:cNvSpPr>
          <p:nvPr/>
        </p:nvSpPr>
        <p:spPr bwMode="auto">
          <a:xfrm>
            <a:off x="542925" y="1038225"/>
            <a:ext cx="3121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/>
              <a:t>Pomocí myši</a:t>
            </a:r>
          </a:p>
        </p:txBody>
      </p:sp>
      <p:sp>
        <p:nvSpPr>
          <p:cNvPr id="14340" name="TextovéPole 9"/>
          <p:cNvSpPr txBox="1">
            <a:spLocks noChangeArrowheads="1"/>
          </p:cNvSpPr>
          <p:nvPr/>
        </p:nvSpPr>
        <p:spPr bwMode="auto">
          <a:xfrm>
            <a:off x="493713" y="4206875"/>
            <a:ext cx="4460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/>
              <a:t>Pomocí klávesnice</a:t>
            </a:r>
          </a:p>
        </p:txBody>
      </p:sp>
      <p:sp>
        <p:nvSpPr>
          <p:cNvPr id="14341" name="TextovéPole 13"/>
          <p:cNvSpPr txBox="1">
            <a:spLocks noChangeArrowheads="1"/>
          </p:cNvSpPr>
          <p:nvPr/>
        </p:nvSpPr>
        <p:spPr bwMode="auto">
          <a:xfrm>
            <a:off x="4064000" y="1198563"/>
            <a:ext cx="50800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Najeďte myší na začátek textu, zmáčkněte levé tlačítko myši a držte je stisknuté až na konec textu, který chcete označit</a:t>
            </a:r>
          </a:p>
        </p:txBody>
      </p:sp>
      <p:sp>
        <p:nvSpPr>
          <p:cNvPr id="14342" name="TextovéPole 14"/>
          <p:cNvSpPr txBox="1">
            <a:spLocks noChangeArrowheads="1"/>
          </p:cNvSpPr>
          <p:nvPr/>
        </p:nvSpPr>
        <p:spPr bwMode="auto">
          <a:xfrm>
            <a:off x="517525" y="4941888"/>
            <a:ext cx="77771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Kurzor nastavíme na začátek textu, stiskneme klávesu SCHIFT a pomocí šipek označíme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107950" y="889000"/>
            <a:ext cx="8712200" cy="1323975"/>
          </a:xfrm>
        </p:spPr>
        <p:txBody>
          <a:bodyPr rtlCol="0">
            <a:spAutoFit/>
          </a:bodyPr>
          <a:lstStyle/>
          <a:p>
            <a:pPr eaLnBrk="1" hangingPunct="1">
              <a:defRPr/>
            </a:pPr>
            <a:r>
              <a:rPr lang="cs-CZ" sz="4000" b="1" dirty="0" smtClean="0">
                <a:latin typeface="+mn-lt"/>
              </a:rPr>
              <a:t>Označení slov </a:t>
            </a:r>
            <a:r>
              <a:rPr lang="cs-CZ" sz="4000" dirty="0" smtClean="0">
                <a:latin typeface="+mn-lt"/>
              </a:rPr>
              <a:t>– dvakrát rychle poklepat na dané slovo </a:t>
            </a:r>
            <a:endParaRPr lang="cs-CZ" sz="40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0988" y="3429000"/>
            <a:ext cx="7962900" cy="1938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>
                <a:latin typeface="+mn-lt"/>
              </a:rPr>
              <a:t>Označení řádku </a:t>
            </a:r>
            <a:r>
              <a:rPr lang="cs-CZ" sz="4000" dirty="0">
                <a:latin typeface="+mn-lt"/>
              </a:rPr>
              <a:t>– najeďte myší na</a:t>
            </a:r>
            <a:br>
              <a:rPr lang="cs-CZ" sz="4000" dirty="0">
                <a:latin typeface="+mn-lt"/>
              </a:rPr>
            </a:br>
            <a:r>
              <a:rPr lang="cs-CZ" sz="4000" dirty="0">
                <a:latin typeface="+mn-lt"/>
              </a:rPr>
              <a:t> začátek řádku, stisknete levé tlačítko </a:t>
            </a:r>
            <a:br>
              <a:rPr lang="cs-CZ" sz="4000" dirty="0">
                <a:latin typeface="+mn-lt"/>
              </a:rPr>
            </a:br>
            <a:r>
              <a:rPr lang="cs-CZ" sz="4000" dirty="0">
                <a:latin typeface="+mn-lt"/>
              </a:rPr>
              <a:t>a označte tolik řádků co potřebujete</a:t>
            </a:r>
            <a:endParaRPr lang="cs-CZ" sz="4000" dirty="0">
              <a:latin typeface="+mn-lt"/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 l="35585" t="33334" r="28828" b="55952"/>
          <a:stretch>
            <a:fillRect/>
          </a:stretch>
        </p:blipFill>
        <p:spPr bwMode="auto">
          <a:xfrm>
            <a:off x="1331913" y="2205038"/>
            <a:ext cx="6264275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/>
          <a:srcRect l="34773" t="35323" r="43398" b="52237"/>
          <a:stretch>
            <a:fillRect/>
          </a:stretch>
        </p:blipFill>
        <p:spPr bwMode="auto">
          <a:xfrm>
            <a:off x="2771775" y="5367338"/>
            <a:ext cx="4171950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00FF"/>
                </a:solidFill>
              </a:rPr>
              <a:t>Microsoft Word kopírování textu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cs-CZ" sz="4000" dirty="0" smtClean="0"/>
              <a:t>Po označení textu</a:t>
            </a:r>
          </a:p>
          <a:p>
            <a:pPr eaLnBrk="1" hangingPunct="1">
              <a:defRPr/>
            </a:pPr>
            <a:r>
              <a:rPr lang="cs-CZ" dirty="0" smtClean="0"/>
              <a:t> </a:t>
            </a:r>
            <a:r>
              <a:rPr lang="cs-CZ" sz="4000" dirty="0" smtClean="0"/>
              <a:t>zmáčkneme pravé tlačítko myši a dáme kopírovat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4000" dirty="0" smtClean="0"/>
          </a:p>
          <a:p>
            <a:pPr eaLnBrk="1" hangingPunct="1">
              <a:defRPr/>
            </a:pPr>
            <a:r>
              <a:rPr lang="cs-CZ" sz="4000" dirty="0" smtClean="0"/>
              <a:t>Stiskneme ikonu  dvou listů</a:t>
            </a:r>
          </a:p>
          <a:p>
            <a:pPr eaLnBrk="1" hangingPunct="1">
              <a:defRPr/>
            </a:pPr>
            <a:endParaRPr lang="cs-CZ" dirty="0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 l="25323" t="13889" r="57944" b="34920"/>
          <a:stretch>
            <a:fillRect/>
          </a:stretch>
        </p:blipFill>
        <p:spPr bwMode="auto">
          <a:xfrm>
            <a:off x="6908800" y="2887663"/>
            <a:ext cx="2176463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nice se šipkou 4"/>
          <p:cNvCxnSpPr/>
          <p:nvPr/>
        </p:nvCxnSpPr>
        <p:spPr>
          <a:xfrm>
            <a:off x="6588125" y="4545013"/>
            <a:ext cx="1655763" cy="53975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714625" y="6284913"/>
            <a:ext cx="422275" cy="242887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00FF"/>
                </a:solidFill>
              </a:rPr>
              <a:t>Microsoft Word</a:t>
            </a:r>
            <a:r>
              <a:rPr lang="cs-CZ" b="1" smtClean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</a:t>
            </a:r>
            <a:r>
              <a:rPr lang="cs-CZ" b="1" smtClean="0">
                <a:solidFill>
                  <a:srgbClr val="0000FF"/>
                </a:solidFill>
              </a:rPr>
              <a:t>přesouvání textu</a:t>
            </a:r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5323" t="13889" r="57944" b="34920"/>
          <a:stretch>
            <a:fillRect/>
          </a:stretch>
        </p:blipFill>
        <p:spPr>
          <a:xfrm>
            <a:off x="6735763" y="2903538"/>
            <a:ext cx="2178050" cy="3743325"/>
          </a:xfrm>
        </p:spPr>
      </p:pic>
      <p:sp>
        <p:nvSpPr>
          <p:cNvPr id="6" name="Zástupný symbol pro obsah 2"/>
          <p:cNvSpPr txBox="1">
            <a:spLocks/>
          </p:cNvSpPr>
          <p:nvPr/>
        </p:nvSpPr>
        <p:spPr bwMode="auto">
          <a:xfrm>
            <a:off x="683568" y="1317132"/>
            <a:ext cx="822960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  <a:defRPr/>
            </a:pPr>
            <a:r>
              <a:rPr lang="cs-CZ" sz="4000" dirty="0" smtClean="0"/>
              <a:t>Po označení textu</a:t>
            </a:r>
          </a:p>
          <a:p>
            <a:pPr>
              <a:defRPr/>
            </a:pPr>
            <a:r>
              <a:rPr lang="cs-CZ" dirty="0" smtClean="0"/>
              <a:t> </a:t>
            </a:r>
            <a:r>
              <a:rPr lang="cs-CZ" sz="4000" dirty="0" smtClean="0"/>
              <a:t>zmáčkneme pravé tlačítko myši a dáme vyjmout</a:t>
            </a:r>
          </a:p>
          <a:p>
            <a:pPr>
              <a:defRPr/>
            </a:pPr>
            <a:r>
              <a:rPr lang="cs-CZ" sz="4000" dirty="0" smtClean="0"/>
              <a:t>Stiskneme ikonu nůžek</a:t>
            </a:r>
          </a:p>
          <a:p>
            <a:pPr>
              <a:defRPr/>
            </a:pPr>
            <a:r>
              <a:rPr lang="cs-CZ" sz="4000" dirty="0" smtClean="0"/>
              <a:t>Chytněte myší a přesuňte</a:t>
            </a:r>
            <a:br>
              <a:rPr lang="cs-CZ" sz="4000" dirty="0" smtClean="0"/>
            </a:br>
            <a:r>
              <a:rPr lang="cs-CZ" sz="4000" dirty="0" smtClean="0"/>
              <a:t>na nové místo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3600" dirty="0" smtClean="0">
                <a:solidFill>
                  <a:srgbClr val="7030A0"/>
                </a:solidFill>
                <a:latin typeface="Bodoni MT Black" pitchFamily="18" charset="0"/>
              </a:rPr>
              <a:t>Mám nové </a:t>
            </a:r>
            <a:r>
              <a:rPr lang="cs-CZ" sz="3600" b="1" dirty="0">
                <a:solidFill>
                  <a:srgbClr val="7030A0"/>
                </a:solidFill>
                <a:highlight>
                  <a:srgbClr val="C0C0C0"/>
                </a:highlight>
                <a:latin typeface="Bodoni MT Black"/>
                <a:ea typeface="Calibri"/>
                <a:cs typeface="Times New Roman"/>
              </a:rPr>
              <a:t>krásné</a:t>
            </a:r>
            <a:r>
              <a:rPr lang="cs-CZ" sz="3600" dirty="0" smtClean="0">
                <a:solidFill>
                  <a:srgbClr val="7030A0"/>
                </a:solidFill>
                <a:latin typeface="Bodoni MT Black" pitchFamily="18" charset="0"/>
              </a:rPr>
              <a:t> boty</a:t>
            </a:r>
          </a:p>
          <a:p>
            <a:pPr marL="0" indent="0">
              <a:buFont typeface="Arial" charset="0"/>
              <a:buNone/>
              <a:defRPr/>
            </a:pPr>
            <a:endParaRPr lang="cs-CZ" sz="3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6011863" y="3860800"/>
            <a:ext cx="2232025" cy="64770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hnutá šipka nahoru 11"/>
          <p:cNvSpPr/>
          <p:nvPr/>
        </p:nvSpPr>
        <p:spPr>
          <a:xfrm flipH="1">
            <a:off x="1876425" y="6051550"/>
            <a:ext cx="2519363" cy="611188"/>
          </a:xfrm>
          <a:prstGeom prst="curvedUpArrow">
            <a:avLst>
              <a:gd name="adj1" fmla="val 25000"/>
              <a:gd name="adj2" fmla="val 70100"/>
              <a:gd name="adj3" fmla="val 418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4" name="Přímá spojnice 13"/>
          <p:cNvCxnSpPr/>
          <p:nvPr/>
        </p:nvCxnSpPr>
        <p:spPr>
          <a:xfrm flipH="1">
            <a:off x="2049463" y="5516563"/>
            <a:ext cx="1587" cy="469900"/>
          </a:xfrm>
          <a:prstGeom prst="line">
            <a:avLst/>
          </a:prstGeom>
          <a:ln w="381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Šipka dolů 14"/>
          <p:cNvSpPr/>
          <p:nvPr/>
        </p:nvSpPr>
        <p:spPr>
          <a:xfrm rot="19815818" flipV="1">
            <a:off x="2628900" y="5889625"/>
            <a:ext cx="306388" cy="417513"/>
          </a:xfrm>
          <a:prstGeom prst="downArrow">
            <a:avLst>
              <a:gd name="adj1" fmla="val 37997"/>
              <a:gd name="adj2" fmla="val 97499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0000FF"/>
                </a:solidFill>
              </a:rPr>
              <a:t>Microsoft Word</a:t>
            </a:r>
            <a:r>
              <a:rPr lang="cs-CZ" b="1" smtClean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</a:t>
            </a:r>
            <a:r>
              <a:rPr lang="cs-CZ" b="1" smtClean="0">
                <a:solidFill>
                  <a:srgbClr val="0000FF"/>
                </a:solidFill>
              </a:rPr>
              <a:t>vkládání textu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323850" y="1025525"/>
            <a:ext cx="8640763" cy="115093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4000" smtClean="0"/>
              <a:t>Kurzor nastavíme na místo, kde chceme vložit nový text</a:t>
            </a:r>
          </a:p>
        </p:txBody>
      </p:sp>
      <p:pic>
        <p:nvPicPr>
          <p:cNvPr id="18435" name="Obrázek 3"/>
          <p:cNvPicPr>
            <a:picLocks noChangeAspect="1" noChangeArrowheads="1"/>
          </p:cNvPicPr>
          <p:nvPr/>
        </p:nvPicPr>
        <p:blipFill>
          <a:blip r:embed="rId2"/>
          <a:srcRect r="85712" b="71176"/>
          <a:stretch>
            <a:fillRect/>
          </a:stretch>
        </p:blipFill>
        <p:spPr bwMode="auto">
          <a:xfrm>
            <a:off x="6107113" y="2205038"/>
            <a:ext cx="30368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4"/>
          <p:cNvSpPr txBox="1">
            <a:spLocks noChangeArrowheads="1"/>
          </p:cNvSpPr>
          <p:nvPr/>
        </p:nvSpPr>
        <p:spPr bwMode="auto">
          <a:xfrm>
            <a:off x="323850" y="2205038"/>
            <a:ext cx="5832475" cy="448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cs-CZ" sz="4000">
                <a:solidFill>
                  <a:srgbClr val="000000"/>
                </a:solidFill>
                <a:latin typeface="Calibri" pitchFamily="34" charset="0"/>
              </a:rPr>
              <a:t>Stiskneme šipku vložit a vybereme v jakém formátu text chceme vložit  nebo</a:t>
            </a:r>
          </a:p>
          <a:p>
            <a:pPr>
              <a:spcBef>
                <a:spcPct val="20000"/>
              </a:spcBef>
            </a:pPr>
            <a:r>
              <a:rPr lang="cs-CZ" sz="4000">
                <a:solidFill>
                  <a:srgbClr val="000000"/>
                </a:solidFill>
                <a:latin typeface="Calibri" pitchFamily="34" charset="0"/>
              </a:rPr>
              <a:t>zmáčkneme pravé tlačítko myši a dáme vložit ( pokud jsme předtím označili text a dali kopírovat)</a:t>
            </a: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708400" y="4005263"/>
            <a:ext cx="2398713" cy="36036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cs-CZ" b="1" smtClean="0">
                <a:solidFill>
                  <a:srgbClr val="0000FF"/>
                </a:solidFill>
              </a:rPr>
              <a:t>Microsoft Word mazání textu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Mazání znaků pomocí Backspace – maže směrem doleva</a:t>
            </a:r>
            <a:r>
              <a:rPr lang="cs-CZ" smtClean="0"/>
              <a:t>  </a:t>
            </a:r>
            <a:r>
              <a:rPr lang="cs-CZ" sz="4400" b="1" smtClean="0">
                <a:solidFill>
                  <a:srgbClr val="0000FF"/>
                </a:solidFill>
              </a:rPr>
              <a:t>ahoj</a:t>
            </a:r>
          </a:p>
          <a:p>
            <a:pPr eaLnBrk="1" hangingPunct="1">
              <a:buFont typeface="Arial" charset="0"/>
              <a:buNone/>
            </a:pPr>
            <a:endParaRPr lang="cs-CZ" sz="4400" b="1" smtClean="0">
              <a:solidFill>
                <a:srgbClr val="0000FF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4400" b="1" smtClean="0">
              <a:solidFill>
                <a:srgbClr val="0000FF"/>
              </a:solidFill>
            </a:endParaRPr>
          </a:p>
          <a:p>
            <a:pPr eaLnBrk="1" hangingPunct="1"/>
            <a:r>
              <a:rPr lang="cs-CZ" sz="4000" smtClean="0"/>
              <a:t>Mazání pomocí Delete – maže směrem doprava	</a:t>
            </a:r>
            <a:r>
              <a:rPr lang="cs-CZ" smtClean="0"/>
              <a:t> </a:t>
            </a:r>
            <a:r>
              <a:rPr lang="cs-CZ" sz="4400" b="1" smtClean="0">
                <a:solidFill>
                  <a:srgbClr val="0000FF"/>
                </a:solidFill>
              </a:rPr>
              <a:t>ahoj</a:t>
            </a:r>
          </a:p>
          <a:p>
            <a:pPr eaLnBrk="1" hangingPunct="1"/>
            <a:endParaRPr lang="cs-CZ" smtClean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6084888" y="2276475"/>
            <a:ext cx="0" cy="647700"/>
          </a:xfrm>
          <a:prstGeom prst="line">
            <a:avLst/>
          </a:prstGeom>
          <a:ln w="381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5364163" y="2276475"/>
            <a:ext cx="720725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5800725" y="5300663"/>
            <a:ext cx="720725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5795963" y="5300663"/>
            <a:ext cx="0" cy="649287"/>
          </a:xfrm>
          <a:prstGeom prst="line">
            <a:avLst/>
          </a:prstGeom>
          <a:ln w="381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3" name="Obrázek 25"/>
          <p:cNvPicPr>
            <a:picLocks noChangeAspect="1"/>
          </p:cNvPicPr>
          <p:nvPr/>
        </p:nvPicPr>
        <p:blipFill>
          <a:blip r:embed="rId2"/>
          <a:srcRect l="61971" t="34462" r="17424" b="52251"/>
          <a:stretch>
            <a:fillRect/>
          </a:stretch>
        </p:blipFill>
        <p:spPr bwMode="auto">
          <a:xfrm>
            <a:off x="5148263" y="2924175"/>
            <a:ext cx="379253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00FF"/>
                </a:solidFill>
              </a:rPr>
              <a:t>Microsoft Word mazání textu</a:t>
            </a:r>
            <a:endParaRPr lang="cs-CZ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4400" smtClean="0"/>
              <a:t>Označíme text</a:t>
            </a:r>
          </a:p>
          <a:p>
            <a:pPr eaLnBrk="1" hangingPunct="1"/>
            <a:r>
              <a:rPr lang="cs-CZ" sz="4400" smtClean="0"/>
              <a:t>A začneme psát, označený text ihned zmizí aniž bychom museli mačkat klávesu DEL</a:t>
            </a:r>
          </a:p>
          <a:p>
            <a:pPr eaLnBrk="1" hangingPunct="1"/>
            <a:r>
              <a:rPr lang="cs-CZ" sz="4400" smtClean="0"/>
              <a:t>Pozor, aby jste si nevymazali text omylem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3348038" y="260350"/>
            <a:ext cx="2314575" cy="85090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0000FF"/>
                </a:solidFill>
              </a:rPr>
              <a:t>Úkol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17513" y="960438"/>
            <a:ext cx="8424862" cy="570865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cs-CZ" sz="4000" smtClean="0"/>
              <a:t>Otevřeme program Word a napíšeme 1.sloku  písničky</a:t>
            </a:r>
          </a:p>
          <a:p>
            <a:pPr marL="0" indent="0" algn="ctr" eaLnBrk="1" hangingPunct="1">
              <a:buFont typeface="Arial" charset="0"/>
              <a:buNone/>
            </a:pPr>
            <a:endParaRPr lang="cs-CZ" sz="4000" smtClean="0"/>
          </a:p>
          <a:p>
            <a:pPr marL="0" indent="0" eaLnBrk="1" hangingPunct="1">
              <a:buFont typeface="Arial" charset="0"/>
              <a:buNone/>
            </a:pPr>
            <a:r>
              <a:rPr lang="cs-CZ" sz="4000" smtClean="0"/>
              <a:t/>
            </a:r>
            <a:br>
              <a:rPr lang="cs-CZ" sz="4000" smtClean="0"/>
            </a:br>
            <a:r>
              <a:rPr lang="cs-CZ" sz="4400" b="1" smtClean="0"/>
              <a:t>Když jsem já sloužil to první léto, vysloužil jsem si kuřátko za to,</a:t>
            </a:r>
            <a:br>
              <a:rPr lang="cs-CZ" sz="4400" b="1" smtClean="0"/>
            </a:br>
            <a:r>
              <a:rPr lang="cs-CZ" sz="4400" b="1" smtClean="0"/>
              <a:t>a to kuře krákoře běhá po dvoře, </a:t>
            </a:r>
            <a:br>
              <a:rPr lang="cs-CZ" sz="4400" b="1" smtClean="0"/>
            </a:br>
            <a:r>
              <a:rPr lang="cs-CZ" sz="4400" b="1" smtClean="0"/>
              <a:t>má panenka pláče doma v komoře.</a:t>
            </a:r>
          </a:p>
        </p:txBody>
      </p:sp>
      <p:pic>
        <p:nvPicPr>
          <p:cNvPr id="21507" name="Picture 2" descr="C:\Users\iveta.NB1\AppData\Local\Microsoft\Windows\Temporary Internet Files\Content.IE5\16X0HVE3\MC90040461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13563" y="1916113"/>
            <a:ext cx="187007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2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eaLnBrk="1" hangingPunct="1">
              <a:spcBef>
                <a:spcPct val="20000"/>
              </a:spcBef>
            </a:pPr>
            <a:r>
              <a:rPr lang="cs-CZ" sz="4000" b="1" smtClean="0"/>
              <a:t>Druhou sloku vytvoříme tak, že označíme a zkopírujeme první sloku </a:t>
            </a:r>
            <a:br>
              <a:rPr lang="cs-CZ" sz="4000" b="1" smtClean="0"/>
            </a:br>
            <a:r>
              <a:rPr lang="cs-CZ" sz="3600" b="1" smtClean="0"/>
              <a:t/>
            </a:r>
            <a:br>
              <a:rPr lang="cs-CZ" sz="3600" b="1" smtClean="0"/>
            </a:br>
            <a:r>
              <a:rPr lang="cs-CZ" sz="3600" b="1" smtClean="0"/>
              <a:t>Slovo </a:t>
            </a:r>
            <a:r>
              <a:rPr lang="cs-CZ" sz="3600" b="1" smtClean="0">
                <a:solidFill>
                  <a:srgbClr val="0000FF"/>
                </a:solidFill>
              </a:rPr>
              <a:t>první</a:t>
            </a:r>
            <a:r>
              <a:rPr lang="cs-CZ" sz="3600" b="1" smtClean="0"/>
              <a:t> nahradíme slovem </a:t>
            </a:r>
            <a:r>
              <a:rPr lang="cs-CZ" sz="3600" b="1" smtClean="0">
                <a:solidFill>
                  <a:srgbClr val="0000FF"/>
                </a:solidFill>
              </a:rPr>
              <a:t>druhé</a:t>
            </a:r>
            <a:r>
              <a:rPr lang="cs-CZ" sz="3600" b="1" smtClean="0"/>
              <a:t/>
            </a:r>
            <a:br>
              <a:rPr lang="cs-CZ" sz="3600" b="1" smtClean="0"/>
            </a:br>
            <a:r>
              <a:rPr lang="cs-CZ" sz="3600" b="1" smtClean="0"/>
              <a:t>slovo </a:t>
            </a:r>
            <a:r>
              <a:rPr lang="cs-CZ" sz="3600" b="1" smtClean="0">
                <a:solidFill>
                  <a:srgbClr val="0000FF"/>
                </a:solidFill>
              </a:rPr>
              <a:t>kuřátko</a:t>
            </a:r>
            <a:r>
              <a:rPr lang="cs-CZ" sz="3600" b="1" smtClean="0"/>
              <a:t> nahradíme slovem </a:t>
            </a:r>
            <a:r>
              <a:rPr lang="cs-CZ" sz="3600" b="1" smtClean="0">
                <a:solidFill>
                  <a:srgbClr val="0000FF"/>
                </a:solidFill>
              </a:rPr>
              <a:t>kačenku</a:t>
            </a:r>
            <a:br>
              <a:rPr lang="cs-CZ" sz="3600" b="1" smtClean="0">
                <a:solidFill>
                  <a:srgbClr val="0000FF"/>
                </a:solidFill>
              </a:rPr>
            </a:br>
            <a:r>
              <a:rPr lang="cs-CZ" sz="3600" b="1" smtClean="0"/>
              <a:t>Před text </a:t>
            </a:r>
            <a:r>
              <a:rPr lang="cs-CZ" sz="3600" b="1" smtClean="0">
                <a:solidFill>
                  <a:srgbClr val="0000FF"/>
                </a:solidFill>
              </a:rPr>
              <a:t>a to kuře krákoře </a:t>
            </a:r>
            <a:r>
              <a:rPr lang="cs-CZ" sz="3600" b="1" smtClean="0"/>
              <a:t>vložíme text </a:t>
            </a:r>
            <a:br>
              <a:rPr lang="cs-CZ" sz="3600" b="1" smtClean="0"/>
            </a:br>
            <a:r>
              <a:rPr lang="cs-CZ" sz="3600" b="1" smtClean="0">
                <a:solidFill>
                  <a:srgbClr val="0000FF"/>
                </a:solidFill>
              </a:rPr>
              <a:t>a ta kačka bláto tlačká</a:t>
            </a:r>
            <a:br>
              <a:rPr lang="cs-CZ" sz="3600" b="1" smtClean="0">
                <a:solidFill>
                  <a:srgbClr val="0000FF"/>
                </a:solidFill>
              </a:rPr>
            </a:br>
            <a:endParaRPr lang="cs-CZ" b="1" smtClean="0">
              <a:solidFill>
                <a:srgbClr val="0000FF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92275" y="5084763"/>
            <a:ext cx="5975350" cy="1431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4400" b="1">
                <a:solidFill>
                  <a:srgbClr val="0000FF"/>
                </a:solidFill>
                <a:latin typeface="Calibri" pitchFamily="34" charset="0"/>
              </a:rPr>
              <a:t>Třetí sloku zvládnete sami?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88913"/>
            <a:ext cx="8229600" cy="6335712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 startAt="2"/>
              <a:defRPr/>
            </a:pPr>
            <a:r>
              <a:rPr lang="cs-CZ" b="1" dirty="0" smtClean="0"/>
              <a:t>Když </a:t>
            </a:r>
            <a:r>
              <a:rPr lang="cs-CZ" b="1" dirty="0"/>
              <a:t>jsem já sloužil to druhé léto,</a:t>
            </a:r>
            <a:br>
              <a:rPr lang="cs-CZ" b="1" dirty="0"/>
            </a:br>
            <a:r>
              <a:rPr lang="cs-CZ" b="1" dirty="0" smtClean="0"/>
              <a:t>vysloužil </a:t>
            </a:r>
            <a:r>
              <a:rPr lang="cs-CZ" b="1" dirty="0"/>
              <a:t>jsem si kačenku za to</a:t>
            </a:r>
            <a:br>
              <a:rPr lang="cs-CZ" b="1" dirty="0"/>
            </a:br>
            <a:r>
              <a:rPr lang="cs-CZ" b="1" dirty="0" smtClean="0"/>
              <a:t>a </a:t>
            </a:r>
            <a:r>
              <a:rPr lang="cs-CZ" b="1" dirty="0"/>
              <a:t>ta kačka bláto </a:t>
            </a:r>
            <a:r>
              <a:rPr lang="cs-CZ" b="1" dirty="0" err="1"/>
              <a:t>tlačká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>a </a:t>
            </a:r>
            <a:r>
              <a:rPr lang="cs-CZ" b="1" dirty="0"/>
              <a:t>to kuře krákoře, běhá po dvoře,</a:t>
            </a:r>
            <a:br>
              <a:rPr lang="cs-CZ" b="1" dirty="0"/>
            </a:br>
            <a:r>
              <a:rPr lang="cs-CZ" b="1" dirty="0" smtClean="0"/>
              <a:t>má </a:t>
            </a:r>
            <a:r>
              <a:rPr lang="cs-CZ" b="1" dirty="0"/>
              <a:t>panenka pláče doma v komoře</a:t>
            </a:r>
            <a:r>
              <a:rPr lang="cs-CZ" b="1" dirty="0" smtClean="0"/>
              <a:t>.</a:t>
            </a:r>
          </a:p>
          <a:p>
            <a:pPr marL="514350" indent="-514350" eaLnBrk="1" hangingPunct="1">
              <a:buFont typeface="Arial" charset="0"/>
              <a:buAutoNum type="arabicPeriod" startAt="2"/>
              <a:defRPr/>
            </a:pPr>
            <a:r>
              <a:rPr lang="cs-CZ" b="1" dirty="0" smtClean="0"/>
              <a:t>Když </a:t>
            </a:r>
            <a:r>
              <a:rPr lang="cs-CZ" b="1" dirty="0"/>
              <a:t>jsem já sloužil to třetí </a:t>
            </a:r>
            <a:r>
              <a:rPr lang="cs-CZ" b="1" dirty="0" smtClean="0"/>
              <a:t>léto,</a:t>
            </a:r>
            <a:br>
              <a:rPr lang="cs-CZ" b="1" dirty="0" smtClean="0"/>
            </a:br>
            <a:r>
              <a:rPr lang="cs-CZ" b="1" dirty="0" smtClean="0"/>
              <a:t>vysloužil </a:t>
            </a:r>
            <a:r>
              <a:rPr lang="cs-CZ" b="1" dirty="0"/>
              <a:t>jsem si husičku za </a:t>
            </a:r>
            <a:r>
              <a:rPr lang="cs-CZ" b="1" dirty="0" smtClean="0"/>
              <a:t>to</a:t>
            </a:r>
            <a:br>
              <a:rPr lang="cs-CZ" b="1" dirty="0" smtClean="0"/>
            </a:br>
            <a:r>
              <a:rPr lang="cs-CZ" b="1" dirty="0" smtClean="0"/>
              <a:t>a </a:t>
            </a:r>
            <a:r>
              <a:rPr lang="cs-CZ" b="1" dirty="0"/>
              <a:t>ta husa chodí </a:t>
            </a:r>
            <a:r>
              <a:rPr lang="cs-CZ" b="1" dirty="0" smtClean="0"/>
              <a:t>bosa</a:t>
            </a:r>
            <a:br>
              <a:rPr lang="cs-CZ" b="1" dirty="0" smtClean="0"/>
            </a:br>
            <a:r>
              <a:rPr lang="cs-CZ" b="1" dirty="0" smtClean="0"/>
              <a:t>a </a:t>
            </a:r>
            <a:r>
              <a:rPr lang="cs-CZ" b="1" dirty="0"/>
              <a:t>ta kačka bláto </a:t>
            </a:r>
            <a:r>
              <a:rPr lang="cs-CZ" b="1" dirty="0" err="1" smtClean="0"/>
              <a:t>tlačká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a </a:t>
            </a:r>
            <a:r>
              <a:rPr lang="cs-CZ" b="1" dirty="0"/>
              <a:t>to kuře krákoře, běhá po dvoře</a:t>
            </a:r>
            <a:r>
              <a:rPr lang="cs-CZ" b="1" dirty="0" smtClean="0"/>
              <a:t>,</a:t>
            </a:r>
            <a:br>
              <a:rPr lang="cs-CZ" b="1" dirty="0" smtClean="0"/>
            </a:br>
            <a:r>
              <a:rPr lang="cs-CZ" b="1" dirty="0" smtClean="0"/>
              <a:t>má </a:t>
            </a:r>
            <a:r>
              <a:rPr lang="cs-CZ" b="1" dirty="0"/>
              <a:t>panenka pláče doma v komoře.</a:t>
            </a:r>
          </a:p>
          <a:p>
            <a:pPr marL="514350" indent="-514350" eaLnBrk="1" hangingPunct="1">
              <a:buFont typeface="Arial" charset="0"/>
              <a:buAutoNum type="arabicPeriod" startAt="2"/>
              <a:defRPr/>
            </a:pPr>
            <a:endParaRPr lang="cs-CZ" b="1" dirty="0" smtClean="0"/>
          </a:p>
          <a:p>
            <a:pPr eaLnBrk="1" hangingPunct="1">
              <a:defRPr/>
            </a:pPr>
            <a:endParaRPr lang="cs-CZ" b="1" dirty="0"/>
          </a:p>
          <a:p>
            <a:pPr eaLnBrk="1" hangingPunct="1">
              <a:defRPr/>
            </a:pPr>
            <a:endParaRPr lang="cs-CZ" dirty="0"/>
          </a:p>
        </p:txBody>
      </p:sp>
      <p:pic>
        <p:nvPicPr>
          <p:cNvPr id="23554" name="Picture 3" descr="C:\Users\iveta.NB1\AppData\Local\Microsoft\Windows\Temporary Internet Files\Content.IE5\16X0HVE3\MC90042834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79400"/>
            <a:ext cx="1443038" cy="2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C:\Users\iveta.NB1\AppData\Local\Microsoft\Windows\Temporary Internet Files\Content.IE5\2M6EARH2\MC90003067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5313" y="3802063"/>
            <a:ext cx="1803400" cy="274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Obdélník 3"/>
          <p:cNvSpPr>
            <a:spLocks noChangeArrowheads="1"/>
          </p:cNvSpPr>
          <p:nvPr/>
        </p:nvSpPr>
        <p:spPr bwMode="auto">
          <a:xfrm>
            <a:off x="827088" y="260350"/>
            <a:ext cx="7777162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Použité zdroje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: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	2010KOVÁŘOVÁ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, Libuše. Informatika pro základní 		  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	školy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. Vyd. 2. Kralice na Hané, 2009. </a:t>
            </a:r>
            <a:b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</a:b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		ISBN 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978-80-7402-017-93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.</a:t>
            </a:r>
            <a:b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</a:b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 		</a:t>
            </a:r>
            <a:r>
              <a:rPr lang="cs-CZ" sz="2000" dirty="0" err="1">
                <a:solidFill>
                  <a:srgbClr val="000000"/>
                </a:solidFill>
                <a:latin typeface="+mn-lt"/>
              </a:rPr>
              <a:t>Print</a:t>
            </a:r>
            <a:r>
              <a:rPr lang="cs-CZ" sz="2000" dirty="0">
                <a:solidFill>
                  <a:srgbClr val="000000"/>
                </a:solidFill>
                <a:latin typeface="+mn-lt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+mn-lt"/>
              </a:rPr>
              <a:t>screen</a:t>
            </a:r>
            <a:r>
              <a:rPr lang="cs-CZ" sz="2000" dirty="0">
                <a:solidFill>
                  <a:srgbClr val="000000"/>
                </a:solidFill>
                <a:latin typeface="+mn-lt"/>
              </a:rPr>
              <a:t>  programů</a:t>
            </a:r>
            <a: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  <a:t> MS Word</a:t>
            </a:r>
            <a:br>
              <a:rPr lang="cs-CZ" sz="2000" dirty="0">
                <a:solidFill>
                  <a:srgbClr val="000000"/>
                </a:solidFill>
                <a:latin typeface="+mn-lt"/>
                <a:ea typeface="Times New Roman" pitchFamily="18" charset="0"/>
                <a:cs typeface="Arial" charset="0"/>
              </a:rPr>
            </a:b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		</a:t>
            </a:r>
            <a:r>
              <a:rPr lang="cs-CZ" sz="2000" dirty="0">
                <a:latin typeface="Calibri" pitchFamily="34" charset="0"/>
              </a:rPr>
              <a:t>Kliparty </a:t>
            </a:r>
            <a:r>
              <a:rPr lang="cs-CZ" sz="2000" dirty="0">
                <a:latin typeface="Calibri" pitchFamily="34" charset="0"/>
              </a:rPr>
              <a:t>Microsoft Office 2010</a:t>
            </a:r>
          </a:p>
          <a:p>
            <a:pPr>
              <a:defRPr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2710</TotalTime>
  <Words>382</Words>
  <Application>Microsoft Office PowerPoint</Application>
  <PresentationFormat>On-screen Show (4:3)</PresentationFormat>
  <Paragraphs>44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Motiv systému Office</vt:lpstr>
      <vt:lpstr>Snímek 1</vt:lpstr>
      <vt:lpstr>Microsoft Word - Označení textu </vt:lpstr>
      <vt:lpstr>Označení slov – dvakrát rychle poklepat na dané slovo </vt:lpstr>
      <vt:lpstr>Microsoft Word kopírování textu</vt:lpstr>
      <vt:lpstr>Microsoft Word přesouvání textu</vt:lpstr>
      <vt:lpstr>Microsoft Word vkládání textu</vt:lpstr>
      <vt:lpstr>Microsoft Word mazání textu</vt:lpstr>
      <vt:lpstr>Microsoft Word mazání textu</vt:lpstr>
      <vt:lpstr>Úkol</vt:lpstr>
      <vt:lpstr>Druhou sloku vytvoříme tak, že označíme a zkopírujeme první sloku   Slovo první nahradíme slovem druhé slovo kuřátko nahradíme slovem kačenku Před text a to kuře krákoře vložíme text  a ta kačka bláto tlačká </vt:lpstr>
      <vt:lpstr>Snímek 11</vt:lpstr>
      <vt:lpstr>Snímek 12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Vytvoření</dc:title>
  <dc:creator>pc</dc:creator>
  <cp:lastModifiedBy>Hvezdap4</cp:lastModifiedBy>
  <cp:revision>45</cp:revision>
  <dcterms:created xsi:type="dcterms:W3CDTF">2012-03-19T18:38:00Z</dcterms:created>
  <dcterms:modified xsi:type="dcterms:W3CDTF">2013-03-24T16:21:45Z</dcterms:modified>
</cp:coreProperties>
</file>