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4" r:id="rId3"/>
    <p:sldId id="259" r:id="rId4"/>
    <p:sldId id="261" r:id="rId5"/>
    <p:sldId id="256" r:id="rId6"/>
    <p:sldId id="257" r:id="rId7"/>
    <p:sldId id="258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D11ACA-A5C1-4CBB-AA0A-70A48DBD75A8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490170-7ECF-4579-ADE5-5D7AFB280A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D7EA1-C988-4942-9AA4-B1A9D780BF6F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3EEAB-3A81-4A95-8CA3-AF9D4641EC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0A6F1B-E4B3-4A3F-A7D9-43F27C816537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0FE93-506D-4C9F-8D93-7DFC8414BD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B7A74B-8A7A-42B8-B052-FA5D07FFDD7A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8ADD9B-05D7-4D36-A628-AE07353872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CF3642-4D06-48BF-8AC4-4765A7671DB4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7C5468-F599-4F52-85CE-B9FC54A59F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DB1A12-7353-43AA-AA1A-81F59AD66C62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3B170-8350-4730-9531-8B5BDEF7CD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714801-8B1D-4A36-AB69-63E985F74E98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48FFF4-9636-48DB-983E-F98CAF1964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691B1A-560B-427D-8B92-3146A01D394D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CA9937-56C3-40C7-912C-EB5B401179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E9A7A-0422-4976-89F4-9094597B6915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8BBC92-541F-4519-9DF4-6F1ED2B0E6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FED3A9-2BF0-4956-B5F1-2D9B248B0DEE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978914-50C7-4FCA-96D0-5F862E79E6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BAB491-6FF8-478B-9966-FD36C091FE7F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1EBD6-D415-42F7-B651-2F021DB76A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3000">
              <a:srgbClr val="808761">
                <a:alpha val="26000"/>
              </a:srgbClr>
            </a:gs>
            <a:gs pos="35000">
              <a:srgbClr val="FF6633">
                <a:alpha val="50000"/>
              </a:srgbClr>
            </a:gs>
            <a:gs pos="83000">
              <a:srgbClr val="01A78F">
                <a:alpha val="5000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45C67B4-633C-4E9B-8398-D35DAB5D591F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B02883A-9B27-49DA-ABC9-5C569A069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539750" y="3567113"/>
            <a:ext cx="8208963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 dirty="0">
                <a:solidFill>
                  <a:srgbClr val="000000"/>
                </a:solidFill>
                <a:cs typeface="Arial" charset="0"/>
              </a:rPr>
              <a:t>MS Word - použití odstavců, netisknutelné znaky </a:t>
            </a:r>
            <a:r>
              <a:rPr lang="cs-CZ" sz="2000" dirty="0">
                <a:ea typeface="Times New Roman" pitchFamily="18" charset="0"/>
                <a:cs typeface="Arial" charset="0"/>
              </a:rPr>
              <a:t>Anotace: Výklad nového 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ea typeface="Times New Roman" pitchFamily="18" charset="0"/>
                <a:cs typeface="Arial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ea typeface="Times New Roman" pitchFamily="18" charset="0"/>
                <a:cs typeface="Arial" charset="0"/>
              </a:rPr>
              <a:t>Autor: Iveta </a:t>
            </a:r>
            <a:r>
              <a:rPr lang="cs-CZ" sz="2000" dirty="0" err="1">
                <a:ea typeface="Times New Roman" pitchFamily="18" charset="0"/>
                <a:cs typeface="Arial" charset="0"/>
              </a:rPr>
              <a:t>Paster</a:t>
            </a:r>
            <a:r>
              <a:rPr lang="cs-CZ" sz="2000" dirty="0" err="1">
                <a:cs typeface="Arial" charset="0"/>
              </a:rPr>
              <a:t>ň</a:t>
            </a:r>
            <a:r>
              <a:rPr lang="cs-CZ" sz="2000" dirty="0" err="1">
                <a:cs typeface="Times New Roman" pitchFamily="18" charset="0"/>
              </a:rPr>
              <a:t>áková</a:t>
            </a:r>
            <a:r>
              <a:rPr lang="cs-CZ" sz="2000" dirty="0">
                <a:cs typeface="Times New Roman" pitchFamily="18" charset="0"/>
              </a:rPr>
              <a:t>, 2012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Ov</a:t>
            </a:r>
            <a:r>
              <a:rPr lang="cs-CZ" sz="2000" dirty="0">
                <a:cs typeface="Arial" charset="0"/>
              </a:rPr>
              <a:t>ěř</a:t>
            </a:r>
            <a:r>
              <a:rPr lang="cs-CZ" sz="2000" dirty="0">
                <a:cs typeface="Times New Roman" pitchFamily="18" charset="0"/>
              </a:rPr>
              <a:t>ení ve výuce 22.10.2012,  5.t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Vyu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ovací p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edm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Vzd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lávací oblast</a:t>
            </a:r>
            <a:r>
              <a:rPr lang="cs-CZ" sz="2000">
                <a:cs typeface="Times New Roman" pitchFamily="18" charset="0"/>
              </a:rPr>
              <a:t>: </a:t>
            </a:r>
            <a:r>
              <a:rPr lang="cs-CZ" sz="2000">
                <a:cs typeface="Times New Roman" pitchFamily="18" charset="0"/>
              </a:rPr>
              <a:t>Zpracování a využití informací </a:t>
            </a:r>
            <a:endParaRPr lang="cs-CZ" sz="2000" dirty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íslo materiálu: VY_32_inovace_12_ICT II.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Baška 137, 739 01 Baška</a:t>
            </a:r>
            <a:endParaRPr lang="cs-CZ" sz="4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1" name="Skupina 1"/>
          <p:cNvGrpSpPr>
            <a:grpSpLocks/>
          </p:cNvGrpSpPr>
          <p:nvPr/>
        </p:nvGrpSpPr>
        <p:grpSpPr bwMode="auto">
          <a:xfrm>
            <a:off x="515938" y="549275"/>
            <a:ext cx="8134350" cy="5429250"/>
            <a:chOff x="516122" y="548680"/>
            <a:chExt cx="8134350" cy="5429572"/>
          </a:xfrm>
        </p:grpSpPr>
        <p:pic>
          <p:nvPicPr>
            <p:cNvPr id="15362" name="Picture 2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16122" y="548680"/>
              <a:ext cx="8134350" cy="1343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3" name="Picture 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516122" y="1891705"/>
              <a:ext cx="8134350" cy="21145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4" name="Picture 4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2915816" y="4293096"/>
              <a:ext cx="3655701" cy="16851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  <p:extLst>
      <p:ext uri="{BB962C8B-B14F-4D97-AF65-F5344CB8AC3E}">
        <p14:creationId xmlns:p14="http://schemas.microsoft.com/office/powerpoint/2010/main" val="134081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Netisknutelné znaky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Se objeví když klepneme na tlačítko „obrácené velké P“</a:t>
            </a: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 l="21786" r="51517" b="83206"/>
          <a:stretch>
            <a:fillRect/>
          </a:stretch>
        </p:blipFill>
        <p:spPr bwMode="auto">
          <a:xfrm>
            <a:off x="273050" y="2781300"/>
            <a:ext cx="8551863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>
            <a:cxnSpLocks noChangeShapeType="1"/>
          </p:cNvCxnSpPr>
          <p:nvPr/>
        </p:nvCxnSpPr>
        <p:spPr bwMode="auto">
          <a:xfrm>
            <a:off x="1763713" y="2565400"/>
            <a:ext cx="6337300" cy="1584325"/>
          </a:xfrm>
          <a:prstGeom prst="straightConnector1">
            <a:avLst/>
          </a:prstGeom>
          <a:noFill/>
          <a:ln w="38100" algn="ctr">
            <a:solidFill>
              <a:srgbClr val="4A7EBB"/>
            </a:solidFill>
            <a:round/>
            <a:headEnd/>
            <a:tailEnd type="arrow" w="med" len="med"/>
          </a:ln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95288" y="260350"/>
            <a:ext cx="79930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 b="1">
                <a:latin typeface="Calibri" pitchFamily="34" charset="0"/>
              </a:rPr>
              <a:t>Tato značka ukončuje odstavec</a:t>
            </a:r>
          </a:p>
        </p:txBody>
      </p:sp>
      <p:pic>
        <p:nvPicPr>
          <p:cNvPr id="15362" name="Picture 3"/>
          <p:cNvPicPr>
            <a:picLocks noChangeAspect="1" noChangeArrowheads="1"/>
          </p:cNvPicPr>
          <p:nvPr/>
        </p:nvPicPr>
        <p:blipFill>
          <a:blip r:embed="rId2"/>
          <a:srcRect l="24654" t="28030" r="25037" b="24802"/>
          <a:stretch>
            <a:fillRect/>
          </a:stretch>
        </p:blipFill>
        <p:spPr bwMode="auto">
          <a:xfrm>
            <a:off x="1119188" y="1196975"/>
            <a:ext cx="6545262" cy="3449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nice se šipkou 6"/>
          <p:cNvCxnSpPr/>
          <p:nvPr/>
        </p:nvCxnSpPr>
        <p:spPr>
          <a:xfrm flipH="1">
            <a:off x="2555875" y="968375"/>
            <a:ext cx="1223963" cy="116522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5364" name="TextovéPole 7"/>
          <p:cNvSpPr txBox="1">
            <a:spLocks noChangeArrowheads="1"/>
          </p:cNvSpPr>
          <p:nvPr/>
        </p:nvSpPr>
        <p:spPr bwMode="auto">
          <a:xfrm>
            <a:off x="395288" y="4941888"/>
            <a:ext cx="8569325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alibri" pitchFamily="34" charset="0"/>
              </a:rPr>
              <a:t>Tečka – znamená mezeru</a:t>
            </a:r>
          </a:p>
        </p:txBody>
      </p:sp>
      <p:sp>
        <p:nvSpPr>
          <p:cNvPr id="15365" name="TextovéPole 10"/>
          <p:cNvSpPr txBox="1">
            <a:spLocks noChangeArrowheads="1"/>
          </p:cNvSpPr>
          <p:nvPr/>
        </p:nvSpPr>
        <p:spPr bwMode="auto">
          <a:xfrm>
            <a:off x="314325" y="5651500"/>
            <a:ext cx="86502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alibri" pitchFamily="34" charset="0"/>
              </a:rPr>
              <a:t>Zahnutá šipka – přechod na další řádek</a:t>
            </a:r>
          </a:p>
        </p:txBody>
      </p:sp>
      <p:cxnSp>
        <p:nvCxnSpPr>
          <p:cNvPr id="12" name="Přímá spojnice se šipkou 11"/>
          <p:cNvCxnSpPr/>
          <p:nvPr/>
        </p:nvCxnSpPr>
        <p:spPr>
          <a:xfrm flipV="1">
            <a:off x="3348038" y="2781300"/>
            <a:ext cx="3744912" cy="302418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971550" y="4149725"/>
            <a:ext cx="1079500" cy="93503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5"/>
          <p:cNvSpPr txBox="1">
            <a:spLocks noChangeArrowheads="1"/>
          </p:cNvSpPr>
          <p:nvPr/>
        </p:nvSpPr>
        <p:spPr bwMode="auto">
          <a:xfrm>
            <a:off x="611188" y="620713"/>
            <a:ext cx="8353425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>
                <a:latin typeface="Calibri" pitchFamily="34" charset="0"/>
              </a:rPr>
              <a:t>Odstavec – je základní stavební jednotkou dokumentu</a:t>
            </a:r>
          </a:p>
          <a:p>
            <a:pPr algn="ctr"/>
            <a:r>
              <a:rPr lang="cs-CZ" sz="4000">
                <a:latin typeface="Calibri" pitchFamily="34" charset="0"/>
              </a:rPr>
              <a:t>Může to být slovo, věta i prázdný řádek</a:t>
            </a:r>
          </a:p>
        </p:txBody>
      </p:sp>
      <p:pic>
        <p:nvPicPr>
          <p:cNvPr id="16386" name="Picture 3"/>
          <p:cNvPicPr>
            <a:picLocks noChangeAspect="1" noChangeArrowheads="1"/>
          </p:cNvPicPr>
          <p:nvPr/>
        </p:nvPicPr>
        <p:blipFill>
          <a:blip r:embed="rId2"/>
          <a:srcRect l="24654" t="28030" r="25037" b="24802"/>
          <a:stretch>
            <a:fillRect/>
          </a:stretch>
        </p:blipFill>
        <p:spPr bwMode="auto">
          <a:xfrm>
            <a:off x="1514475" y="3068638"/>
            <a:ext cx="6546850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nice se šipkou 10"/>
          <p:cNvCxnSpPr/>
          <p:nvPr/>
        </p:nvCxnSpPr>
        <p:spPr>
          <a:xfrm flipH="1">
            <a:off x="2339975" y="2420938"/>
            <a:ext cx="1439863" cy="12954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3059113" y="2420938"/>
            <a:ext cx="1981200" cy="1728787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1908175" y="2420938"/>
            <a:ext cx="4392613" cy="8636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Kdykoliv kdy zmáčknu na tlačítko Enter</a:t>
            </a:r>
            <a:br>
              <a:rPr lang="cs-CZ" dirty="0" smtClean="0"/>
            </a:br>
            <a:r>
              <a:rPr lang="cs-CZ" dirty="0" smtClean="0"/>
              <a:t>vytvořím nový odstavec</a:t>
            </a:r>
            <a:endParaRPr lang="cs-CZ" dirty="0"/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21249" t="27222" r="19124" b="29678"/>
          <a:stretch>
            <a:fillRect/>
          </a:stretch>
        </p:blipFill>
        <p:spPr>
          <a:xfrm>
            <a:off x="-69850" y="2636838"/>
            <a:ext cx="9213850" cy="3744912"/>
          </a:xfrm>
        </p:spPr>
      </p:pic>
      <p:cxnSp>
        <p:nvCxnSpPr>
          <p:cNvPr id="6" name="Přímá spojnice se šipkou 5"/>
          <p:cNvCxnSpPr/>
          <p:nvPr/>
        </p:nvCxnSpPr>
        <p:spPr>
          <a:xfrm flipH="1">
            <a:off x="2987675" y="1916113"/>
            <a:ext cx="2376488" cy="116522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364163" y="1916113"/>
            <a:ext cx="2736850" cy="289401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4751388" y="1916113"/>
            <a:ext cx="612775" cy="40767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ctrTitle"/>
          </p:nvPr>
        </p:nvSpPr>
        <p:spPr>
          <a:xfrm>
            <a:off x="539750" y="333375"/>
            <a:ext cx="8353425" cy="2447925"/>
          </a:xfrm>
        </p:spPr>
        <p:txBody>
          <a:bodyPr/>
          <a:lstStyle/>
          <a:p>
            <a:r>
              <a:rPr lang="cs-CZ" smtClean="0"/>
              <a:t>Zarovnání odstavce je jednou z nejdůležitějších vlastností odstavce</a:t>
            </a:r>
          </a:p>
        </p:txBody>
      </p:sp>
      <p:pic>
        <p:nvPicPr>
          <p:cNvPr id="18434" name="Picture 3"/>
          <p:cNvPicPr>
            <a:picLocks noChangeAspect="1" noChangeArrowheads="1"/>
          </p:cNvPicPr>
          <p:nvPr/>
        </p:nvPicPr>
        <p:blipFill>
          <a:blip r:embed="rId2"/>
          <a:srcRect l="31471" t="5775" r="51598" b="82292"/>
          <a:stretch>
            <a:fillRect/>
          </a:stretch>
        </p:blipFill>
        <p:spPr bwMode="auto">
          <a:xfrm>
            <a:off x="1258888" y="2492375"/>
            <a:ext cx="6724650" cy="2665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TextovéPole 5"/>
          <p:cNvSpPr txBox="1">
            <a:spLocks noChangeArrowheads="1"/>
          </p:cNvSpPr>
          <p:nvPr/>
        </p:nvSpPr>
        <p:spPr bwMode="auto">
          <a:xfrm>
            <a:off x="107950" y="5180013"/>
            <a:ext cx="34559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Zarovnání vlevo</a:t>
            </a:r>
          </a:p>
        </p:txBody>
      </p:sp>
      <p:sp>
        <p:nvSpPr>
          <p:cNvPr id="18436" name="TextovéPole 8"/>
          <p:cNvSpPr txBox="1">
            <a:spLocks noChangeArrowheads="1"/>
          </p:cNvSpPr>
          <p:nvPr/>
        </p:nvSpPr>
        <p:spPr bwMode="auto">
          <a:xfrm>
            <a:off x="122238" y="5886450"/>
            <a:ext cx="40497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Zarovnání na střed</a:t>
            </a:r>
          </a:p>
        </p:txBody>
      </p:sp>
      <p:sp>
        <p:nvSpPr>
          <p:cNvPr id="18437" name="TextovéPole 9"/>
          <p:cNvSpPr txBox="1">
            <a:spLocks noChangeArrowheads="1"/>
          </p:cNvSpPr>
          <p:nvPr/>
        </p:nvSpPr>
        <p:spPr bwMode="auto">
          <a:xfrm>
            <a:off x="4408488" y="5913438"/>
            <a:ext cx="3762375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Zarovnání vpravo</a:t>
            </a:r>
          </a:p>
        </p:txBody>
      </p:sp>
      <p:sp>
        <p:nvSpPr>
          <p:cNvPr id="18438" name="TextovéPole 10"/>
          <p:cNvSpPr txBox="1">
            <a:spLocks noChangeArrowheads="1"/>
          </p:cNvSpPr>
          <p:nvPr/>
        </p:nvSpPr>
        <p:spPr bwMode="auto">
          <a:xfrm>
            <a:off x="4646613" y="5241925"/>
            <a:ext cx="41640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Zarovnání do bloku</a:t>
            </a:r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1836738" y="4292600"/>
            <a:ext cx="719137" cy="1008063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2555875" y="4292600"/>
            <a:ext cx="1368425" cy="180022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3348038" y="4292600"/>
            <a:ext cx="1187450" cy="180022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 flipV="1">
            <a:off x="3995738" y="4292600"/>
            <a:ext cx="650875" cy="108108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/>
          <p:cNvPicPr>
            <a:picLocks noChangeAspect="1" noChangeArrowheads="1"/>
          </p:cNvPicPr>
          <p:nvPr/>
        </p:nvPicPr>
        <p:blipFill>
          <a:blip r:embed="rId2"/>
          <a:srcRect l="25658" t="9525" r="41547" b="10715"/>
          <a:stretch>
            <a:fillRect/>
          </a:stretch>
        </p:blipFill>
        <p:spPr bwMode="auto">
          <a:xfrm>
            <a:off x="468313" y="957263"/>
            <a:ext cx="4267200" cy="5834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TextovéPole 3"/>
          <p:cNvSpPr txBox="1">
            <a:spLocks noChangeArrowheads="1"/>
          </p:cNvSpPr>
          <p:nvPr/>
        </p:nvSpPr>
        <p:spPr bwMode="auto">
          <a:xfrm>
            <a:off x="4738688" y="149225"/>
            <a:ext cx="4284662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>
                <a:latin typeface="Calibri" pitchFamily="34" charset="0"/>
              </a:rPr>
              <a:t>Nastavení vlastností odstavce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3419475" y="549275"/>
            <a:ext cx="2376488" cy="92392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9460" name="TextovéPole 5"/>
          <p:cNvSpPr txBox="1">
            <a:spLocks noChangeArrowheads="1"/>
          </p:cNvSpPr>
          <p:nvPr/>
        </p:nvSpPr>
        <p:spPr bwMode="auto">
          <a:xfrm>
            <a:off x="5070475" y="1916113"/>
            <a:ext cx="23574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Zarovnání </a:t>
            </a:r>
          </a:p>
        </p:txBody>
      </p:sp>
      <p:cxnSp>
        <p:nvCxnSpPr>
          <p:cNvPr id="10" name="Přímá spojnice se šipkou 9"/>
          <p:cNvCxnSpPr>
            <a:stCxn id="19460" idx="1"/>
          </p:cNvCxnSpPr>
          <p:nvPr/>
        </p:nvCxnSpPr>
        <p:spPr>
          <a:xfrm flipH="1">
            <a:off x="2700338" y="2270125"/>
            <a:ext cx="2370137" cy="2286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9462" name="TextovéPole 12"/>
          <p:cNvSpPr txBox="1">
            <a:spLocks noChangeArrowheads="1"/>
          </p:cNvSpPr>
          <p:nvPr/>
        </p:nvSpPr>
        <p:spPr bwMode="auto">
          <a:xfrm>
            <a:off x="5435600" y="2646363"/>
            <a:ext cx="21875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Odsazení </a:t>
            </a:r>
          </a:p>
        </p:txBody>
      </p:sp>
      <p:sp>
        <p:nvSpPr>
          <p:cNvPr id="19463" name="TextovéPole 13"/>
          <p:cNvSpPr txBox="1">
            <a:spLocks noChangeArrowheads="1"/>
          </p:cNvSpPr>
          <p:nvPr/>
        </p:nvSpPr>
        <p:spPr bwMode="auto">
          <a:xfrm>
            <a:off x="4953000" y="3357563"/>
            <a:ext cx="4032250" cy="132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>
                <a:latin typeface="Calibri" pitchFamily="34" charset="0"/>
              </a:rPr>
              <a:t>Velikost mezer mezi odstavci </a:t>
            </a:r>
          </a:p>
        </p:txBody>
      </p:sp>
      <p:cxnSp>
        <p:nvCxnSpPr>
          <p:cNvPr id="16" name="Přímá spojnice se šipkou 15"/>
          <p:cNvCxnSpPr>
            <a:stCxn id="19462" idx="1"/>
          </p:cNvCxnSpPr>
          <p:nvPr/>
        </p:nvCxnSpPr>
        <p:spPr>
          <a:xfrm flipH="1">
            <a:off x="1547813" y="3000375"/>
            <a:ext cx="3887787" cy="21272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2124075" y="3751263"/>
            <a:ext cx="3311525" cy="4699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9466" name="TextovéPole 23"/>
          <p:cNvSpPr txBox="1">
            <a:spLocks noChangeArrowheads="1"/>
          </p:cNvSpPr>
          <p:nvPr/>
        </p:nvSpPr>
        <p:spPr bwMode="auto">
          <a:xfrm>
            <a:off x="5435600" y="4764088"/>
            <a:ext cx="31686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Velikost mezer mezi řádky </a:t>
            </a:r>
          </a:p>
        </p:txBody>
      </p:sp>
      <p:cxnSp>
        <p:nvCxnSpPr>
          <p:cNvPr id="26" name="Přímá spojnice se šipkou 25"/>
          <p:cNvCxnSpPr/>
          <p:nvPr/>
        </p:nvCxnSpPr>
        <p:spPr>
          <a:xfrm flipH="1" flipV="1">
            <a:off x="3884613" y="4868863"/>
            <a:ext cx="1550987" cy="2159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Obdélník 4"/>
          <p:cNvSpPr>
            <a:spLocks noChangeArrowheads="1"/>
          </p:cNvSpPr>
          <p:nvPr/>
        </p:nvSpPr>
        <p:spPr bwMode="auto">
          <a:xfrm>
            <a:off x="827088" y="260350"/>
            <a:ext cx="777716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solidFill>
                  <a:srgbClr val="000000"/>
                </a:solidFill>
                <a:latin typeface="Calibri" pitchFamily="34" charset="0"/>
              </a:rPr>
              <a:t>Použité zdroje:	 print screen z programu</a:t>
            </a:r>
            <a:r>
              <a:rPr lang="cs-CZ" sz="2000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 Microsoft Word 2010</a:t>
            </a:r>
            <a:r>
              <a:rPr 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395</TotalTime>
  <Words>138</Words>
  <Application>Microsoft Office PowerPoint</Application>
  <PresentationFormat>Předvádění na obrazovce (4:3)</PresentationFormat>
  <Paragraphs>26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Netisknutelné znaky</vt:lpstr>
      <vt:lpstr>Prezentace aplikace PowerPoint</vt:lpstr>
      <vt:lpstr>Prezentace aplikace PowerPoint</vt:lpstr>
      <vt:lpstr>Kdykoliv kdy zmáčknu na tlačítko Enter vytvořím nový odstavec</vt:lpstr>
      <vt:lpstr>Zarovnání odstavce je jednou z nejdůležitějších vlastností odstavce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Administrator</cp:lastModifiedBy>
  <cp:revision>14</cp:revision>
  <dcterms:created xsi:type="dcterms:W3CDTF">2012-10-21T12:50:49Z</dcterms:created>
  <dcterms:modified xsi:type="dcterms:W3CDTF">2013-05-27T13:26:21Z</dcterms:modified>
</cp:coreProperties>
</file>