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34"/>
  </p:notesMasterIdLst>
  <p:sldIdLst>
    <p:sldId id="262" r:id="rId2"/>
    <p:sldId id="256" r:id="rId3"/>
    <p:sldId id="280" r:id="rId4"/>
    <p:sldId id="258" r:id="rId5"/>
    <p:sldId id="259" r:id="rId6"/>
    <p:sldId id="276" r:id="rId7"/>
    <p:sldId id="267" r:id="rId8"/>
    <p:sldId id="268" r:id="rId9"/>
    <p:sldId id="269" r:id="rId10"/>
    <p:sldId id="275" r:id="rId11"/>
    <p:sldId id="270" r:id="rId12"/>
    <p:sldId id="273" r:id="rId13"/>
    <p:sldId id="274" r:id="rId14"/>
    <p:sldId id="278" r:id="rId15"/>
    <p:sldId id="277" r:id="rId16"/>
    <p:sldId id="260" r:id="rId17"/>
    <p:sldId id="263" r:id="rId18"/>
    <p:sldId id="264" r:id="rId19"/>
    <p:sldId id="265" r:id="rId20"/>
    <p:sldId id="266" r:id="rId21"/>
    <p:sldId id="286" r:id="rId22"/>
    <p:sldId id="281" r:id="rId23"/>
    <p:sldId id="282" r:id="rId24"/>
    <p:sldId id="283" r:id="rId25"/>
    <p:sldId id="284" r:id="rId26"/>
    <p:sldId id="290" r:id="rId27"/>
    <p:sldId id="291" r:id="rId28"/>
    <p:sldId id="288" r:id="rId29"/>
    <p:sldId id="292" r:id="rId30"/>
    <p:sldId id="261" r:id="rId31"/>
    <p:sldId id="271" r:id="rId32"/>
    <p:sldId id="289" r:id="rId3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00"/>
    <a:srgbClr val="E6F434"/>
    <a:srgbClr val="BB5DE1"/>
    <a:srgbClr val="FF0066"/>
    <a:srgbClr val="FF5050"/>
    <a:srgbClr val="63D5DB"/>
    <a:srgbClr val="FFFF00"/>
    <a:srgbClr val="051307"/>
    <a:srgbClr val="FF99CC"/>
    <a:srgbClr val="FF66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3" d="100"/>
          <a:sy n="93" d="100"/>
        </p:scale>
        <p:origin x="-34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C21C944-9A2D-4BC7-BF01-804A19852F3A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717912-D39E-4710-8D22-0381506D82D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00290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5B31E20-DAB3-4E68-B1DC-F99E50AE070F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 anchor="b">
            <a:normAutofit/>
          </a:bodyPr>
          <a:lstStyle>
            <a:lvl1pPr marL="0" algn="r">
              <a:defRPr sz="48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DA1924A6-3068-45B0-8E8C-8511CA02DF2D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5A139355-0BB3-4EB9-A04C-69A5694D58F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A1924A6-3068-45B0-8E8C-8511CA02DF2D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A139355-0BB3-4EB9-A04C-69A5694D58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00128" y="3267456"/>
            <a:ext cx="74066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 anchor="t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DA1924A6-3068-45B0-8E8C-8511CA02DF2D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5A139355-0BB3-4EB9-A04C-69A5694D58F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A1924A6-3068-45B0-8E8C-8511CA02DF2D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5A139355-0BB3-4EB9-A04C-69A5694D58F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616744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4800600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 lIns="9144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A1924A6-3068-45B0-8E8C-8511CA02DF2D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5A139355-0BB3-4EB9-A04C-69A5694D58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A1924A6-3068-45B0-8E8C-8511CA02DF2D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A139355-0BB3-4EB9-A04C-69A5694D58F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A1924A6-3068-45B0-8E8C-8511CA02DF2D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A139355-0BB3-4EB9-A04C-69A5694D58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5057552" y="105765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DA1924A6-3068-45B0-8E8C-8511CA02DF2D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5A139355-0BB3-4EB9-A04C-69A5694D58F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  <a:extLst/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DA1924A6-3068-45B0-8E8C-8511CA02DF2D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5A139355-0BB3-4EB9-A04C-69A5694D58F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A1924A6-3068-45B0-8E8C-8511CA02DF2D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A139355-0BB3-4EB9-A04C-69A5694D58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A1924A6-3068-45B0-8E8C-8511CA02DF2D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A139355-0BB3-4EB9-A04C-69A5694D58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2264" cy="274320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2280" cy="274320"/>
          </a:xfrm>
          <a:prstGeom prst="rect">
            <a:avLst/>
          </a:prstGeom>
        </p:spPr>
        <p:txBody>
          <a:bodyPr/>
          <a:lstStyle>
            <a:lvl1pPr algn="l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fld id="{DA1924A6-3068-45B0-8E8C-8511CA02DF2D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38952" y="6514568"/>
            <a:ext cx="464288" cy="274320"/>
          </a:xfrm>
          <a:prstGeom prst="rect">
            <a:avLst/>
          </a:prstGeom>
        </p:spPr>
        <p:txBody>
          <a:bodyPr anchor="ctr"/>
          <a:lstStyle>
            <a:lvl1pPr algn="r" eaLnBrk="1" latinLnBrk="0" hangingPunct="1">
              <a:defRPr kumimoji="0" sz="1600">
                <a:solidFill>
                  <a:schemeClr val="tx2">
                    <a:shade val="90000"/>
                  </a:schemeClr>
                </a:solidFill>
                <a:effectLst/>
              </a:defRPr>
            </a:lvl1pPr>
            <a:extLst/>
          </a:lstStyle>
          <a:p>
            <a:fld id="{5A139355-0BB3-4EB9-A04C-69A5694D58F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46237"/>
            <a:ext cx="8229600" cy="452628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marL="54864" algn="r" rtl="0" eaLnBrk="1" latinLnBrk="0" hangingPunct="1">
        <a:spcBef>
          <a:spcPct val="0"/>
        </a:spcBef>
        <a:buNone/>
        <a:defRPr kumimoji="0" sz="4600" kern="1200">
          <a:solidFill>
            <a:schemeClr val="tx2">
              <a:tint val="100000"/>
              <a:shade val="90000"/>
              <a:satMod val="250000"/>
              <a:alpha val="100000"/>
            </a:schemeClr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92100" indent="-292100" algn="l" rtl="0" eaLnBrk="1" latinLnBrk="0" hangingPunct="1">
        <a:spcBef>
          <a:spcPts val="0"/>
        </a:spcBef>
        <a:buClr>
          <a:schemeClr val="accent1"/>
        </a:buClr>
        <a:buSzPct val="70000"/>
        <a:buFont typeface="Wingdings 2"/>
        <a:buChar char="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rtl="0" eaLnBrk="1" latinLnBrk="0" hangingPunct="1">
        <a:spcBef>
          <a:spcPts val="400"/>
        </a:spcBef>
        <a:buClr>
          <a:schemeClr val="accent2"/>
        </a:buClr>
        <a:buSzPct val="90000"/>
        <a:buFontTx/>
        <a:buChar char="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192024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1.jpeg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81000" y="5877272"/>
            <a:ext cx="7647384" cy="198514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15616" y="1916832"/>
            <a:ext cx="6400800" cy="3696816"/>
          </a:xfrm>
        </p:spPr>
        <p:txBody>
          <a:bodyPr/>
          <a:lstStyle/>
          <a:p>
            <a:endParaRPr lang="cs-CZ" b="1" dirty="0" smtClean="0"/>
          </a:p>
          <a:p>
            <a:endParaRPr lang="cs-CZ" b="1" dirty="0"/>
          </a:p>
        </p:txBody>
      </p:sp>
      <p:pic>
        <p:nvPicPr>
          <p:cNvPr id="1026" name="obrázek 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692696"/>
            <a:ext cx="8280920" cy="16561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76117802"/>
              </p:ext>
            </p:extLst>
          </p:nvPr>
        </p:nvGraphicFramePr>
        <p:xfrm>
          <a:off x="683568" y="2780928"/>
          <a:ext cx="7776864" cy="373396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776864"/>
              </a:tblGrid>
              <a:tr h="1008114">
                <a:tc>
                  <a:txBody>
                    <a:bodyPr/>
                    <a:lstStyle/>
                    <a:p>
                      <a:pPr algn="l"/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školy: Základní škola a Mateřská škola při dětské           léčebně, Janské Lázně, Horní promenáda 268</a:t>
                      </a:r>
                    </a:p>
                  </a:txBody>
                  <a:tcPr/>
                </a:tc>
              </a:tr>
              <a:tr h="539964">
                <a:tc>
                  <a:txBody>
                    <a:bodyPr/>
                    <a:lstStyle/>
                    <a:p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Autor: Mgr.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2400" b="0" baseline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Aranka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2400" b="0" baseline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Kopišová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</a:p>
                    <a:p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Datum: 10.5.2013</a:t>
                      </a:r>
                    </a:p>
                  </a:txBody>
                  <a:tcPr/>
                </a:tc>
              </a:tr>
              <a:tr h="539964">
                <a:tc>
                  <a:txBody>
                    <a:bodyPr/>
                    <a:lstStyle/>
                    <a:p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Název: VY_32_INOVACE_15_PŘÍRODOPIS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39964">
                <a:tc>
                  <a:txBody>
                    <a:bodyPr/>
                    <a:lstStyle/>
                    <a:p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Téma</a:t>
                      </a:r>
                      <a:r>
                        <a:rPr lang="cs-CZ" sz="2400" b="0" smtClean="0">
                          <a:latin typeface="Times New Roman" pitchFamily="18" charset="0"/>
                          <a:cs typeface="Times New Roman" pitchFamily="18" charset="0"/>
                        </a:rPr>
                        <a:t>:</a:t>
                      </a:r>
                      <a:r>
                        <a:rPr lang="cs-CZ" sz="2400" b="0" baseline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2400" b="0" smtClean="0">
                          <a:latin typeface="Times New Roman" pitchFamily="18" charset="0"/>
                          <a:cs typeface="Times New Roman" pitchFamily="18" charset="0"/>
                        </a:rPr>
                        <a:t>Semenné rostliny- </a:t>
                      </a:r>
                      <a:r>
                        <a:rPr lang="cs-CZ" sz="2400" b="0" baseline="0" smtClean="0">
                          <a:latin typeface="Times New Roman" pitchFamily="18" charset="0"/>
                          <a:cs typeface="Times New Roman" pitchFamily="18" charset="0"/>
                        </a:rPr>
                        <a:t>Liliovité</a:t>
                      </a:r>
                      <a:endParaRPr lang="cs-CZ" sz="2400" b="0" baseline="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Ročník: 7.</a:t>
                      </a:r>
                      <a:endParaRPr lang="cs-CZ" sz="2400" b="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39964">
                <a:tc>
                  <a:txBody>
                    <a:bodyPr/>
                    <a:lstStyle/>
                    <a:p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projektu: CZ.1.07/1.4.00/21.2979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Soubor:Lily flowered tulip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404664"/>
            <a:ext cx="7920880" cy="5940660"/>
          </a:xfrm>
          <a:prstGeom prst="ellipse">
            <a:avLst/>
          </a:prstGeom>
          <a:ln w="63500" cap="rnd">
            <a:solidFill>
              <a:srgbClr val="00B050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5" name="Zaoblený obdélník 4"/>
          <p:cNvSpPr/>
          <p:nvPr/>
        </p:nvSpPr>
        <p:spPr>
          <a:xfrm>
            <a:off x="2411760" y="4077072"/>
            <a:ext cx="4536504" cy="1080120"/>
          </a:xfrm>
          <a:prstGeom prst="round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600" b="1" dirty="0" smtClean="0">
                <a:solidFill>
                  <a:schemeClr val="tx1"/>
                </a:solidFill>
              </a:rPr>
              <a:t>Jednoděložné rostliny</a:t>
            </a:r>
            <a:endParaRPr lang="cs-CZ" sz="6600" b="1" dirty="0">
              <a:solidFill>
                <a:schemeClr val="tx1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2697832"/>
          </a:xfrm>
        </p:spPr>
        <p:txBody>
          <a:bodyPr>
            <a:normAutofit fontScale="92500" lnSpcReduction="10000"/>
          </a:bodyPr>
          <a:lstStyle/>
          <a:p>
            <a:pPr algn="l"/>
            <a:endParaRPr lang="cs-CZ" sz="9600" b="1" dirty="0" smtClean="0">
              <a:solidFill>
                <a:srgbClr val="051307"/>
              </a:solidFill>
            </a:endParaRPr>
          </a:p>
          <a:p>
            <a:pPr algn="l"/>
            <a:r>
              <a:rPr lang="cs-CZ" sz="9600" b="1" dirty="0" smtClean="0"/>
              <a:t> Liliovité</a:t>
            </a:r>
            <a:endParaRPr lang="cs-CZ" sz="96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r>
              <a:rPr lang="cs-CZ" dirty="0" smtClean="0"/>
              <a:t>většinou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835696" y="2348880"/>
            <a:ext cx="4968552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vytrvalé </a:t>
            </a:r>
            <a:r>
              <a:rPr lang="cs-CZ" sz="3200" dirty="0" smtClean="0">
                <a:solidFill>
                  <a:srgbClr val="FF0066"/>
                </a:solidFill>
              </a:rPr>
              <a:t>byliny</a:t>
            </a:r>
            <a:endParaRPr lang="cs-CZ" sz="3200" dirty="0">
              <a:solidFill>
                <a:srgbClr val="FF0066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b="1" u="sng" dirty="0" smtClean="0">
                <a:solidFill>
                  <a:srgbClr val="FF99CC"/>
                </a:solidFill>
              </a:rPr>
              <a:t>květ</a:t>
            </a:r>
          </a:p>
          <a:p>
            <a:r>
              <a:rPr lang="cs-CZ" dirty="0" smtClean="0"/>
              <a:t>                                                                             1.     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>
                <a:solidFill>
                  <a:srgbClr val="FFFF00"/>
                </a:solidFill>
              </a:rPr>
              <a:t>trojčetný</a:t>
            </a:r>
            <a:r>
              <a:rPr lang="cs-CZ" dirty="0" smtClean="0"/>
              <a:t> – 6 květních lístků </a:t>
            </a:r>
          </a:p>
          <a:p>
            <a:r>
              <a:rPr lang="cs-CZ" dirty="0" smtClean="0"/>
              <a:t>                  po třech ve dvou kruzích</a:t>
            </a:r>
          </a:p>
          <a:p>
            <a:r>
              <a:rPr lang="cs-CZ" dirty="0" smtClean="0"/>
              <a:t>       </a:t>
            </a:r>
          </a:p>
          <a:p>
            <a:r>
              <a:rPr lang="cs-CZ" dirty="0" smtClean="0"/>
              <a:t>nerozlišené květní lístky - </a:t>
            </a:r>
            <a:r>
              <a:rPr lang="cs-CZ" dirty="0" smtClean="0">
                <a:solidFill>
                  <a:srgbClr val="FFFF00"/>
                </a:solidFill>
              </a:rPr>
              <a:t>okvětí        </a:t>
            </a:r>
          </a:p>
          <a:p>
            <a:endParaRPr lang="cs-CZ" dirty="0" smtClean="0"/>
          </a:p>
          <a:p>
            <a:r>
              <a:rPr lang="cs-CZ" dirty="0" smtClean="0"/>
              <a:t>       </a:t>
            </a:r>
          </a:p>
          <a:p>
            <a:r>
              <a:rPr lang="cs-CZ" dirty="0" err="1" smtClean="0">
                <a:solidFill>
                  <a:srgbClr val="FFFF00"/>
                </a:solidFill>
              </a:rPr>
              <a:t>oboupohlavný</a:t>
            </a:r>
            <a:r>
              <a:rPr lang="cs-CZ" dirty="0" smtClean="0"/>
              <a:t> – 1pestík, 6 tyčinek</a:t>
            </a:r>
          </a:p>
          <a:p>
            <a:r>
              <a:rPr lang="cs-CZ" dirty="0" smtClean="0"/>
              <a:t>                                                                  </a:t>
            </a:r>
          </a:p>
          <a:p>
            <a:r>
              <a:rPr lang="cs-CZ" dirty="0" smtClean="0"/>
              <a:t>                                                                             2.          </a:t>
            </a:r>
            <a:endParaRPr lang="cs-CZ" dirty="0"/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92080" y="548680"/>
            <a:ext cx="3084425" cy="265562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Picture 2" descr="Soubor:Tulipa aucheriana 240408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228184" y="3645024"/>
            <a:ext cx="1983657" cy="241506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63D5DB"/>
                </a:solidFill>
              </a:rPr>
              <a:t>plod</a:t>
            </a:r>
          </a:p>
          <a:p>
            <a:endParaRPr lang="cs-CZ" b="1" u="sng" dirty="0" smtClean="0">
              <a:solidFill>
                <a:srgbClr val="BB5DE1"/>
              </a:solidFill>
            </a:endParaRPr>
          </a:p>
          <a:p>
            <a:endParaRPr lang="cs-CZ" b="1" u="sng" dirty="0" smtClean="0">
              <a:solidFill>
                <a:srgbClr val="BB5DE1"/>
              </a:solidFill>
            </a:endParaRPr>
          </a:p>
          <a:p>
            <a:endParaRPr lang="cs-CZ" b="1" u="sng" dirty="0" smtClean="0">
              <a:solidFill>
                <a:srgbClr val="BB5DE1"/>
              </a:solidFill>
            </a:endParaRPr>
          </a:p>
          <a:p>
            <a:endParaRPr lang="cs-CZ" b="1" u="sng" dirty="0" smtClean="0">
              <a:solidFill>
                <a:srgbClr val="BB5DE1"/>
              </a:solidFill>
            </a:endParaRPr>
          </a:p>
          <a:p>
            <a:endParaRPr lang="cs-CZ" b="1" u="sng" dirty="0" smtClean="0">
              <a:solidFill>
                <a:srgbClr val="BB5DE1"/>
              </a:solidFill>
            </a:endParaRPr>
          </a:p>
          <a:p>
            <a:r>
              <a:rPr lang="cs-CZ" dirty="0" smtClean="0"/>
              <a:t>3.                           </a:t>
            </a:r>
            <a:r>
              <a:rPr lang="cs-CZ" b="1" u="sng" dirty="0" smtClean="0">
                <a:solidFill>
                  <a:srgbClr val="BB5DE1"/>
                </a:solidFill>
              </a:rPr>
              <a:t>     </a:t>
            </a:r>
            <a:r>
              <a:rPr lang="cs-CZ" dirty="0" smtClean="0">
                <a:solidFill>
                  <a:srgbClr val="BB5DE1"/>
                </a:solidFill>
              </a:rPr>
              <a:t> </a:t>
            </a:r>
            <a:endParaRPr lang="cs-CZ" b="1" u="sng" dirty="0">
              <a:solidFill>
                <a:srgbClr val="BB5DE1"/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99992" y="3140968"/>
            <a:ext cx="3358103" cy="20882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19672" y="3140968"/>
            <a:ext cx="1876425" cy="2819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Obdélník 5"/>
          <p:cNvSpPr/>
          <p:nvPr/>
        </p:nvSpPr>
        <p:spPr>
          <a:xfrm>
            <a:off x="1619672" y="2276872"/>
            <a:ext cx="1872208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FF0066"/>
                </a:solidFill>
              </a:rPr>
              <a:t>tobolka</a:t>
            </a:r>
            <a:endParaRPr lang="cs-CZ" sz="3200" dirty="0">
              <a:solidFill>
                <a:srgbClr val="FF0066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292080" y="2276872"/>
            <a:ext cx="1872208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FF0066"/>
                </a:solidFill>
              </a:rPr>
              <a:t>bobule</a:t>
            </a:r>
            <a:endParaRPr lang="cs-CZ" sz="3200" dirty="0">
              <a:solidFill>
                <a:srgbClr val="FF0066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16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30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FFC000"/>
                </a:solidFill>
              </a:rPr>
              <a:t>Užitkové </a:t>
            </a:r>
          </a:p>
          <a:p>
            <a:pPr algn="ctr"/>
            <a:endParaRPr lang="cs-CZ" dirty="0" smtClean="0">
              <a:solidFill>
                <a:srgbClr val="FFC000"/>
              </a:solidFill>
            </a:endParaRPr>
          </a:p>
          <a:p>
            <a:pPr algn="ctr"/>
            <a:r>
              <a:rPr lang="cs-CZ" dirty="0" smtClean="0"/>
              <a:t>Cibule kuchyňská</a:t>
            </a:r>
          </a:p>
          <a:p>
            <a:pPr algn="ctr"/>
            <a:r>
              <a:rPr lang="cs-CZ" dirty="0" smtClean="0"/>
              <a:t>Pažitka</a:t>
            </a:r>
          </a:p>
          <a:p>
            <a:pPr algn="ctr"/>
            <a:r>
              <a:rPr lang="cs-CZ" dirty="0" smtClean="0"/>
              <a:t>Česnek kuchyňský</a:t>
            </a:r>
          </a:p>
          <a:p>
            <a:pPr algn="ctr"/>
            <a:r>
              <a:rPr lang="cs-CZ" dirty="0" smtClean="0"/>
              <a:t>Pór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E6F434"/>
                </a:solidFill>
              </a:rPr>
              <a:t>Cibule kuchyňská</a:t>
            </a:r>
            <a:endParaRPr lang="cs-CZ" dirty="0">
              <a:solidFill>
                <a:srgbClr val="E6F434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4.                                                          5.</a:t>
            </a:r>
            <a:endParaRPr lang="cs-CZ" dirty="0"/>
          </a:p>
        </p:txBody>
      </p:sp>
      <p:pic>
        <p:nvPicPr>
          <p:cNvPr id="26628" name="Picture 4" descr="Soubor:Field with onions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4" y="2042846"/>
            <a:ext cx="4344483" cy="3258362"/>
          </a:xfrm>
          <a:prstGeom prst="rect">
            <a:avLst/>
          </a:prstGeom>
          <a:noFill/>
        </p:spPr>
      </p:pic>
      <p:pic>
        <p:nvPicPr>
          <p:cNvPr id="26626" name="Picture 2" descr="Soubor:Allium cepa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355976" y="2060848"/>
            <a:ext cx="4249355" cy="320275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E6F434"/>
                </a:solidFill>
              </a:rPr>
              <a:t>Pažitka </a:t>
            </a:r>
            <a:endParaRPr lang="cs-CZ" dirty="0">
              <a:solidFill>
                <a:srgbClr val="E6F434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                                                           6.</a:t>
            </a:r>
            <a:endParaRPr lang="cs-CZ" dirty="0"/>
          </a:p>
        </p:txBody>
      </p:sp>
      <p:pic>
        <p:nvPicPr>
          <p:cNvPr id="27650" name="Picture 2" descr="Soubor:Ciboulett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5075" y="1628800"/>
            <a:ext cx="5819800" cy="4364850"/>
          </a:xfrm>
          <a:prstGeom prst="rect">
            <a:avLst/>
          </a:prstGeom>
          <a:noFill/>
        </p:spPr>
      </p:pic>
      <p:sp>
        <p:nvSpPr>
          <p:cNvPr id="5" name="Elipsa 4"/>
          <p:cNvSpPr/>
          <p:nvPr/>
        </p:nvSpPr>
        <p:spPr>
          <a:xfrm>
            <a:off x="4860032" y="2060848"/>
            <a:ext cx="3816424" cy="93610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listy ve tvaru rourek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E6F434"/>
                </a:solidFill>
              </a:rPr>
              <a:t>Česnek kuchyňský</a:t>
            </a:r>
            <a:endParaRPr lang="cs-CZ" dirty="0">
              <a:solidFill>
                <a:srgbClr val="E6F434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                                                7.</a:t>
            </a:r>
            <a:endParaRPr lang="cs-CZ" dirty="0"/>
          </a:p>
        </p:txBody>
      </p:sp>
      <p:pic>
        <p:nvPicPr>
          <p:cNvPr id="28674" name="Picture 2" descr="http://slnieckova.sk/images/cesnak-kuchynsky-1289_jpg_290x600_q85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15816" y="1677468"/>
            <a:ext cx="3050282" cy="406003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algn="ctr"/>
            <a:r>
              <a:rPr lang="cs-CZ" dirty="0" smtClean="0">
                <a:solidFill>
                  <a:srgbClr val="FFC000"/>
                </a:solidFill>
              </a:rPr>
              <a:t>Okrasné</a:t>
            </a:r>
          </a:p>
          <a:p>
            <a:pPr algn="ctr"/>
            <a:endParaRPr lang="cs-CZ" dirty="0" smtClean="0">
              <a:solidFill>
                <a:srgbClr val="FFC000"/>
              </a:solidFill>
            </a:endParaRPr>
          </a:p>
          <a:p>
            <a:pPr algn="ctr"/>
            <a:r>
              <a:rPr lang="cs-CZ" dirty="0" smtClean="0"/>
              <a:t>Tulipán </a:t>
            </a:r>
          </a:p>
          <a:p>
            <a:pPr algn="ctr"/>
            <a:r>
              <a:rPr lang="cs-CZ" dirty="0" smtClean="0"/>
              <a:t>Lilie</a:t>
            </a:r>
          </a:p>
          <a:p>
            <a:pPr algn="ctr"/>
            <a:r>
              <a:rPr lang="cs-CZ" dirty="0" smtClean="0"/>
              <a:t>Šafrán</a:t>
            </a:r>
          </a:p>
          <a:p>
            <a:pPr algn="ctr"/>
            <a:r>
              <a:rPr lang="cs-CZ" dirty="0" smtClean="0"/>
              <a:t>Hyacint východní</a:t>
            </a:r>
          </a:p>
          <a:p>
            <a:pPr algn="ctr"/>
            <a:r>
              <a:rPr lang="cs-CZ" dirty="0" smtClean="0"/>
              <a:t>Modřenec hroznatý 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   </a:t>
            </a:r>
          </a:p>
          <a:p>
            <a:endParaRPr lang="cs-CZ" b="1" dirty="0">
              <a:solidFill>
                <a:srgbClr val="FFC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E6F434"/>
                </a:solidFill>
              </a:rPr>
              <a:t>Tulipán </a:t>
            </a:r>
            <a:endParaRPr lang="cs-CZ" dirty="0">
              <a:solidFill>
                <a:srgbClr val="E6F434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8.</a:t>
            </a:r>
            <a:endParaRPr lang="cs-CZ" dirty="0"/>
          </a:p>
        </p:txBody>
      </p:sp>
      <p:pic>
        <p:nvPicPr>
          <p:cNvPr id="30722" name="Picture 2" descr="Soubor:Lily flowered tulip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59632" y="1484784"/>
            <a:ext cx="5963816" cy="4472862"/>
          </a:xfrm>
          <a:prstGeom prst="rect">
            <a:avLst/>
          </a:prstGeom>
          <a:noFill/>
        </p:spPr>
      </p:pic>
      <p:sp>
        <p:nvSpPr>
          <p:cNvPr id="5" name="Elipsa 4"/>
          <p:cNvSpPr/>
          <p:nvPr/>
        </p:nvSpPr>
        <p:spPr>
          <a:xfrm>
            <a:off x="5796136" y="4797152"/>
            <a:ext cx="2987824" cy="6480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 pestík, 6 tyčinek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E6F434"/>
                </a:solidFill>
              </a:rPr>
              <a:t>Modřenec hroznatý</a:t>
            </a:r>
            <a:endParaRPr lang="cs-CZ" dirty="0">
              <a:solidFill>
                <a:srgbClr val="E6F434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9.</a:t>
            </a:r>
            <a:endParaRPr lang="cs-CZ" dirty="0"/>
          </a:p>
        </p:txBody>
      </p:sp>
      <p:pic>
        <p:nvPicPr>
          <p:cNvPr id="3379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59632" y="1700808"/>
            <a:ext cx="6857628" cy="45340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Elipsa 4"/>
          <p:cNvSpPr/>
          <p:nvPr/>
        </p:nvSpPr>
        <p:spPr>
          <a:xfrm>
            <a:off x="4572000" y="5085184"/>
            <a:ext cx="3384376" cy="79208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ohrožený druh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E6F434"/>
                </a:solidFill>
              </a:rPr>
              <a:t>Hyacint východní</a:t>
            </a:r>
            <a:endParaRPr lang="cs-CZ" dirty="0">
              <a:solidFill>
                <a:srgbClr val="E6F434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                                                      10.</a:t>
            </a:r>
            <a:endParaRPr lang="cs-CZ" dirty="0"/>
          </a:p>
        </p:txBody>
      </p:sp>
      <p:pic>
        <p:nvPicPr>
          <p:cNvPr id="34818" name="Picture 2" descr="Soubor:Hyazinthe rosa 3255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131840" y="1628799"/>
            <a:ext cx="3024336" cy="453650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FFFF00"/>
                </a:solidFill>
              </a:rPr>
              <a:t>Šafrán jarní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11.                                                     12.</a:t>
            </a:r>
            <a:endParaRPr lang="cs-CZ" dirty="0"/>
          </a:p>
        </p:txBody>
      </p:sp>
      <p:pic>
        <p:nvPicPr>
          <p:cNvPr id="2050" name="Picture 2" descr="Soubor:Crocus vernus 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5616" y="1412776"/>
            <a:ext cx="2935877" cy="4058816"/>
          </a:xfrm>
          <a:prstGeom prst="rect">
            <a:avLst/>
          </a:prstGeom>
          <a:noFill/>
        </p:spPr>
      </p:pic>
      <p:pic>
        <p:nvPicPr>
          <p:cNvPr id="2052" name="Picture 4" descr="Soubor:Iran saffron threads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3968" y="1988840"/>
            <a:ext cx="3633671" cy="3482752"/>
          </a:xfrm>
          <a:prstGeom prst="rect">
            <a:avLst/>
          </a:prstGeom>
          <a:noFill/>
        </p:spPr>
      </p:pic>
      <p:sp>
        <p:nvSpPr>
          <p:cNvPr id="6" name="Elipsa 5"/>
          <p:cNvSpPr/>
          <p:nvPr/>
        </p:nvSpPr>
        <p:spPr>
          <a:xfrm>
            <a:off x="4067944" y="4941168"/>
            <a:ext cx="3600400" cy="50405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sušený šafrán - koření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FFC000"/>
                </a:solidFill>
              </a:rPr>
              <a:t>Planě rostoucí</a:t>
            </a:r>
            <a:endParaRPr lang="cs-CZ" dirty="0" smtClean="0"/>
          </a:p>
          <a:p>
            <a:pPr algn="ctr"/>
            <a:endParaRPr lang="cs-CZ" dirty="0" smtClean="0"/>
          </a:p>
          <a:p>
            <a:pPr algn="ctr"/>
            <a:r>
              <a:rPr lang="cs-CZ" dirty="0" smtClean="0"/>
              <a:t>Konvalinka vonná</a:t>
            </a:r>
          </a:p>
          <a:p>
            <a:pPr algn="ctr"/>
            <a:r>
              <a:rPr lang="cs-CZ" dirty="0" smtClean="0"/>
              <a:t>Ocún jesenní </a:t>
            </a:r>
          </a:p>
          <a:p>
            <a:pPr algn="ctr"/>
            <a:r>
              <a:rPr lang="cs-CZ" dirty="0" smtClean="0"/>
              <a:t>Vraní oko čtyřlisté</a:t>
            </a:r>
          </a:p>
          <a:p>
            <a:pPr algn="ctr"/>
            <a:r>
              <a:rPr lang="cs-CZ" dirty="0" smtClean="0"/>
              <a:t>Lilie zlatohlávek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E6F434"/>
                </a:solidFill>
              </a:rPr>
              <a:t>Lilie zlatohlávek</a:t>
            </a:r>
            <a:endParaRPr lang="cs-CZ" dirty="0">
              <a:solidFill>
                <a:srgbClr val="E6F434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>
              <a:solidFill>
                <a:srgbClr val="FFFF00"/>
              </a:solidFill>
            </a:endParaRPr>
          </a:p>
          <a:p>
            <a:endParaRPr lang="cs-CZ" dirty="0" smtClean="0">
              <a:solidFill>
                <a:srgbClr val="FFFF00"/>
              </a:solidFill>
            </a:endParaRPr>
          </a:p>
          <a:p>
            <a:endParaRPr lang="cs-CZ" dirty="0" smtClean="0">
              <a:solidFill>
                <a:srgbClr val="FFFF00"/>
              </a:solidFill>
            </a:endParaRPr>
          </a:p>
          <a:p>
            <a:endParaRPr lang="cs-CZ" dirty="0" smtClean="0">
              <a:solidFill>
                <a:srgbClr val="FFFF00"/>
              </a:solidFill>
            </a:endParaRPr>
          </a:p>
          <a:p>
            <a:endParaRPr lang="cs-CZ" dirty="0" smtClean="0">
              <a:solidFill>
                <a:srgbClr val="FFFF00"/>
              </a:solidFill>
            </a:endParaRPr>
          </a:p>
          <a:p>
            <a:endParaRPr lang="cs-CZ" dirty="0" smtClean="0">
              <a:solidFill>
                <a:srgbClr val="FFFF00"/>
              </a:solidFill>
            </a:endParaRPr>
          </a:p>
          <a:p>
            <a:endParaRPr lang="cs-CZ" dirty="0" smtClean="0">
              <a:solidFill>
                <a:srgbClr val="FFFF00"/>
              </a:solidFill>
            </a:endParaRPr>
          </a:p>
          <a:p>
            <a:endParaRPr lang="cs-CZ" dirty="0" smtClean="0">
              <a:solidFill>
                <a:srgbClr val="FFFF00"/>
              </a:solidFill>
            </a:endParaRPr>
          </a:p>
          <a:p>
            <a:r>
              <a:rPr lang="cs-CZ" dirty="0" smtClean="0"/>
              <a:t>13.</a:t>
            </a:r>
            <a:endParaRPr lang="cs-CZ" dirty="0"/>
          </a:p>
        </p:txBody>
      </p:sp>
      <p:pic>
        <p:nvPicPr>
          <p:cNvPr id="2050" name="Picture 2" descr="Soubor:Türkenbund Lilie, Lilium martagon 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80" y="1700808"/>
            <a:ext cx="2945904" cy="4418856"/>
          </a:xfrm>
          <a:prstGeom prst="rect">
            <a:avLst/>
          </a:prstGeom>
          <a:noFill/>
        </p:spPr>
      </p:pic>
      <p:sp>
        <p:nvSpPr>
          <p:cNvPr id="5" name="Elipsa 4"/>
          <p:cNvSpPr/>
          <p:nvPr/>
        </p:nvSpPr>
        <p:spPr>
          <a:xfrm>
            <a:off x="4139952" y="5085184"/>
            <a:ext cx="3096344" cy="792088"/>
          </a:xfrm>
          <a:prstGeom prst="ellipse">
            <a:avLst/>
          </a:prstGeom>
          <a:ln>
            <a:solidFill>
              <a:srgbClr val="FF5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zákonem chráněná</a:t>
            </a:r>
            <a:endParaRPr lang="cs-CZ" dirty="0"/>
          </a:p>
        </p:txBody>
      </p:sp>
      <p:sp>
        <p:nvSpPr>
          <p:cNvPr id="6" name="Elipsa 5"/>
          <p:cNvSpPr/>
          <p:nvPr/>
        </p:nvSpPr>
        <p:spPr>
          <a:xfrm>
            <a:off x="3851920" y="1772816"/>
            <a:ext cx="4536504" cy="7200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 ČR roste ve volné přírodě</a:t>
            </a:r>
            <a:endParaRPr lang="cs-CZ" dirty="0"/>
          </a:p>
        </p:txBody>
      </p:sp>
      <p:sp>
        <p:nvSpPr>
          <p:cNvPr id="7" name="Elipsa 6"/>
          <p:cNvSpPr/>
          <p:nvPr/>
        </p:nvSpPr>
        <p:spPr>
          <a:xfrm>
            <a:off x="4932040" y="2852936"/>
            <a:ext cx="3816424" cy="79208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30 až 100 cm</a:t>
            </a:r>
            <a:endParaRPr lang="cs-CZ" dirty="0"/>
          </a:p>
        </p:txBody>
      </p:sp>
      <p:sp>
        <p:nvSpPr>
          <p:cNvPr id="8" name="Elipsa 7"/>
          <p:cNvSpPr/>
          <p:nvPr/>
        </p:nvSpPr>
        <p:spPr>
          <a:xfrm>
            <a:off x="4932040" y="3933056"/>
            <a:ext cx="3744416" cy="79208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 až 12 květů na lodyze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animBg="1"/>
      <p:bldP spid="6" grpId="0" animBg="1"/>
      <p:bldP spid="7" grpId="0" animBg="1"/>
      <p:bldP spid="8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E6F434"/>
                </a:solidFill>
              </a:rPr>
              <a:t>Bělozářka větevnatá</a:t>
            </a:r>
            <a:endParaRPr lang="cs-CZ" dirty="0">
              <a:solidFill>
                <a:srgbClr val="E6F434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14.                                                     15.</a:t>
            </a:r>
            <a:endParaRPr lang="cs-CZ" dirty="0"/>
          </a:p>
        </p:txBody>
      </p:sp>
      <p:pic>
        <p:nvPicPr>
          <p:cNvPr id="22530" name="Picture 2" descr="Soubor:Anthericum ramosum Prague 2011 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1772816"/>
            <a:ext cx="5880939" cy="3896122"/>
          </a:xfrm>
          <a:prstGeom prst="rect">
            <a:avLst/>
          </a:prstGeom>
          <a:noFill/>
        </p:spPr>
      </p:pic>
      <p:pic>
        <p:nvPicPr>
          <p:cNvPr id="22532" name="Picture 4" descr="Soubor:Anthericum ramosum 250605a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436096" y="2276872"/>
            <a:ext cx="3339952" cy="2934072"/>
          </a:xfrm>
          <a:prstGeom prst="rect">
            <a:avLst/>
          </a:prstGeom>
          <a:noFill/>
        </p:spPr>
      </p:pic>
      <p:sp>
        <p:nvSpPr>
          <p:cNvPr id="6" name="Elipsa 5"/>
          <p:cNvSpPr/>
          <p:nvPr/>
        </p:nvSpPr>
        <p:spPr>
          <a:xfrm>
            <a:off x="1979712" y="5229200"/>
            <a:ext cx="3096344" cy="792088"/>
          </a:xfrm>
          <a:prstGeom prst="ellipse">
            <a:avLst/>
          </a:prstGeom>
          <a:ln>
            <a:solidFill>
              <a:srgbClr val="FF5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zákonem chráněná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E6F434"/>
                </a:solidFill>
              </a:rPr>
              <a:t>Konvalinka vonná</a:t>
            </a:r>
            <a:endParaRPr lang="cs-CZ" dirty="0">
              <a:solidFill>
                <a:srgbClr val="E6F434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                                                                    16.</a:t>
            </a:r>
            <a:endParaRPr lang="cs-CZ" dirty="0"/>
          </a:p>
        </p:txBody>
      </p:sp>
      <p:pic>
        <p:nvPicPr>
          <p:cNvPr id="23554" name="Picture 2" descr="Soubor:Konwalia w deszczu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1700808"/>
            <a:ext cx="5891808" cy="4418856"/>
          </a:xfrm>
          <a:prstGeom prst="rect">
            <a:avLst/>
          </a:prstGeom>
          <a:noFill/>
        </p:spPr>
      </p:pic>
      <p:sp>
        <p:nvSpPr>
          <p:cNvPr id="5" name="Elipsa 4"/>
          <p:cNvSpPr/>
          <p:nvPr/>
        </p:nvSpPr>
        <p:spPr>
          <a:xfrm>
            <a:off x="683568" y="4797152"/>
            <a:ext cx="2952328" cy="79208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silně jedovatá</a:t>
            </a:r>
            <a:endParaRPr lang="cs-CZ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5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animBg="1"/>
      <p:bldP spid="5" grpId="1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E6F434"/>
                </a:solidFill>
              </a:rPr>
              <a:t>Ocún jesenní</a:t>
            </a:r>
            <a:endParaRPr lang="cs-CZ" dirty="0">
              <a:solidFill>
                <a:srgbClr val="E6F434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                                                  17.</a:t>
            </a:r>
            <a:endParaRPr lang="cs-CZ" dirty="0"/>
          </a:p>
        </p:txBody>
      </p:sp>
      <p:pic>
        <p:nvPicPr>
          <p:cNvPr id="24578" name="Picture 2" descr="Soubor:Colchicum autumnale (Marek Szczepanek)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67112" y="1700808"/>
            <a:ext cx="3011748" cy="4550718"/>
          </a:xfrm>
          <a:prstGeom prst="rect">
            <a:avLst/>
          </a:prstGeom>
          <a:noFill/>
        </p:spPr>
      </p:pic>
      <p:sp>
        <p:nvSpPr>
          <p:cNvPr id="5" name="Elipsa 4"/>
          <p:cNvSpPr/>
          <p:nvPr/>
        </p:nvSpPr>
        <p:spPr>
          <a:xfrm>
            <a:off x="683568" y="4797152"/>
            <a:ext cx="2952328" cy="79208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prudce jedovatý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6" name="Elipsa 5"/>
          <p:cNvSpPr/>
          <p:nvPr/>
        </p:nvSpPr>
        <p:spPr>
          <a:xfrm>
            <a:off x="5220072" y="3933056"/>
            <a:ext cx="2952328" cy="79208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kvete na podzim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5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2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animBg="1"/>
      <p:bldP spid="5" grpId="1" animBg="1"/>
      <p:bldP spid="6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E6F434"/>
                </a:solidFill>
              </a:rPr>
              <a:t>Vraní oko čtyřlisté</a:t>
            </a:r>
            <a:endParaRPr lang="cs-CZ" dirty="0">
              <a:solidFill>
                <a:srgbClr val="E6F434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                                                                 18.</a:t>
            </a:r>
            <a:endParaRPr lang="cs-CZ" dirty="0"/>
          </a:p>
        </p:txBody>
      </p:sp>
      <p:pic>
        <p:nvPicPr>
          <p:cNvPr id="25602" name="Picture 2" descr="Soubor:Paris quadrifolia 2011 G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95736" y="1844824"/>
            <a:ext cx="5135387" cy="4158208"/>
          </a:xfrm>
          <a:prstGeom prst="rect">
            <a:avLst/>
          </a:prstGeom>
          <a:noFill/>
        </p:spPr>
      </p:pic>
      <p:sp>
        <p:nvSpPr>
          <p:cNvPr id="5" name="Elipsa 4"/>
          <p:cNvSpPr/>
          <p:nvPr/>
        </p:nvSpPr>
        <p:spPr>
          <a:xfrm>
            <a:off x="683568" y="2204864"/>
            <a:ext cx="2952328" cy="79208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prudce jedovaté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6" name="Elipsa 5"/>
          <p:cNvSpPr/>
          <p:nvPr/>
        </p:nvSpPr>
        <p:spPr>
          <a:xfrm>
            <a:off x="5580112" y="4869160"/>
            <a:ext cx="2952328" cy="79208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 listy v přeslenu</a:t>
            </a:r>
            <a:endParaRPr lang="cs-CZ" dirty="0"/>
          </a:p>
        </p:txBody>
      </p:sp>
      <p:sp>
        <p:nvSpPr>
          <p:cNvPr id="7" name="Elipsa 6"/>
          <p:cNvSpPr/>
          <p:nvPr/>
        </p:nvSpPr>
        <p:spPr>
          <a:xfrm>
            <a:off x="5724128" y="2420888"/>
            <a:ext cx="2952328" cy="79208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 bobule</a:t>
            </a:r>
            <a:endParaRPr lang="cs-CZ" dirty="0"/>
          </a:p>
        </p:txBody>
      </p:sp>
      <p:sp>
        <p:nvSpPr>
          <p:cNvPr id="8" name="Elipsa 7"/>
          <p:cNvSpPr/>
          <p:nvPr/>
        </p:nvSpPr>
        <p:spPr>
          <a:xfrm>
            <a:off x="683568" y="4797152"/>
            <a:ext cx="2952328" cy="79208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pozor na záměnu s borůvkami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5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2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animBg="1"/>
      <p:bldP spid="5" grpId="1" animBg="1"/>
      <p:bldP spid="6" grpId="0" animBg="1"/>
      <p:bldP spid="7" grpId="0" animBg="1"/>
      <p:bldP spid="8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E6F434"/>
                </a:solidFill>
              </a:rPr>
              <a:t>Česnek medvědí</a:t>
            </a:r>
            <a:endParaRPr lang="cs-CZ" dirty="0">
              <a:solidFill>
                <a:srgbClr val="E6F434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                         19.</a:t>
            </a:r>
            <a:endParaRPr lang="cs-CZ" dirty="0"/>
          </a:p>
        </p:txBody>
      </p:sp>
      <p:pic>
        <p:nvPicPr>
          <p:cNvPr id="41986" name="Picture 2" descr="Soubor:Ramsons 700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3968" y="1844824"/>
            <a:ext cx="4014696" cy="4218953"/>
          </a:xfrm>
          <a:prstGeom prst="rect">
            <a:avLst/>
          </a:prstGeom>
          <a:noFill/>
        </p:spPr>
      </p:pic>
      <p:sp>
        <p:nvSpPr>
          <p:cNvPr id="5" name="Elipsa 4"/>
          <p:cNvSpPr/>
          <p:nvPr/>
        </p:nvSpPr>
        <p:spPr>
          <a:xfrm>
            <a:off x="611560" y="2996952"/>
            <a:ext cx="4248472" cy="10801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jeho listy jsou jedlé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C000"/>
                </a:solidFill>
              </a:rPr>
              <a:t>Pokojové </a:t>
            </a:r>
          </a:p>
          <a:p>
            <a:endParaRPr lang="cs-CZ" dirty="0" smtClean="0">
              <a:solidFill>
                <a:srgbClr val="FFC000"/>
              </a:solidFill>
            </a:endParaRPr>
          </a:p>
          <a:p>
            <a:r>
              <a:rPr lang="cs-CZ" dirty="0" smtClean="0"/>
              <a:t>Aloe</a:t>
            </a:r>
          </a:p>
          <a:p>
            <a:r>
              <a:rPr lang="cs-CZ" dirty="0" smtClean="0"/>
              <a:t>Asparágus </a:t>
            </a:r>
          </a:p>
          <a:p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FFFF00"/>
                </a:solidFill>
              </a:rPr>
              <a:t>Aloe pravá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                                                                  20.</a:t>
            </a:r>
            <a:endParaRPr lang="cs-CZ" dirty="0"/>
          </a:p>
        </p:txBody>
      </p:sp>
      <p:pic>
        <p:nvPicPr>
          <p:cNvPr id="39938" name="Picture 2" descr="Soubor:Aloe Ver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75656" y="1628800"/>
            <a:ext cx="5963816" cy="428649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 smtClean="0">
                <a:solidFill>
                  <a:srgbClr val="FFFF00"/>
                </a:solidFill>
              </a:rPr>
              <a:t>Asparagus</a:t>
            </a:r>
            <a:r>
              <a:rPr lang="cs-CZ" dirty="0" smtClean="0">
                <a:solidFill>
                  <a:srgbClr val="FFFF00"/>
                </a:solidFill>
              </a:rPr>
              <a:t> 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                                                                     21.</a:t>
            </a:r>
            <a:endParaRPr lang="cs-CZ" dirty="0"/>
          </a:p>
        </p:txBody>
      </p:sp>
      <p:pic>
        <p:nvPicPr>
          <p:cNvPr id="40962" name="Picture 2" descr="asparagus sprenger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696" y="1700808"/>
            <a:ext cx="5963816" cy="447286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00B0F0"/>
                </a:solidFill>
              </a:rPr>
              <a:t>Vyber správnou odpověď</a:t>
            </a:r>
            <a:endParaRPr lang="cs-CZ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1. Květ liliovitých je:</a:t>
            </a:r>
          </a:p>
          <a:p>
            <a:r>
              <a:rPr lang="cs-CZ" dirty="0" smtClean="0"/>
              <a:t>    a) trojčetný, </a:t>
            </a:r>
            <a:r>
              <a:rPr lang="cs-CZ" dirty="0" err="1" smtClean="0"/>
              <a:t>jednopohlavný</a:t>
            </a:r>
            <a:endParaRPr lang="cs-CZ" dirty="0" smtClean="0"/>
          </a:p>
          <a:p>
            <a:r>
              <a:rPr lang="cs-CZ" dirty="0" smtClean="0"/>
              <a:t>    b) trojčetný, </a:t>
            </a:r>
            <a:r>
              <a:rPr lang="cs-CZ" dirty="0" err="1" smtClean="0"/>
              <a:t>oboupohlavný</a:t>
            </a:r>
            <a:endParaRPr lang="cs-CZ" dirty="0" smtClean="0"/>
          </a:p>
          <a:p>
            <a:r>
              <a:rPr lang="cs-CZ" dirty="0" smtClean="0"/>
              <a:t>    c) </a:t>
            </a:r>
            <a:r>
              <a:rPr lang="cs-CZ" dirty="0" err="1" smtClean="0"/>
              <a:t>šestičetný</a:t>
            </a:r>
            <a:r>
              <a:rPr lang="cs-CZ" dirty="0" smtClean="0"/>
              <a:t>, </a:t>
            </a:r>
            <a:r>
              <a:rPr lang="cs-CZ" dirty="0" err="1" smtClean="0"/>
              <a:t>jednopohlavný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2. Květní lístky jsou:</a:t>
            </a:r>
          </a:p>
          <a:p>
            <a:r>
              <a:rPr lang="cs-CZ" dirty="0" smtClean="0"/>
              <a:t>    a) rozlišené na kalich a korunu</a:t>
            </a:r>
          </a:p>
          <a:p>
            <a:r>
              <a:rPr lang="cs-CZ" dirty="0" smtClean="0"/>
              <a:t>    b) nerozlišené v okvětí</a:t>
            </a:r>
          </a:p>
          <a:p>
            <a:endParaRPr lang="cs-CZ" dirty="0" smtClean="0"/>
          </a:p>
          <a:p>
            <a:r>
              <a:rPr lang="cs-CZ" dirty="0" smtClean="0"/>
              <a:t>3. Plodem jsou:</a:t>
            </a:r>
          </a:p>
          <a:p>
            <a:r>
              <a:rPr lang="cs-CZ" dirty="0" smtClean="0"/>
              <a:t>    a) šešule, šešulka</a:t>
            </a:r>
          </a:p>
          <a:p>
            <a:r>
              <a:rPr lang="cs-CZ" dirty="0" smtClean="0"/>
              <a:t>    b) bobule, bobulka </a:t>
            </a:r>
          </a:p>
          <a:p>
            <a:r>
              <a:rPr lang="cs-CZ" dirty="0" smtClean="0"/>
              <a:t>    c) bobule, tobolka</a:t>
            </a:r>
          </a:p>
          <a:p>
            <a:r>
              <a:rPr lang="cs-CZ" dirty="0" smtClean="0"/>
              <a:t>   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5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0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3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8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5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3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8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0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2" dur="5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6" dur="2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1" dur="2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06" dur="2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63D5DB"/>
                </a:solidFill>
              </a:rPr>
              <a:t>Doplň text</a:t>
            </a:r>
            <a:endParaRPr lang="cs-CZ" dirty="0">
              <a:solidFill>
                <a:srgbClr val="63D5DB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Liliovité jsou většinou vytrvalé …………….</a:t>
            </a:r>
          </a:p>
          <a:p>
            <a:endParaRPr lang="cs-CZ" dirty="0" smtClean="0"/>
          </a:p>
          <a:p>
            <a:r>
              <a:rPr lang="cs-CZ" dirty="0" smtClean="0"/>
              <a:t>Květ je …….četný, ……..</a:t>
            </a:r>
            <a:r>
              <a:rPr lang="cs-CZ" dirty="0" err="1" smtClean="0"/>
              <a:t>pohlavný</a:t>
            </a:r>
            <a:r>
              <a:rPr lang="cs-CZ" dirty="0" smtClean="0"/>
              <a:t>, květní lístky jsou …………… a tvoří tedy ……….</a:t>
            </a:r>
          </a:p>
          <a:p>
            <a:endParaRPr lang="cs-CZ" dirty="0" smtClean="0"/>
          </a:p>
          <a:p>
            <a:r>
              <a:rPr lang="cs-CZ" dirty="0" smtClean="0"/>
              <a:t>Plodem bývá …………. nebo …………..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63D5DB"/>
                </a:solidFill>
              </a:rPr>
              <a:t>Řešení </a:t>
            </a:r>
            <a:endParaRPr lang="cs-CZ" dirty="0">
              <a:solidFill>
                <a:srgbClr val="63D5DB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Liliovité jsou většinou vytrvalé </a:t>
            </a:r>
            <a:r>
              <a:rPr lang="cs-CZ" dirty="0" smtClean="0">
                <a:solidFill>
                  <a:srgbClr val="E6F434"/>
                </a:solidFill>
              </a:rPr>
              <a:t>byliny</a:t>
            </a:r>
            <a:r>
              <a:rPr lang="cs-CZ" dirty="0" smtClean="0"/>
              <a:t>.</a:t>
            </a:r>
            <a:endParaRPr lang="cs-CZ" dirty="0" smtClean="0">
              <a:solidFill>
                <a:srgbClr val="E6F434"/>
              </a:solidFill>
            </a:endParaRPr>
          </a:p>
          <a:p>
            <a:endParaRPr lang="cs-CZ" dirty="0" smtClean="0"/>
          </a:p>
          <a:p>
            <a:r>
              <a:rPr lang="cs-CZ" dirty="0" smtClean="0"/>
              <a:t>Květ je </a:t>
            </a:r>
            <a:r>
              <a:rPr lang="cs-CZ" dirty="0" smtClean="0">
                <a:solidFill>
                  <a:srgbClr val="E6F434"/>
                </a:solidFill>
              </a:rPr>
              <a:t>troj</a:t>
            </a:r>
            <a:r>
              <a:rPr lang="cs-CZ" dirty="0" smtClean="0"/>
              <a:t>četný, </a:t>
            </a:r>
            <a:r>
              <a:rPr lang="cs-CZ" dirty="0" err="1" smtClean="0">
                <a:solidFill>
                  <a:srgbClr val="E6F434"/>
                </a:solidFill>
              </a:rPr>
              <a:t>obou</a:t>
            </a:r>
            <a:r>
              <a:rPr lang="cs-CZ" dirty="0" err="1" smtClean="0"/>
              <a:t>pohlavný</a:t>
            </a:r>
            <a:r>
              <a:rPr lang="cs-CZ" dirty="0" smtClean="0"/>
              <a:t>, květní lístky jsou </a:t>
            </a:r>
            <a:r>
              <a:rPr lang="cs-CZ" dirty="0" smtClean="0">
                <a:solidFill>
                  <a:srgbClr val="E6F434"/>
                </a:solidFill>
              </a:rPr>
              <a:t>nerozlišené</a:t>
            </a:r>
            <a:r>
              <a:rPr lang="cs-CZ" dirty="0" smtClean="0"/>
              <a:t> a tvoří tedy </a:t>
            </a:r>
            <a:r>
              <a:rPr lang="cs-CZ" dirty="0" smtClean="0">
                <a:solidFill>
                  <a:srgbClr val="E6F434"/>
                </a:solidFill>
              </a:rPr>
              <a:t>okvětí</a:t>
            </a:r>
            <a:r>
              <a:rPr lang="cs-CZ" dirty="0" smtClean="0"/>
              <a:t>.</a:t>
            </a:r>
            <a:endParaRPr lang="cs-CZ" dirty="0" smtClean="0">
              <a:solidFill>
                <a:srgbClr val="E6F434"/>
              </a:solidFill>
            </a:endParaRPr>
          </a:p>
          <a:p>
            <a:endParaRPr lang="cs-CZ" dirty="0" smtClean="0"/>
          </a:p>
          <a:p>
            <a:r>
              <a:rPr lang="cs-CZ" dirty="0" smtClean="0"/>
              <a:t>Plodem bývá </a:t>
            </a:r>
            <a:r>
              <a:rPr lang="cs-CZ" dirty="0" smtClean="0">
                <a:solidFill>
                  <a:srgbClr val="E6F434"/>
                </a:solidFill>
              </a:rPr>
              <a:t>tobolka</a:t>
            </a:r>
            <a:r>
              <a:rPr lang="cs-CZ" dirty="0" smtClean="0"/>
              <a:t> nebo </a:t>
            </a:r>
            <a:r>
              <a:rPr lang="cs-CZ" dirty="0" smtClean="0">
                <a:solidFill>
                  <a:srgbClr val="E6F434"/>
                </a:solidFill>
              </a:rPr>
              <a:t>bobule</a:t>
            </a:r>
            <a:r>
              <a:rPr lang="cs-CZ" dirty="0" smtClean="0"/>
              <a:t>.</a:t>
            </a:r>
            <a:endParaRPr lang="cs-CZ" dirty="0">
              <a:solidFill>
                <a:srgbClr val="E6F434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Pojmenuj uvedené </a:t>
            </a:r>
            <a:r>
              <a:rPr lang="cs-CZ" dirty="0" smtClean="0">
                <a:solidFill>
                  <a:srgbClr val="FF0000"/>
                </a:solidFill>
              </a:rPr>
              <a:t>jedovaté</a:t>
            </a:r>
            <a:r>
              <a:rPr lang="cs-CZ" dirty="0" smtClean="0"/>
              <a:t> rostliny.</a:t>
            </a:r>
          </a:p>
          <a:p>
            <a:endParaRPr lang="cs-CZ" dirty="0"/>
          </a:p>
        </p:txBody>
      </p:sp>
      <p:pic>
        <p:nvPicPr>
          <p:cNvPr id="4" name="Picture 2" descr="Soubor:Konwalia w deszczu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2420888"/>
            <a:ext cx="2339413" cy="1754560"/>
          </a:xfrm>
          <a:prstGeom prst="rect">
            <a:avLst/>
          </a:prstGeom>
          <a:noFill/>
        </p:spPr>
      </p:pic>
      <p:pic>
        <p:nvPicPr>
          <p:cNvPr id="5" name="Picture 2" descr="Soubor:Colchicum autumnale (Marek Szczepanek)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91880" y="2924944"/>
            <a:ext cx="2296905" cy="3470598"/>
          </a:xfrm>
          <a:prstGeom prst="rect">
            <a:avLst/>
          </a:prstGeom>
          <a:noFill/>
        </p:spPr>
      </p:pic>
      <p:pic>
        <p:nvPicPr>
          <p:cNvPr id="6" name="Picture 2" descr="Soubor:Paris quadrifolia 2011 G1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084168" y="2420888"/>
            <a:ext cx="2200701" cy="1781944"/>
          </a:xfrm>
          <a:prstGeom prst="rect">
            <a:avLst/>
          </a:prstGeom>
          <a:noFill/>
        </p:spPr>
      </p:pic>
      <p:sp>
        <p:nvSpPr>
          <p:cNvPr id="7" name="Zaoblený obdélník 6"/>
          <p:cNvSpPr/>
          <p:nvPr/>
        </p:nvSpPr>
        <p:spPr>
          <a:xfrm>
            <a:off x="683568" y="4437112"/>
            <a:ext cx="2448272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konvalinka vonná</a:t>
            </a:r>
            <a:endParaRPr lang="cs-CZ" dirty="0"/>
          </a:p>
        </p:txBody>
      </p:sp>
      <p:sp>
        <p:nvSpPr>
          <p:cNvPr id="8" name="Zaoblený obdélník 7"/>
          <p:cNvSpPr/>
          <p:nvPr/>
        </p:nvSpPr>
        <p:spPr>
          <a:xfrm>
            <a:off x="3419872" y="2276872"/>
            <a:ext cx="2448272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ocún jesenní</a:t>
            </a:r>
            <a:endParaRPr lang="cs-CZ" dirty="0"/>
          </a:p>
        </p:txBody>
      </p:sp>
      <p:sp>
        <p:nvSpPr>
          <p:cNvPr id="9" name="Zaoblený obdélník 8"/>
          <p:cNvSpPr/>
          <p:nvPr/>
        </p:nvSpPr>
        <p:spPr>
          <a:xfrm>
            <a:off x="6084168" y="4437112"/>
            <a:ext cx="2448272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vraní oko čtyřlisté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aoblený obdélník 5"/>
          <p:cNvSpPr/>
          <p:nvPr/>
        </p:nvSpPr>
        <p:spPr>
          <a:xfrm>
            <a:off x="683568" y="4869160"/>
            <a:ext cx="7632848" cy="1080120"/>
          </a:xfrm>
          <a:prstGeom prst="round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683568" y="1628800"/>
            <a:ext cx="7632848" cy="3024336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sz="2000" dirty="0" smtClean="0"/>
          </a:p>
          <a:p>
            <a:r>
              <a:rPr lang="cs-CZ" sz="2000" b="1" dirty="0" smtClean="0">
                <a:solidFill>
                  <a:srgbClr val="FF6600"/>
                </a:solidFill>
              </a:rPr>
              <a:t>Otrava může nastat</a:t>
            </a:r>
            <a:r>
              <a:rPr lang="cs-CZ" sz="2000" dirty="0" smtClean="0">
                <a:solidFill>
                  <a:srgbClr val="FF6600"/>
                </a:solidFill>
              </a:rPr>
              <a:t>:</a:t>
            </a:r>
          </a:p>
          <a:p>
            <a:endParaRPr lang="cs-CZ" sz="2000" dirty="0" smtClean="0">
              <a:solidFill>
                <a:srgbClr val="FF0066"/>
              </a:solidFill>
            </a:endParaRPr>
          </a:p>
          <a:p>
            <a:r>
              <a:rPr lang="cs-CZ" sz="2000" dirty="0" smtClean="0">
                <a:solidFill>
                  <a:srgbClr val="FF0066"/>
                </a:solidFill>
              </a:rPr>
              <a:t>Konvalinka</a:t>
            </a:r>
            <a:r>
              <a:rPr lang="cs-CZ" sz="2000" dirty="0" smtClean="0"/>
              <a:t> – žvýkáním </a:t>
            </a:r>
            <a:r>
              <a:rPr lang="cs-CZ" sz="2000" dirty="0" smtClean="0">
                <a:solidFill>
                  <a:srgbClr val="FF0066"/>
                </a:solidFill>
              </a:rPr>
              <a:t>stonku</a:t>
            </a:r>
            <a:r>
              <a:rPr lang="cs-CZ" sz="2000" dirty="0" smtClean="0"/>
              <a:t> či </a:t>
            </a:r>
            <a:r>
              <a:rPr lang="cs-CZ" sz="2000" dirty="0" smtClean="0">
                <a:solidFill>
                  <a:srgbClr val="FF0066"/>
                </a:solidFill>
              </a:rPr>
              <a:t>listů</a:t>
            </a:r>
          </a:p>
          <a:p>
            <a:r>
              <a:rPr lang="cs-CZ" sz="2000" dirty="0" smtClean="0"/>
              <a:t>                   - požitím </a:t>
            </a:r>
            <a:r>
              <a:rPr lang="cs-CZ" sz="2000" dirty="0" smtClean="0">
                <a:solidFill>
                  <a:srgbClr val="FF0066"/>
                </a:solidFill>
              </a:rPr>
              <a:t>vody z vázy</a:t>
            </a:r>
          </a:p>
          <a:p>
            <a:r>
              <a:rPr lang="cs-CZ" sz="2000" dirty="0" smtClean="0"/>
              <a:t>                   - požitím červených </a:t>
            </a:r>
            <a:r>
              <a:rPr lang="cs-CZ" sz="2000" dirty="0" smtClean="0">
                <a:solidFill>
                  <a:srgbClr val="FF0066"/>
                </a:solidFill>
              </a:rPr>
              <a:t>plodů</a:t>
            </a:r>
          </a:p>
          <a:p>
            <a:endParaRPr lang="cs-CZ" sz="2000" dirty="0" smtClean="0"/>
          </a:p>
          <a:p>
            <a:r>
              <a:rPr lang="cs-CZ" sz="2000" dirty="0" smtClean="0">
                <a:solidFill>
                  <a:srgbClr val="E6F434"/>
                </a:solidFill>
              </a:rPr>
              <a:t>Ocún</a:t>
            </a:r>
            <a:r>
              <a:rPr lang="cs-CZ" sz="2000" dirty="0" smtClean="0"/>
              <a:t> – konzumací </a:t>
            </a:r>
            <a:r>
              <a:rPr lang="cs-CZ" sz="2000" dirty="0" smtClean="0">
                <a:solidFill>
                  <a:srgbClr val="E6F434"/>
                </a:solidFill>
              </a:rPr>
              <a:t>listů</a:t>
            </a:r>
            <a:r>
              <a:rPr lang="cs-CZ" sz="2000" dirty="0" smtClean="0"/>
              <a:t> po jejich záměně s česnekem medvědím</a:t>
            </a:r>
          </a:p>
          <a:p>
            <a:r>
              <a:rPr lang="cs-CZ" sz="2000" dirty="0" smtClean="0"/>
              <a:t>          - skrz </a:t>
            </a:r>
            <a:r>
              <a:rPr lang="cs-CZ" sz="2000" dirty="0" smtClean="0">
                <a:solidFill>
                  <a:srgbClr val="E6F434"/>
                </a:solidFill>
              </a:rPr>
              <a:t>mléko</a:t>
            </a:r>
            <a:r>
              <a:rPr lang="cs-CZ" sz="2000" dirty="0" smtClean="0"/>
              <a:t> </a:t>
            </a:r>
            <a:r>
              <a:rPr lang="cs-CZ" sz="2000" dirty="0" smtClean="0">
                <a:solidFill>
                  <a:srgbClr val="E6F434"/>
                </a:solidFill>
              </a:rPr>
              <a:t>koz</a:t>
            </a:r>
            <a:r>
              <a:rPr lang="cs-CZ" sz="2000" dirty="0" smtClean="0"/>
              <a:t> a </a:t>
            </a:r>
            <a:r>
              <a:rPr lang="cs-CZ" sz="2000" dirty="0" smtClean="0">
                <a:solidFill>
                  <a:srgbClr val="E6F434"/>
                </a:solidFill>
              </a:rPr>
              <a:t>ovcí</a:t>
            </a:r>
            <a:r>
              <a:rPr lang="cs-CZ" sz="2000" dirty="0" smtClean="0"/>
              <a:t>, které ocún </a:t>
            </a:r>
            <a:r>
              <a:rPr lang="cs-CZ" sz="2000" dirty="0" err="1" smtClean="0"/>
              <a:t>zpásly</a:t>
            </a:r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r>
              <a:rPr lang="cs-CZ" sz="2000" dirty="0" smtClean="0">
                <a:solidFill>
                  <a:srgbClr val="002060"/>
                </a:solidFill>
              </a:rPr>
              <a:t>Vraní oko čtyřlisté </a:t>
            </a:r>
            <a:r>
              <a:rPr lang="cs-CZ" sz="2000" dirty="0" smtClean="0"/>
              <a:t>– přes jedovatost jsou </a:t>
            </a:r>
            <a:r>
              <a:rPr lang="cs-CZ" sz="2000" dirty="0" smtClean="0">
                <a:solidFill>
                  <a:srgbClr val="002060"/>
                </a:solidFill>
              </a:rPr>
              <a:t>otravy vzácné</a:t>
            </a:r>
            <a:r>
              <a:rPr lang="cs-CZ" sz="2000" dirty="0" smtClean="0"/>
              <a:t> </a:t>
            </a:r>
          </a:p>
          <a:p>
            <a:r>
              <a:rPr lang="cs-CZ" sz="2000" dirty="0" smtClean="0"/>
              <a:t>                              - rostlina </a:t>
            </a:r>
            <a:r>
              <a:rPr lang="cs-CZ" sz="2000" dirty="0" smtClean="0">
                <a:solidFill>
                  <a:srgbClr val="002060"/>
                </a:solidFill>
              </a:rPr>
              <a:t>zapáchá</a:t>
            </a:r>
            <a:r>
              <a:rPr lang="cs-CZ" sz="2000" dirty="0" smtClean="0"/>
              <a:t>, plody jsou </a:t>
            </a:r>
            <a:r>
              <a:rPr lang="cs-CZ" sz="2000" dirty="0" smtClean="0">
                <a:solidFill>
                  <a:srgbClr val="002060"/>
                </a:solidFill>
              </a:rPr>
              <a:t>nechutné</a:t>
            </a:r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/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000" dirty="0" smtClean="0"/>
              <a:t>   Zdroje a citace</a:t>
            </a: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25000" lnSpcReduction="20000"/>
          </a:bodyPr>
          <a:lstStyle/>
          <a:p>
            <a:r>
              <a:rPr lang="cs-CZ" sz="4000" dirty="0" smtClean="0"/>
              <a:t>Vlastní tvorba</a:t>
            </a:r>
          </a:p>
          <a:p>
            <a:endParaRPr lang="cs-CZ" sz="4000" dirty="0" smtClean="0"/>
          </a:p>
          <a:p>
            <a:r>
              <a:rPr lang="cs-CZ" sz="4000" dirty="0" err="1" smtClean="0"/>
              <a:t>Wikipedia</a:t>
            </a:r>
            <a:r>
              <a:rPr lang="cs-CZ" sz="4000" dirty="0" smtClean="0"/>
              <a:t>. </a:t>
            </a:r>
            <a:r>
              <a:rPr lang="cs-CZ" sz="4000" dirty="0" err="1" smtClean="0"/>
              <a:t>Cz</a:t>
            </a:r>
            <a:endParaRPr lang="cs-CZ" sz="4000" dirty="0" smtClean="0"/>
          </a:p>
          <a:p>
            <a:endParaRPr lang="cs-CZ" sz="4000" dirty="0" smtClean="0"/>
          </a:p>
          <a:p>
            <a:r>
              <a:rPr lang="cs-CZ" sz="4000" dirty="0" smtClean="0"/>
              <a:t>Obrázky</a:t>
            </a:r>
          </a:p>
          <a:p>
            <a:r>
              <a:rPr lang="cs-CZ" sz="4000" dirty="0" smtClean="0"/>
              <a:t>1. ANRIE. </a:t>
            </a:r>
            <a:r>
              <a:rPr lang="cs-CZ" sz="4000" i="1" dirty="0" err="1" smtClean="0"/>
              <a:t>Wikipedia.cz</a:t>
            </a:r>
            <a:r>
              <a:rPr lang="cs-CZ" sz="4000" dirty="0" smtClean="0"/>
              <a:t> [online]. [cit. 8.5.2013]. Dostupný na WWW: http://cs.wikipedia.org/wiki/Soubor:Tulipa_Greigii_Engadin_1.jpg</a:t>
            </a:r>
          </a:p>
          <a:p>
            <a:endParaRPr lang="cs-CZ" sz="4000" dirty="0" smtClean="0"/>
          </a:p>
          <a:p>
            <a:r>
              <a:rPr lang="cs-CZ" sz="4000" dirty="0" smtClean="0"/>
              <a:t>2. HAYNOLD, </a:t>
            </a:r>
            <a:r>
              <a:rPr lang="cs-CZ" sz="4000" dirty="0" err="1" smtClean="0"/>
              <a:t>Bernd</a:t>
            </a:r>
            <a:r>
              <a:rPr lang="cs-CZ" sz="4000" dirty="0" smtClean="0"/>
              <a:t>. </a:t>
            </a:r>
            <a:r>
              <a:rPr lang="cs-CZ" sz="4000" i="1" dirty="0" err="1" smtClean="0"/>
              <a:t>Wikipedia.cz</a:t>
            </a:r>
            <a:r>
              <a:rPr lang="cs-CZ" sz="4000" dirty="0" smtClean="0"/>
              <a:t> [online]. [cit. 10.5.2013]. Dostupný na WWW: http://cs.wikipedia.org/wiki/Soubor:Tulipa_aucheriana_240408.jpg</a:t>
            </a:r>
          </a:p>
          <a:p>
            <a:endParaRPr lang="cs-CZ" sz="4000" dirty="0" smtClean="0"/>
          </a:p>
          <a:p>
            <a:r>
              <a:rPr lang="cs-CZ" sz="4000" dirty="0" smtClean="0"/>
              <a:t>3. </a:t>
            </a:r>
            <a:r>
              <a:rPr lang="pt-BR" sz="4000" dirty="0" smtClean="0"/>
              <a:t>AUTOR NEUVEDEN. </a:t>
            </a:r>
            <a:r>
              <a:rPr lang="pt-BR" sz="4000" i="1" dirty="0" smtClean="0"/>
              <a:t>floracr.unas.cz</a:t>
            </a:r>
            <a:r>
              <a:rPr lang="pt-BR" sz="4000" dirty="0" smtClean="0"/>
              <a:t> [online]. [cit. 8.5.2013]. Dostupný na WWW: http://www.floracr.unas.cz/floraCR/liliezlatohlavek.htm </a:t>
            </a:r>
            <a:r>
              <a:rPr lang="cs-CZ" sz="4000" dirty="0" smtClean="0"/>
              <a:t/>
            </a:r>
            <a:br>
              <a:rPr lang="cs-CZ" sz="4000" dirty="0" smtClean="0"/>
            </a:br>
            <a:endParaRPr lang="cs-CZ" sz="4000" dirty="0" smtClean="0"/>
          </a:p>
          <a:p>
            <a:r>
              <a:rPr lang="cs-CZ" sz="4000" dirty="0" smtClean="0"/>
              <a:t> 4. HAESSNER, </a:t>
            </a:r>
            <a:r>
              <a:rPr lang="cs-CZ" sz="4000" dirty="0" err="1" smtClean="0"/>
              <a:t>Rainer</a:t>
            </a:r>
            <a:r>
              <a:rPr lang="cs-CZ" sz="4000" dirty="0" smtClean="0"/>
              <a:t>. </a:t>
            </a:r>
            <a:r>
              <a:rPr lang="cs-CZ" sz="4000" i="1" dirty="0" err="1" smtClean="0"/>
              <a:t>Wikipedia.cz</a:t>
            </a:r>
            <a:r>
              <a:rPr lang="cs-CZ" sz="4000" dirty="0" smtClean="0"/>
              <a:t> [online]. [cit. 8.5.2013]. Dostupný na WWW: http://cs.wikipedia.org/wiki/Soubor:Field_with_onions.jpg</a:t>
            </a:r>
          </a:p>
          <a:p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dirty="0" smtClean="0"/>
              <a:t>5. WOUTERHAGENS. </a:t>
            </a:r>
            <a:r>
              <a:rPr lang="cs-CZ" sz="4000" i="1" dirty="0" err="1" smtClean="0"/>
              <a:t>Wikipedia.cz</a:t>
            </a:r>
            <a:r>
              <a:rPr lang="cs-CZ" sz="4000" dirty="0" smtClean="0"/>
              <a:t> [online]. [cit. 8.5.2013]. Dostupný na WWW: http://cs.wikipedia.org/wiki/Soubor:Allium_cepa.jpg</a:t>
            </a:r>
          </a:p>
          <a:p>
            <a:endParaRPr lang="cs-CZ" sz="4000" dirty="0" smtClean="0"/>
          </a:p>
          <a:p>
            <a:r>
              <a:rPr lang="cs-CZ" sz="4000" dirty="0" smtClean="0"/>
              <a:t>6. SYMAC. </a:t>
            </a:r>
            <a:r>
              <a:rPr lang="cs-CZ" sz="4000" i="1" dirty="0" err="1" smtClean="0"/>
              <a:t>Wikipedia.cz</a:t>
            </a:r>
            <a:r>
              <a:rPr lang="cs-CZ" sz="4000" dirty="0" smtClean="0"/>
              <a:t> [online]. [cit. 8.5.2013]. Dostupný na WWW: http://cs.wikipedia.org/wiki/Soubor:Ciboulette.JPG</a:t>
            </a:r>
          </a:p>
          <a:p>
            <a:endParaRPr lang="cs-CZ" sz="4000" dirty="0" smtClean="0"/>
          </a:p>
          <a:p>
            <a:r>
              <a:rPr lang="cs-CZ" sz="4000" dirty="0" smtClean="0"/>
              <a:t>7. AUTOR NEUVEDEN. </a:t>
            </a:r>
            <a:r>
              <a:rPr lang="cs-CZ" sz="4000" i="1" dirty="0" err="1" smtClean="0"/>
              <a:t>slniečkova.sk</a:t>
            </a:r>
            <a:r>
              <a:rPr lang="cs-CZ" sz="4000" dirty="0" smtClean="0"/>
              <a:t> [online]. [cit. 8.5.2013]. Dostupný na WWW: http://slnieckova.sk/p/cesnak-kuchynsky/</a:t>
            </a:r>
          </a:p>
          <a:p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dirty="0" smtClean="0"/>
              <a:t>8. MIDORI, </a:t>
            </a:r>
            <a:r>
              <a:rPr lang="cs-CZ" sz="4000" dirty="0" err="1" smtClean="0"/>
              <a:t>Sakurai</a:t>
            </a:r>
            <a:r>
              <a:rPr lang="cs-CZ" sz="4000" dirty="0" smtClean="0"/>
              <a:t>. </a:t>
            </a:r>
            <a:r>
              <a:rPr lang="cs-CZ" sz="4000" i="1" dirty="0" err="1" smtClean="0"/>
              <a:t>Wikipedia.cz</a:t>
            </a:r>
            <a:r>
              <a:rPr lang="cs-CZ" sz="4000" dirty="0" smtClean="0"/>
              <a:t> [online]. [cit. 8.5.2013]. Dostupný na WWW: http://cs.wikipedia.org/wiki/Soubor:Lily_flowered_tulip.jpg</a:t>
            </a:r>
          </a:p>
          <a:p>
            <a:endParaRPr lang="cs-CZ" sz="4000" dirty="0" smtClean="0"/>
          </a:p>
          <a:p>
            <a:r>
              <a:rPr lang="cs-CZ" sz="4000" dirty="0" smtClean="0"/>
              <a:t>9. AUTOR NEUVEDEN. </a:t>
            </a:r>
            <a:r>
              <a:rPr lang="cs-CZ" sz="4000" i="1" dirty="0" smtClean="0"/>
              <a:t>botanika.</a:t>
            </a:r>
            <a:r>
              <a:rPr lang="cs-CZ" sz="4000" i="1" dirty="0" err="1" smtClean="0"/>
              <a:t>wendys.cz</a:t>
            </a:r>
            <a:r>
              <a:rPr lang="cs-CZ" sz="4000" dirty="0" smtClean="0"/>
              <a:t> [online]. [cit. 8.5.2013]. Dostupný na WWW: http://botanika.</a:t>
            </a:r>
            <a:r>
              <a:rPr lang="cs-CZ" sz="4000" dirty="0" err="1" smtClean="0"/>
              <a:t>wendys.cz</a:t>
            </a:r>
            <a:r>
              <a:rPr lang="cs-CZ" sz="4000" dirty="0" smtClean="0"/>
              <a:t>/kytky/foto.</a:t>
            </a:r>
            <a:r>
              <a:rPr lang="cs-CZ" sz="4000" dirty="0" err="1" smtClean="0"/>
              <a:t>php</a:t>
            </a:r>
            <a:r>
              <a:rPr lang="cs-CZ" sz="4000" dirty="0" smtClean="0"/>
              <a:t>?301:1</a:t>
            </a:r>
          </a:p>
          <a:p>
            <a:endParaRPr lang="cs-CZ" sz="4000" dirty="0" smtClean="0"/>
          </a:p>
          <a:p>
            <a:r>
              <a:rPr lang="cs-CZ" sz="4000" dirty="0" smtClean="0"/>
              <a:t>10. STORCH, </a:t>
            </a:r>
            <a:r>
              <a:rPr lang="cs-CZ" sz="4000" dirty="0" err="1" smtClean="0"/>
              <a:t>Hedwig</a:t>
            </a:r>
            <a:r>
              <a:rPr lang="cs-CZ" sz="4000" dirty="0" smtClean="0"/>
              <a:t>. </a:t>
            </a:r>
            <a:r>
              <a:rPr lang="cs-CZ" sz="4000" i="1" dirty="0" err="1" smtClean="0"/>
              <a:t>Wikipedia.cz</a:t>
            </a:r>
            <a:r>
              <a:rPr lang="cs-CZ" sz="4000" dirty="0" smtClean="0"/>
              <a:t> [online]. [cit. 8.5.2013]. Dostupný na WWW: http://cs.wikipedia.org/wiki/Soubor:Hyazinthe_rosa_3255.JPG</a:t>
            </a:r>
          </a:p>
          <a:p>
            <a:endParaRPr lang="cs-CZ" sz="4000" dirty="0" smtClean="0"/>
          </a:p>
          <a:p>
            <a:r>
              <a:rPr lang="cs-CZ" sz="4000" dirty="0" smtClean="0"/>
              <a:t>11. BERND HAYNOLD. </a:t>
            </a:r>
            <a:r>
              <a:rPr lang="cs-CZ" sz="4000" i="1" dirty="0" err="1" smtClean="0"/>
              <a:t>Wikipedia.cz</a:t>
            </a:r>
            <a:r>
              <a:rPr lang="cs-CZ" sz="4000" dirty="0" smtClean="0"/>
              <a:t> [online]. [cit. 10.5.2013]. Dostupný na WWW: http://cs.wikipedia.org/wiki/Soubor:Crocus_vernus_1.jpg</a:t>
            </a:r>
          </a:p>
          <a:p>
            <a:endParaRPr lang="cs-CZ" sz="40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4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12. ZENZ., </a:t>
            </a:r>
            <a:r>
              <a:rPr lang="cs-CZ" sz="40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Rainer</a:t>
            </a:r>
            <a:r>
              <a:rPr lang="cs-CZ" sz="4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 </a:t>
            </a:r>
            <a:r>
              <a:rPr lang="cs-CZ" sz="4000" i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Wikipedia.cz</a:t>
            </a:r>
            <a:r>
              <a:rPr lang="cs-CZ" sz="4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 [online]. [cit. 10.5.2013]. Dostupný na WWW: http://cs.wikipedia.org/wiki/Soubor:Iran_saffron_threads.jpg</a:t>
            </a:r>
          </a:p>
          <a:p>
            <a:endParaRPr lang="cs-CZ" sz="4000" dirty="0" smtClean="0"/>
          </a:p>
          <a:p>
            <a:r>
              <a:rPr lang="cs-CZ" sz="4000" dirty="0" smtClean="0"/>
              <a:t/>
            </a:r>
            <a:br>
              <a:rPr lang="cs-CZ" sz="4000" dirty="0" smtClean="0"/>
            </a:br>
            <a:endParaRPr lang="cs-CZ" sz="4000" dirty="0" smtClean="0"/>
          </a:p>
          <a:p>
            <a:r>
              <a:rPr lang="cs-CZ" sz="4000" dirty="0" smtClean="0"/>
              <a:t/>
            </a:r>
            <a:br>
              <a:rPr lang="cs-CZ" sz="4000" dirty="0" smtClean="0"/>
            </a:br>
            <a:endParaRPr lang="pt-BR" sz="4000" dirty="0" smtClean="0"/>
          </a:p>
          <a:p>
            <a:r>
              <a:rPr lang="pt-BR" sz="4000" dirty="0" smtClean="0"/>
              <a:t/>
            </a:r>
            <a:br>
              <a:rPr lang="pt-BR" sz="4000" dirty="0" smtClean="0"/>
            </a:br>
            <a:endParaRPr lang="cs-CZ" sz="4000" dirty="0" smtClean="0"/>
          </a:p>
          <a:p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dirty="0" smtClean="0"/>
              <a:t> </a:t>
            </a:r>
          </a:p>
          <a:p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800" dirty="0" smtClean="0"/>
              <a:t/>
            </a:r>
            <a:br>
              <a:rPr lang="cs-CZ" sz="4800" dirty="0" smtClean="0"/>
            </a:br>
            <a:r>
              <a:rPr lang="cs-CZ" sz="4800" dirty="0" smtClean="0"/>
              <a:t/>
            </a:r>
            <a:br>
              <a:rPr lang="cs-CZ" sz="4800" dirty="0" smtClean="0"/>
            </a:br>
            <a:r>
              <a:rPr lang="cs-CZ" sz="5600" dirty="0" smtClean="0"/>
              <a:t/>
            </a:r>
            <a:br>
              <a:rPr lang="cs-CZ" sz="5600" dirty="0" smtClean="0"/>
            </a:br>
            <a:endParaRPr lang="cs-CZ" sz="5600" dirty="0" smtClean="0"/>
          </a:p>
          <a:p>
            <a:endParaRPr lang="cs-CZ" sz="5600" dirty="0" smtClean="0"/>
          </a:p>
          <a:p>
            <a:r>
              <a:rPr lang="cs-CZ" sz="5600" dirty="0" smtClean="0"/>
              <a:t/>
            </a:r>
            <a:br>
              <a:rPr lang="cs-CZ" sz="5600" dirty="0" smtClean="0"/>
            </a:br>
            <a:r>
              <a:rPr lang="cs-CZ" sz="4800" dirty="0" smtClean="0"/>
              <a:t/>
            </a:r>
            <a:br>
              <a:rPr lang="cs-CZ" sz="4800" dirty="0" smtClean="0"/>
            </a:br>
            <a:r>
              <a:rPr lang="cs-CZ" sz="4800" dirty="0" smtClean="0"/>
              <a:t/>
            </a:r>
            <a:br>
              <a:rPr lang="cs-CZ" sz="4800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sz="11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11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11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13. BÖHRINGER, Friedrich. </a:t>
            </a:r>
            <a:r>
              <a:rPr lang="cs-CZ" sz="1100" i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commons.wikipedia.org</a:t>
            </a:r>
            <a:r>
              <a:rPr lang="cs-CZ" sz="1100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  <a:r>
              <a:rPr lang="cs-CZ" sz="11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 [online]. [cit. 5.5.2013]. Dostupný na WWW: http://commons.wikimedia.org/wiki/File:T%C3%BCrkenbund_Lilie,_Lilium_martagon_2.JPG</a:t>
            </a:r>
          </a:p>
          <a:p>
            <a:r>
              <a:rPr lang="cs-CZ" sz="11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11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11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14. KARELJ. </a:t>
            </a:r>
            <a:r>
              <a:rPr lang="cs-CZ" sz="1100" i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Wikipedia.cz</a:t>
            </a:r>
            <a:r>
              <a:rPr lang="cs-CZ" sz="11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 [online]. [cit. 8.5.2013]. Dostupný na WWW: http://cs.wikipedia.org/wiki/Soubor:Anthericum_ramosum_Prague_2011_1.jpg</a:t>
            </a:r>
          </a:p>
          <a:p>
            <a:endParaRPr lang="cs-CZ" sz="11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11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15. 2 AUTOR NEUVEDEN. </a:t>
            </a:r>
            <a:r>
              <a:rPr lang="cs-CZ" sz="1100" i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Wikipedia.cz</a:t>
            </a:r>
            <a:r>
              <a:rPr lang="cs-CZ" sz="11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 [online]. [cit. 8.5.2013]. Dostupný na WWW: http://cs.wikipedia.org/wiki/Soubor:Anthericum_ramosum_250605a.jpg</a:t>
            </a:r>
          </a:p>
          <a:p>
            <a:endParaRPr lang="cs-CZ" sz="11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11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16. KPJAS. </a:t>
            </a:r>
            <a:r>
              <a:rPr lang="cs-CZ" sz="1100" i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Wikipedia.cz</a:t>
            </a:r>
            <a:r>
              <a:rPr lang="cs-CZ" sz="11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 [online]. [cit. 8.5.2013]. Dostupný na WWW: http://cs.wikipedia.org/wiki/Soubor:Konwalia_w_deszczu.jpg</a:t>
            </a:r>
          </a:p>
          <a:p>
            <a:endParaRPr lang="cs-CZ" sz="11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11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17. SZCZEPANEK, Marek. </a:t>
            </a:r>
            <a:r>
              <a:rPr lang="cs-CZ" sz="1100" i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Wikipedia.cz</a:t>
            </a:r>
            <a:r>
              <a:rPr lang="cs-CZ" sz="11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 [online]. [cit. 8.5.2013]. Dostupný na WWW: http://cs.wikipedia.org/wiki/Soubor:Colchicum_autumnale_(Marek_Szczepanek).jpg</a:t>
            </a:r>
          </a:p>
          <a:p>
            <a:r>
              <a:rPr lang="cs-CZ" sz="11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11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11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18. CHERNILEVSKY, </a:t>
            </a:r>
            <a:r>
              <a:rPr lang="cs-CZ" sz="11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George</a:t>
            </a:r>
            <a:r>
              <a:rPr lang="cs-CZ" sz="11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 </a:t>
            </a:r>
            <a:r>
              <a:rPr lang="cs-CZ" sz="1100" i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Wikipedia.cz</a:t>
            </a:r>
            <a:r>
              <a:rPr lang="cs-CZ" sz="11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 [online]. [cit. 8.5.2013]. Dostupný na WWW: http://cs.wikipedia.org/wiki/Soubor:Paris_quadrifolia_2011_G1.jpg</a:t>
            </a:r>
          </a:p>
          <a:p>
            <a:r>
              <a:rPr lang="cs-CZ" sz="11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19. CARTER, </a:t>
            </a:r>
            <a:r>
              <a:rPr lang="cs-CZ" sz="11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Lisa</a:t>
            </a:r>
            <a:r>
              <a:rPr lang="cs-CZ" sz="11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 </a:t>
            </a:r>
            <a:r>
              <a:rPr lang="cs-CZ" sz="1100" i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Wikipedia.cz</a:t>
            </a:r>
            <a:r>
              <a:rPr lang="cs-CZ" sz="11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 [online]. [cit. 5.5.2013]. Dostupný na WWW: http://cs.wikipedia.org/wiki/Soubor:Ramsons_700.jpg</a:t>
            </a:r>
          </a:p>
          <a:p>
            <a:r>
              <a:rPr lang="cs-CZ" sz="11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11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11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20. SILVERSMITH, </a:t>
            </a:r>
            <a:r>
              <a:rPr lang="cs-CZ" sz="11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Erin</a:t>
            </a:r>
            <a:r>
              <a:rPr lang="cs-CZ" sz="11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 </a:t>
            </a:r>
            <a:r>
              <a:rPr lang="cs-CZ" sz="1100" i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Wikipedia.cz</a:t>
            </a:r>
            <a:r>
              <a:rPr lang="cs-CZ" sz="11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 [online]. [cit. 10.5.2013]. Dostupný na WWW: http://cs.wikipedia.org/wiki/Soubor:Aloe_Vera.jpg</a:t>
            </a:r>
          </a:p>
          <a:p>
            <a:endParaRPr lang="cs-CZ" sz="11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11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21. AUTOR NEUVEDEN. </a:t>
            </a:r>
            <a:r>
              <a:rPr lang="cs-CZ" sz="1100" i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plantica.cz</a:t>
            </a:r>
            <a:r>
              <a:rPr lang="cs-CZ" sz="11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 [online]. [cit. 10.5.2013]. Dostupný na WWW: http://www.</a:t>
            </a:r>
            <a:r>
              <a:rPr lang="cs-CZ" sz="11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plantica.cz</a:t>
            </a:r>
            <a:r>
              <a:rPr lang="cs-CZ" sz="11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/</a:t>
            </a:r>
            <a:r>
              <a:rPr lang="cs-CZ" sz="11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navody</a:t>
            </a:r>
            <a:r>
              <a:rPr lang="cs-CZ" sz="11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/</a:t>
            </a:r>
            <a:r>
              <a:rPr lang="cs-CZ" sz="11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asparagus</a:t>
            </a:r>
            <a:r>
              <a:rPr lang="cs-CZ" sz="11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</a:t>
            </a:r>
            <a:r>
              <a:rPr lang="cs-CZ" sz="11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ruzne</a:t>
            </a:r>
            <a:r>
              <a:rPr lang="cs-CZ" sz="11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-druhy-</a:t>
            </a:r>
            <a:r>
              <a:rPr lang="cs-CZ" sz="11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asparagus</a:t>
            </a:r>
            <a:r>
              <a:rPr lang="cs-CZ" sz="11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-mix/</a:t>
            </a:r>
          </a:p>
          <a:p>
            <a:r>
              <a:rPr lang="cs-CZ" sz="1100" dirty="0" smtClean="0"/>
              <a:t/>
            </a:r>
            <a:br>
              <a:rPr lang="cs-CZ" sz="1100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 Anotace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200" dirty="0" smtClean="0"/>
              <a:t>Prezentace je určena žákům 7. ročníku ZŠ. Prostřednictvím ní mohou získat </a:t>
            </a:r>
          </a:p>
          <a:p>
            <a:r>
              <a:rPr lang="cs-CZ" sz="1200" dirty="0" smtClean="0"/>
              <a:t>základní poznatky o rostlinách čeledi liliovitých. </a:t>
            </a:r>
            <a:r>
              <a:rPr lang="cs-CZ" sz="1200" dirty="0"/>
              <a:t>Slouží také jako zápis</a:t>
            </a:r>
          </a:p>
          <a:p>
            <a:r>
              <a:rPr lang="cs-CZ" sz="1200" dirty="0"/>
              <a:t>a jako prvotní příprava pro poznávací test </a:t>
            </a:r>
            <a:r>
              <a:rPr lang="cs-CZ" sz="1200" dirty="0" smtClean="0"/>
              <a:t>rostlin.</a:t>
            </a:r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747758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ití písma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Lití písma">
      <a:maj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1301</TotalTime>
  <Words>497</Words>
  <Application>Microsoft Office PowerPoint</Application>
  <PresentationFormat>Předvádění na obrazovce (4:3)</PresentationFormat>
  <Paragraphs>327</Paragraphs>
  <Slides>32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32</vt:i4>
      </vt:variant>
    </vt:vector>
  </HeadingPairs>
  <TitlesOfParts>
    <vt:vector size="33" baseType="lpstr">
      <vt:lpstr>Lití písma</vt:lpstr>
      <vt:lpstr>Prezentace aplikace PowerPoint</vt:lpstr>
      <vt:lpstr>Jednoděložné rostliny</vt:lpstr>
      <vt:lpstr>Prezentace aplikace PowerPoint</vt:lpstr>
      <vt:lpstr>Prezentace aplikace PowerPoint</vt:lpstr>
      <vt:lpstr>Prezentace aplikace PowerPoint</vt:lpstr>
      <vt:lpstr>Prezentace aplikace PowerPoint</vt:lpstr>
      <vt:lpstr>Cibule kuchyňská</vt:lpstr>
      <vt:lpstr>Pažitka </vt:lpstr>
      <vt:lpstr>Česnek kuchyňský</vt:lpstr>
      <vt:lpstr>Prezentace aplikace PowerPoint</vt:lpstr>
      <vt:lpstr>Tulipán </vt:lpstr>
      <vt:lpstr>Modřenec hroznatý</vt:lpstr>
      <vt:lpstr>Hyacint východní</vt:lpstr>
      <vt:lpstr>Šafrán jarní</vt:lpstr>
      <vt:lpstr>Prezentace aplikace PowerPoint</vt:lpstr>
      <vt:lpstr>Lilie zlatohlávek</vt:lpstr>
      <vt:lpstr>Bělozářka větevnatá</vt:lpstr>
      <vt:lpstr>Konvalinka vonná</vt:lpstr>
      <vt:lpstr>Ocún jesenní</vt:lpstr>
      <vt:lpstr>Vraní oko čtyřlisté</vt:lpstr>
      <vt:lpstr>Česnek medvědí</vt:lpstr>
      <vt:lpstr>Prezentace aplikace PowerPoint</vt:lpstr>
      <vt:lpstr>Aloe pravá</vt:lpstr>
      <vt:lpstr>Asparagus </vt:lpstr>
      <vt:lpstr>Vyber správnou odpověď</vt:lpstr>
      <vt:lpstr>Doplň text</vt:lpstr>
      <vt:lpstr>Řešení </vt:lpstr>
      <vt:lpstr>Prezentace aplikace PowerPoint</vt:lpstr>
      <vt:lpstr>Prezentace aplikace PowerPoint</vt:lpstr>
      <vt:lpstr>   Zdroje a citace</vt:lpstr>
      <vt:lpstr>Prezentace aplikace PowerPoint</vt:lpstr>
      <vt:lpstr> Anotace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OEM</dc:creator>
  <cp:lastModifiedBy>Vesna202261</cp:lastModifiedBy>
  <cp:revision>94</cp:revision>
  <dcterms:created xsi:type="dcterms:W3CDTF">2013-04-15T17:32:48Z</dcterms:created>
  <dcterms:modified xsi:type="dcterms:W3CDTF">2013-05-29T11:36:43Z</dcterms:modified>
</cp:coreProperties>
</file>