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65" r:id="rId3"/>
    <p:sldId id="269" r:id="rId4"/>
    <p:sldId id="268" r:id="rId5"/>
    <p:sldId id="270" r:id="rId6"/>
    <p:sldId id="271" r:id="rId7"/>
    <p:sldId id="272" r:id="rId8"/>
    <p:sldId id="273" r:id="rId9"/>
    <p:sldId id="274" r:id="rId10"/>
    <p:sldId id="275" r:id="rId11"/>
    <p:sldId id="263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34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54898CC3-EEF4-4740-BA59-D59881DE9DE8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23DE91CC-568D-4348-8095-7EBA0290B1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101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46657-29B3-4034-8F18-CE7E067EBBCC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001B4-0B7E-433B-84B9-AACAFA9E57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7B515-DB10-4BB3-B01F-3B10C2579F1B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4DAE2-E314-4EE1-8599-060AA3E060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976B0-D976-4C7E-A99C-E9F2AED3EF56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6F4D6-5B2E-40DB-9B47-8F3E6F37CD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099E7-F1AA-4D67-A906-94731ABE5F33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676DD-0FBA-4E60-9D82-059D72CB30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94499-9FE6-48FE-97D8-181632667FD7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FF7AA-55A5-4FE1-B1DE-E2508C8DBB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4B25F-869A-499A-BC26-5A968420BA44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04D19-0097-4F50-BC94-3F1B15F03A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8CFA4-591B-4281-96AE-0671F31781CC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7DCAE-BC75-46F4-A4E6-D33A9435EF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6994A-A3EA-48C6-8BA1-3901CD442855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591E5-14EE-4D3D-9482-6B1F397BB5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AF142-A0B0-4BF0-B5B4-864A706E1B27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D87C8-BD77-42C7-9A5B-5C405F5266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16FBA-687E-47B2-810C-A44A55D6ECEE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69B56-07C0-4515-8BFE-9A6FDFE2B0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D5AA8-23D6-4C41-809A-F1CB50450AB2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7C38F-FF4E-4478-910B-6506F4090D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4434BC">
                <a:alpha val="77000"/>
              </a:srgbClr>
            </a:gs>
            <a:gs pos="41000">
              <a:schemeClr val="accent3">
                <a:lumMod val="20000"/>
                <a:lumOff val="80000"/>
                <a:alpha val="63000"/>
              </a:schemeClr>
            </a:gs>
            <a:gs pos="70000">
              <a:schemeClr val="tx2">
                <a:lumMod val="60000"/>
                <a:lumOff val="40000"/>
                <a:alpha val="63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B3E2138-1CA3-4E6C-AD57-6C41FFB35528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E5DA10A-4BAF-4CCD-87E3-C371E70B50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Obdélník 5"/>
          <p:cNvSpPr>
            <a:spLocks noChangeArrowheads="1"/>
          </p:cNvSpPr>
          <p:nvPr/>
        </p:nvSpPr>
        <p:spPr bwMode="auto">
          <a:xfrm>
            <a:off x="1476375" y="3759200"/>
            <a:ext cx="636428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2400" b="1" dirty="0">
                <a:solidFill>
                  <a:srgbClr val="000000"/>
                </a:solidFill>
                <a:cs typeface="Arial" charset="0"/>
              </a:rPr>
              <a:t>MS Word  - </a:t>
            </a:r>
            <a:r>
              <a:rPr lang="en-US" sz="2400" b="1" dirty="0" err="1">
                <a:solidFill>
                  <a:srgbClr val="000000"/>
                </a:solidFill>
                <a:cs typeface="Arial" charset="0"/>
              </a:rPr>
              <a:t>práce</a:t>
            </a:r>
            <a:r>
              <a:rPr lang="en-US" sz="2400" b="1" dirty="0">
                <a:solidFill>
                  <a:srgbClr val="000000"/>
                </a:solidFill>
                <a:cs typeface="Arial" charset="0"/>
              </a:rPr>
              <a:t> s </a:t>
            </a:r>
            <a:r>
              <a:rPr lang="en-US" sz="2400" b="1" dirty="0" err="1">
                <a:solidFill>
                  <a:srgbClr val="000000"/>
                </a:solidFill>
                <a:cs typeface="Arial" charset="0"/>
              </a:rPr>
              <a:t>obrázky</a:t>
            </a:r>
            <a:endParaRPr lang="cs-CZ" sz="2400" b="1" dirty="0">
              <a:solidFill>
                <a:srgbClr val="000000"/>
              </a:solidFill>
              <a:cs typeface="Arial" charset="0"/>
            </a:endParaRPr>
          </a:p>
          <a:p>
            <a:pPr algn="ctr">
              <a:spcBef>
                <a:spcPts val="600"/>
              </a:spcBef>
            </a:pPr>
            <a:r>
              <a:rPr lang="cs-CZ" sz="2000" dirty="0">
                <a:ea typeface="Times New Roman" pitchFamily="18" charset="0"/>
                <a:cs typeface="Arial" charset="0"/>
              </a:rPr>
              <a:t>Anotace: Výklad nového učiva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ea typeface="Times New Roman" pitchFamily="18" charset="0"/>
                <a:cs typeface="Arial" charset="0"/>
              </a:rPr>
              <a:t>Autor: Iveta </a:t>
            </a:r>
            <a:r>
              <a:rPr lang="cs-CZ" sz="2000" dirty="0" err="1">
                <a:ea typeface="Times New Roman" pitchFamily="18" charset="0"/>
                <a:cs typeface="Arial" charset="0"/>
              </a:rPr>
              <a:t>Pasterňáková</a:t>
            </a:r>
            <a:r>
              <a:rPr lang="cs-CZ" sz="2000" dirty="0">
                <a:ea typeface="Times New Roman" pitchFamily="18" charset="0"/>
                <a:cs typeface="Arial" charset="0"/>
              </a:rPr>
              <a:t>, 2013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ea typeface="Times New Roman" pitchFamily="18" charset="0"/>
                <a:cs typeface="Arial" charset="0"/>
              </a:rPr>
              <a:t>Ověření ve výuce 11.2. 2013,  5.třída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Times New Roman" pitchFamily="18" charset="0"/>
              </a:rPr>
              <a:t>Vyu</a:t>
            </a:r>
            <a:r>
              <a:rPr lang="cs-CZ" sz="2000" dirty="0">
                <a:cs typeface="Arial" charset="0"/>
              </a:rPr>
              <a:t>č</a:t>
            </a:r>
            <a:r>
              <a:rPr lang="cs-CZ" sz="2000" dirty="0">
                <a:cs typeface="Times New Roman" pitchFamily="18" charset="0"/>
              </a:rPr>
              <a:t>ovací p</a:t>
            </a:r>
            <a:r>
              <a:rPr lang="cs-CZ" sz="2000" dirty="0">
                <a:cs typeface="Arial" charset="0"/>
              </a:rPr>
              <a:t>ř</a:t>
            </a:r>
            <a:r>
              <a:rPr lang="cs-CZ" sz="2000" dirty="0">
                <a:cs typeface="Times New Roman" pitchFamily="18" charset="0"/>
              </a:rPr>
              <a:t>edm</a:t>
            </a:r>
            <a:r>
              <a:rPr lang="cs-CZ" sz="2000" dirty="0">
                <a:cs typeface="Arial" charset="0"/>
              </a:rPr>
              <a:t>ě</a:t>
            </a:r>
            <a:r>
              <a:rPr lang="cs-CZ" sz="2000" dirty="0">
                <a:cs typeface="Times New Roman" pitchFamily="18" charset="0"/>
              </a:rPr>
              <a:t>t: Informatika 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Times New Roman" pitchFamily="18" charset="0"/>
              </a:rPr>
              <a:t>Vzd</a:t>
            </a:r>
            <a:r>
              <a:rPr lang="cs-CZ" sz="2000" dirty="0">
                <a:cs typeface="Arial" charset="0"/>
              </a:rPr>
              <a:t>ě</a:t>
            </a:r>
            <a:r>
              <a:rPr lang="cs-CZ" sz="2000" dirty="0">
                <a:cs typeface="Times New Roman" pitchFamily="18" charset="0"/>
              </a:rPr>
              <a:t>lávací oblast</a:t>
            </a:r>
            <a:r>
              <a:rPr lang="cs-CZ" sz="2000">
                <a:cs typeface="Times New Roman" pitchFamily="18" charset="0"/>
              </a:rPr>
              <a:t>: </a:t>
            </a:r>
            <a:r>
              <a:rPr lang="cs-CZ" sz="2000">
                <a:cs typeface="Times New Roman" pitchFamily="18" charset="0"/>
              </a:rPr>
              <a:t>Zpracování a využití informací </a:t>
            </a:r>
            <a:endParaRPr lang="cs-CZ" sz="2000" dirty="0">
              <a:cs typeface="Times New Roman" pitchFamily="18" charset="0"/>
            </a:endParaRP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Arial" charset="0"/>
              </a:rPr>
              <a:t>Čí</a:t>
            </a:r>
            <a:r>
              <a:rPr lang="cs-CZ" sz="2000" dirty="0">
                <a:cs typeface="Times New Roman" pitchFamily="18" charset="0"/>
              </a:rPr>
              <a:t>slo materiálu: VY_32_inovace_14_ICT II.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90888" y="1373188"/>
            <a:ext cx="25606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Nadpis 1"/>
          <p:cNvSpPr txBox="1">
            <a:spLocks/>
          </p:cNvSpPr>
          <p:nvPr/>
        </p:nvSpPr>
        <p:spPr bwMode="auto">
          <a:xfrm>
            <a:off x="539750" y="260350"/>
            <a:ext cx="8135938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l-PL" sz="2800" b="1">
                <a:solidFill>
                  <a:srgbClr val="000000"/>
                </a:solidFill>
                <a:latin typeface="Times New Roman" pitchFamily="18" charset="0"/>
              </a:rPr>
              <a:t>Základní škola a Mateřská škola, Baška, p. o.</a:t>
            </a:r>
            <a:br>
              <a:rPr lang="pl-PL" sz="2800" b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sv-SE" sz="2800">
                <a:solidFill>
                  <a:srgbClr val="000000"/>
                </a:solidFill>
                <a:latin typeface="Times New Roman" pitchFamily="18" charset="0"/>
              </a:rPr>
              <a:t>Baška 137, 739 01 Baška</a:t>
            </a:r>
            <a:endParaRPr lang="cs-CZ" sz="4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1" name="Skupina 1"/>
          <p:cNvGrpSpPr>
            <a:grpSpLocks/>
          </p:cNvGrpSpPr>
          <p:nvPr/>
        </p:nvGrpSpPr>
        <p:grpSpPr bwMode="auto">
          <a:xfrm>
            <a:off x="515938" y="549275"/>
            <a:ext cx="8134350" cy="5429250"/>
            <a:chOff x="516122" y="548680"/>
            <a:chExt cx="8134350" cy="5429572"/>
          </a:xfrm>
        </p:grpSpPr>
        <p:pic>
          <p:nvPicPr>
            <p:cNvPr id="15362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16122" y="548680"/>
              <a:ext cx="8134350" cy="1343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63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6122" y="1891705"/>
              <a:ext cx="8134350" cy="2114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64" name="Picture 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915816" y="4293096"/>
              <a:ext cx="3655701" cy="1685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000000"/>
                </a:solidFill>
                <a:cs typeface="Arial" charset="0"/>
              </a:rPr>
              <a:t>MS Word  - </a:t>
            </a:r>
            <a:r>
              <a:rPr lang="cs-CZ" b="1" smtClean="0">
                <a:solidFill>
                  <a:srgbClr val="000000"/>
                </a:solidFill>
                <a:cs typeface="Arial" charset="0"/>
              </a:rPr>
              <a:t>práce</a:t>
            </a:r>
            <a:r>
              <a:rPr lang="en-US" b="1" smtClean="0">
                <a:solidFill>
                  <a:srgbClr val="000000"/>
                </a:solidFill>
                <a:cs typeface="Arial" charset="0"/>
              </a:rPr>
              <a:t> s </a:t>
            </a:r>
            <a:r>
              <a:rPr lang="cs-CZ" b="1" smtClean="0">
                <a:solidFill>
                  <a:srgbClr val="000000"/>
                </a:solidFill>
                <a:cs typeface="Arial" charset="0"/>
              </a:rPr>
              <a:t>obrázky</a:t>
            </a:r>
            <a:endParaRPr lang="cs-CZ" smtClean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mtClean="0"/>
              <a:t>Na kartě Vložit klikneme na obrázek, otevře se průzkumník, kde najdeme obrázek, který chceme vložit.</a:t>
            </a:r>
            <a:br>
              <a:rPr lang="cs-CZ" smtClean="0"/>
            </a:br>
            <a:r>
              <a:rPr lang="cs-CZ" smtClean="0"/>
              <a:t>Ihned po vložení</a:t>
            </a:r>
            <a:br>
              <a:rPr lang="cs-CZ" smtClean="0"/>
            </a:br>
            <a:r>
              <a:rPr lang="cs-CZ" smtClean="0"/>
              <a:t>obrázku se objeví</a:t>
            </a:r>
            <a:br>
              <a:rPr lang="cs-CZ" smtClean="0"/>
            </a:br>
            <a:r>
              <a:rPr lang="cs-CZ" smtClean="0"/>
              <a:t>karta Formát </a:t>
            </a:r>
            <a:br>
              <a:rPr lang="cs-CZ" smtClean="0"/>
            </a:br>
            <a:r>
              <a:rPr lang="cs-CZ" smtClean="0"/>
              <a:t>obrázku nebo</a:t>
            </a:r>
            <a:br>
              <a:rPr lang="cs-CZ" smtClean="0"/>
            </a:br>
            <a:r>
              <a:rPr lang="cs-CZ" smtClean="0"/>
              <a:t>když je obrázek </a:t>
            </a:r>
            <a:br>
              <a:rPr lang="cs-CZ" smtClean="0"/>
            </a:br>
            <a:r>
              <a:rPr lang="cs-CZ" smtClean="0"/>
              <a:t>označen.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/>
          <a:srcRect l="5688" t="7143" r="32845" b="16667"/>
          <a:stretch>
            <a:fillRect/>
          </a:stretch>
        </p:blipFill>
        <p:spPr bwMode="auto">
          <a:xfrm>
            <a:off x="3492500" y="2854325"/>
            <a:ext cx="5543550" cy="386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Přímá spojnice se šipkou 4"/>
          <p:cNvCxnSpPr>
            <a:cxnSpLocks noChangeShapeType="1"/>
          </p:cNvCxnSpPr>
          <p:nvPr/>
        </p:nvCxnSpPr>
        <p:spPr bwMode="auto">
          <a:xfrm flipH="1">
            <a:off x="4427538" y="2060575"/>
            <a:ext cx="720725" cy="1081088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7" name="Přímá spojnice se šipkou 6"/>
          <p:cNvCxnSpPr>
            <a:cxnSpLocks noChangeShapeType="1"/>
          </p:cNvCxnSpPr>
          <p:nvPr/>
        </p:nvCxnSpPr>
        <p:spPr bwMode="auto">
          <a:xfrm flipV="1">
            <a:off x="2700338" y="3141663"/>
            <a:ext cx="5472112" cy="1223962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9" name="Přímá spojnice se šipkou 8"/>
          <p:cNvCxnSpPr>
            <a:cxnSpLocks noChangeShapeType="1"/>
          </p:cNvCxnSpPr>
          <p:nvPr/>
        </p:nvCxnSpPr>
        <p:spPr bwMode="auto">
          <a:xfrm flipV="1">
            <a:off x="2051050" y="4941888"/>
            <a:ext cx="2376488" cy="863600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636838"/>
          </a:xfrm>
        </p:spPr>
        <p:txBody>
          <a:bodyPr/>
          <a:lstStyle/>
          <a:p>
            <a:r>
              <a:rPr lang="cs-CZ" b="1" smtClean="0"/>
              <a:t>Karta formát obrázku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 zde nastavíme velikost, zalamování textu kolem obrázku a další úpravy obrázku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 l="5911" t="6348" r="32175" b="39882"/>
          <a:stretch>
            <a:fillRect/>
          </a:stretch>
        </p:blipFill>
        <p:spPr bwMode="auto">
          <a:xfrm>
            <a:off x="611188" y="2781300"/>
            <a:ext cx="8056562" cy="393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37"/>
          </a:xfrm>
        </p:spPr>
        <p:txBody>
          <a:bodyPr/>
          <a:lstStyle/>
          <a:p>
            <a:r>
              <a:rPr lang="cs-CZ" smtClean="0"/>
              <a:t>Automatické opravy - úprava jasu a kontrastu </a:t>
            </a: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5911" t="6348" r="69734" b="75529"/>
          <a:stretch>
            <a:fillRect/>
          </a:stretch>
        </p:blipFill>
        <p:spPr>
          <a:xfrm>
            <a:off x="384175" y="1628775"/>
            <a:ext cx="8483600" cy="3548063"/>
          </a:xfrm>
        </p:spPr>
      </p:pic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3"/>
          <a:srcRect t="16100" r="72893" b="21825"/>
          <a:stretch>
            <a:fillRect/>
          </a:stretch>
        </p:blipFill>
        <p:spPr bwMode="auto">
          <a:xfrm>
            <a:off x="3563938" y="3502025"/>
            <a:ext cx="2555875" cy="329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706437"/>
          </a:xfrm>
        </p:spPr>
        <p:txBody>
          <a:bodyPr/>
          <a:lstStyle/>
          <a:p>
            <a:r>
              <a:rPr lang="cs-CZ" smtClean="0"/>
              <a:t>Zalamování textu</a:t>
            </a: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9842" t="6348" r="37920" b="74934"/>
          <a:stretch>
            <a:fillRect/>
          </a:stretch>
        </p:blipFill>
        <p:spPr>
          <a:xfrm>
            <a:off x="150813" y="908050"/>
            <a:ext cx="8885237" cy="2736850"/>
          </a:xfrm>
        </p:spPr>
      </p:pic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3"/>
          <a:srcRect l="18852" t="22025" r="67986" b="48674"/>
          <a:stretch>
            <a:fillRect/>
          </a:stretch>
        </p:blipFill>
        <p:spPr bwMode="auto">
          <a:xfrm>
            <a:off x="250825" y="3213100"/>
            <a:ext cx="2881313" cy="360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ovéPole 4"/>
          <p:cNvSpPr txBox="1">
            <a:spLocks noChangeArrowheads="1"/>
          </p:cNvSpPr>
          <p:nvPr/>
        </p:nvSpPr>
        <p:spPr bwMode="auto">
          <a:xfrm>
            <a:off x="3213100" y="3860800"/>
            <a:ext cx="59055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/>
              <a:t>Nastavuje se proto, aby se dalo lépe manipulovat s obrázkem, když je kolem text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635000"/>
          </a:xfrm>
        </p:spPr>
        <p:txBody>
          <a:bodyPr/>
          <a:lstStyle/>
          <a:p>
            <a:r>
              <a:rPr lang="cs-CZ" smtClean="0"/>
              <a:t>Oříznutí obrázku</a:t>
            </a: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9842" t="6348" r="37920" b="74934"/>
          <a:stretch>
            <a:fillRect/>
          </a:stretch>
        </p:blipFill>
        <p:spPr>
          <a:xfrm>
            <a:off x="107950" y="836613"/>
            <a:ext cx="8885238" cy="2900362"/>
          </a:xfrm>
        </p:spPr>
      </p:pic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3"/>
          <a:srcRect l="6693" t="38826" r="72446" b="26587"/>
          <a:stretch>
            <a:fillRect/>
          </a:stretch>
        </p:blipFill>
        <p:spPr bwMode="auto">
          <a:xfrm>
            <a:off x="58738" y="3773488"/>
            <a:ext cx="3211512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484" name="Skupina 8"/>
          <p:cNvGrpSpPr>
            <a:grpSpLocks/>
          </p:cNvGrpSpPr>
          <p:nvPr/>
        </p:nvGrpSpPr>
        <p:grpSpPr bwMode="auto">
          <a:xfrm>
            <a:off x="2916238" y="5116513"/>
            <a:ext cx="142875" cy="257175"/>
            <a:chOff x="3491880" y="5013176"/>
            <a:chExt cx="144016" cy="256940"/>
          </a:xfrm>
        </p:grpSpPr>
        <p:cxnSp>
          <p:nvCxnSpPr>
            <p:cNvPr id="5" name="Přímá spojnice 4"/>
            <p:cNvCxnSpPr/>
            <p:nvPr/>
          </p:nvCxnSpPr>
          <p:spPr>
            <a:xfrm>
              <a:off x="3491880" y="5013176"/>
              <a:ext cx="0" cy="2569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3491880" y="5141646"/>
              <a:ext cx="14401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485" name="TextovéPole 9"/>
          <p:cNvSpPr txBox="1">
            <a:spLocks noChangeArrowheads="1"/>
          </p:cNvSpPr>
          <p:nvPr/>
        </p:nvSpPr>
        <p:spPr bwMode="auto">
          <a:xfrm>
            <a:off x="3419475" y="3746500"/>
            <a:ext cx="5551488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/>
              <a:t>Po stisknutí ikony Oříznout se na obrázku objeví čárky,</a:t>
            </a:r>
            <a:br>
              <a:rPr lang="cs-CZ" sz="3200"/>
            </a:br>
            <a:r>
              <a:rPr lang="cs-CZ" sz="3200"/>
              <a:t>a když se kurzor změní do takového tvaru, můžeme posouváním oříznout obrázek do požadovaného tvaru</a:t>
            </a:r>
          </a:p>
        </p:txBody>
      </p:sp>
      <p:cxnSp>
        <p:nvCxnSpPr>
          <p:cNvPr id="12" name="Přímá spojnice se šipkou 11"/>
          <p:cNvCxnSpPr/>
          <p:nvPr/>
        </p:nvCxnSpPr>
        <p:spPr>
          <a:xfrm flipH="1" flipV="1">
            <a:off x="3059113" y="5270500"/>
            <a:ext cx="360362" cy="246063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 flipV="1">
            <a:off x="6011863" y="2600325"/>
            <a:ext cx="792162" cy="13335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635000"/>
          </a:xfrm>
        </p:spPr>
        <p:txBody>
          <a:bodyPr/>
          <a:lstStyle/>
          <a:p>
            <a:r>
              <a:rPr lang="cs-CZ" smtClean="0"/>
              <a:t>Natavení velikosti obrázku</a:t>
            </a:r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9842" t="6348" r="37920" b="74934"/>
          <a:stretch>
            <a:fillRect/>
          </a:stretch>
        </p:blipFill>
        <p:spPr>
          <a:xfrm>
            <a:off x="107950" y="836613"/>
            <a:ext cx="8885238" cy="2900362"/>
          </a:xfrm>
        </p:spPr>
      </p:pic>
      <p:pic>
        <p:nvPicPr>
          <p:cNvPr id="21507" name="Obrázek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4076700"/>
            <a:ext cx="33115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6300788" y="1989138"/>
            <a:ext cx="2016125" cy="122396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1509" name="TextovéPole 6"/>
          <p:cNvSpPr txBox="1">
            <a:spLocks noChangeArrowheads="1"/>
          </p:cNvSpPr>
          <p:nvPr/>
        </p:nvSpPr>
        <p:spPr bwMode="auto">
          <a:xfrm>
            <a:off x="5724525" y="4076700"/>
            <a:ext cx="15843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/>
              <a:t>Výška</a:t>
            </a:r>
          </a:p>
        </p:txBody>
      </p:sp>
      <p:sp>
        <p:nvSpPr>
          <p:cNvPr id="21510" name="TextovéPole 7"/>
          <p:cNvSpPr txBox="1">
            <a:spLocks noChangeArrowheads="1"/>
          </p:cNvSpPr>
          <p:nvPr/>
        </p:nvSpPr>
        <p:spPr bwMode="auto">
          <a:xfrm>
            <a:off x="7092950" y="5157788"/>
            <a:ext cx="15827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/>
              <a:t>Šířka</a:t>
            </a:r>
          </a:p>
        </p:txBody>
      </p:sp>
      <p:cxnSp>
        <p:nvCxnSpPr>
          <p:cNvPr id="10" name="Přímá spojnice se šipkou 9"/>
          <p:cNvCxnSpPr>
            <a:cxnSpLocks noChangeShapeType="1"/>
          </p:cNvCxnSpPr>
          <p:nvPr/>
        </p:nvCxnSpPr>
        <p:spPr bwMode="auto">
          <a:xfrm flipV="1">
            <a:off x="5829300" y="2349500"/>
            <a:ext cx="542925" cy="1763713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</p:spPr>
      </p:cxnSp>
      <p:cxnSp>
        <p:nvCxnSpPr>
          <p:cNvPr id="12" name="Přímá spojnice se šipkou 11"/>
          <p:cNvCxnSpPr>
            <a:cxnSpLocks noChangeShapeType="1"/>
          </p:cNvCxnSpPr>
          <p:nvPr/>
        </p:nvCxnSpPr>
        <p:spPr bwMode="auto">
          <a:xfrm flipH="1" flipV="1">
            <a:off x="6659563" y="3068638"/>
            <a:ext cx="1008062" cy="2089150"/>
          </a:xfrm>
          <a:prstGeom prst="straightConnector1">
            <a:avLst/>
          </a:prstGeom>
          <a:noFill/>
          <a:ln w="57150" algn="ctr">
            <a:solidFill>
              <a:srgbClr val="FF0000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sah 2"/>
          <p:cNvSpPr>
            <a:spLocks noGrp="1"/>
          </p:cNvSpPr>
          <p:nvPr>
            <p:ph idx="1"/>
          </p:nvPr>
        </p:nvSpPr>
        <p:spPr>
          <a:xfrm>
            <a:off x="468313" y="693738"/>
            <a:ext cx="8675687" cy="648017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4400" smtClean="0"/>
              <a:t>Otevřeme Microsoft Word</a:t>
            </a:r>
          </a:p>
          <a:p>
            <a:pPr marL="0" indent="0">
              <a:buFont typeface="Arial" charset="0"/>
              <a:buNone/>
            </a:pPr>
            <a:r>
              <a:rPr lang="cs-CZ" sz="4400" smtClean="0"/>
              <a:t>Napíšeme své jméno a příjmení</a:t>
            </a:r>
          </a:p>
          <a:p>
            <a:pPr marL="0" indent="0">
              <a:buFont typeface="Arial" charset="0"/>
              <a:buNone/>
            </a:pPr>
            <a:r>
              <a:rPr lang="cs-CZ" sz="4400" smtClean="0"/>
              <a:t>Vložíme obrázek z adresy K:\informatika\5.třída\beruška.jpg</a:t>
            </a:r>
          </a:p>
          <a:p>
            <a:pPr marL="0" indent="0">
              <a:buFont typeface="Arial" charset="0"/>
              <a:buNone/>
            </a:pPr>
            <a:r>
              <a:rPr lang="cs-CZ" sz="4400" smtClean="0"/>
              <a:t>Nastavíme velikost výška 6 cm Zalamování textu na těsně</a:t>
            </a:r>
          </a:p>
          <a:p>
            <a:pPr marL="0" indent="0">
              <a:buFont typeface="Arial" charset="0"/>
              <a:buNone/>
            </a:pPr>
            <a:r>
              <a:rPr lang="cs-CZ" sz="4400" smtClean="0"/>
              <a:t>Zkopírujeme obrázek a ořízneme tak aby zůstala jen hlavička s tykadly </a:t>
            </a:r>
          </a:p>
        </p:txBody>
      </p:sp>
      <p:sp>
        <p:nvSpPr>
          <p:cNvPr id="22530" name="TextovéPole 3"/>
          <p:cNvSpPr txBox="1">
            <a:spLocks noChangeArrowheads="1"/>
          </p:cNvSpPr>
          <p:nvPr/>
        </p:nvSpPr>
        <p:spPr bwMode="auto">
          <a:xfrm>
            <a:off x="3635375" y="115888"/>
            <a:ext cx="21780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400" b="1"/>
              <a:t>Úkol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Máte to stejně?</a:t>
            </a:r>
          </a:p>
        </p:txBody>
      </p:sp>
      <p:pic>
        <p:nvPicPr>
          <p:cNvPr id="23554" name="Picture 3"/>
          <p:cNvPicPr>
            <a:picLocks noChangeAspect="1" noChangeArrowheads="1"/>
          </p:cNvPicPr>
          <p:nvPr/>
        </p:nvPicPr>
        <p:blipFill>
          <a:blip r:embed="rId2"/>
          <a:srcRect l="9126" t="37500" r="55380" b="24603"/>
          <a:stretch>
            <a:fillRect/>
          </a:stretch>
        </p:blipFill>
        <p:spPr bwMode="auto">
          <a:xfrm>
            <a:off x="539750" y="1412875"/>
            <a:ext cx="8048625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762"/>
          </a:xfrm>
        </p:spPr>
        <p:txBody>
          <a:bodyPr/>
          <a:lstStyle/>
          <a:p>
            <a:pPr algn="l" eaLnBrk="1" hangingPunct="1"/>
            <a:r>
              <a:rPr lang="cs-CZ" sz="2400" smtClean="0"/>
              <a:t>Použité zdroje:  </a:t>
            </a:r>
            <a:r>
              <a:rPr lang="cs-CZ" sz="2400" smtClean="0">
                <a:solidFill>
                  <a:srgbClr val="000000"/>
                </a:solidFill>
              </a:rPr>
              <a:t>Print screen z programů</a:t>
            </a:r>
            <a:r>
              <a:rPr lang="cs-CZ" sz="2400" smtClean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 MS Word</a:t>
            </a:r>
            <a:r>
              <a:rPr lang="cs-CZ" sz="2400" smtClean="0"/>
              <a:t/>
            </a:r>
            <a:br>
              <a:rPr lang="cs-CZ" sz="2400" smtClean="0"/>
            </a:br>
            <a:r>
              <a:rPr lang="cs-CZ" sz="2400" smtClean="0"/>
              <a:t>		  KOVÁŘOVÁ, Libuše. </a:t>
            </a:r>
            <a:r>
              <a:rPr lang="cs-CZ" sz="2400" i="1" smtClean="0"/>
              <a:t>Informatika pro základní 		  školy</a:t>
            </a:r>
            <a:r>
              <a:rPr lang="cs-CZ" sz="2400" smtClean="0"/>
              <a:t>. Vyd. 2. Kralice na Hané, 2009.</a:t>
            </a:r>
            <a:r>
              <a:rPr lang="cs-CZ" sz="2400" smtClean="0">
                <a:solidFill>
                  <a:srgbClr val="000000"/>
                </a:solidFill>
              </a:rPr>
              <a:t> </a:t>
            </a:r>
            <a:br>
              <a:rPr lang="cs-CZ" sz="2400" smtClean="0">
                <a:solidFill>
                  <a:srgbClr val="000000"/>
                </a:solidFill>
              </a:rPr>
            </a:br>
            <a:r>
              <a:rPr lang="cs-CZ" sz="2400" smtClean="0">
                <a:solidFill>
                  <a:srgbClr val="000000"/>
                </a:solidFill>
              </a:rPr>
              <a:t>		  </a:t>
            </a:r>
            <a:r>
              <a:rPr lang="cs-CZ" sz="2400" smtClean="0"/>
              <a:t>ISBN 978-80-7402-017-93. </a:t>
            </a:r>
            <a:br>
              <a:rPr lang="cs-CZ" sz="2400" smtClean="0"/>
            </a:br>
            <a:endParaRPr 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1603</TotalTime>
  <Words>173</Words>
  <Application>Microsoft Office PowerPoint</Application>
  <PresentationFormat>Předvádění na obrazovce (4:3)</PresentationFormat>
  <Paragraphs>27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MS Word  - práce s obrázky</vt:lpstr>
      <vt:lpstr>Karta formát obrázku  zde nastavíme velikost, zalamování textu kolem obrázku a další úpravy obrázku</vt:lpstr>
      <vt:lpstr>Automatické opravy - úprava jasu a kontrastu </vt:lpstr>
      <vt:lpstr>Zalamování textu</vt:lpstr>
      <vt:lpstr>Oříznutí obrázku</vt:lpstr>
      <vt:lpstr>Natavení velikosti obrázku</vt:lpstr>
      <vt:lpstr>Prezentace aplikace PowerPoint</vt:lpstr>
      <vt:lpstr>Máte to stejně?</vt:lpstr>
      <vt:lpstr>Použité zdroje:  Print screen z programů MS Word     KOVÁŘOVÁ, Libuše. Informatika pro základní     školy. Vyd. 2. Kralice na Hané, 2009.      ISBN 978-80-7402-017-93.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Administrator</cp:lastModifiedBy>
  <cp:revision>40</cp:revision>
  <dcterms:created xsi:type="dcterms:W3CDTF">2012-09-09T19:10:47Z</dcterms:created>
  <dcterms:modified xsi:type="dcterms:W3CDTF">2013-05-27T13:28:16Z</dcterms:modified>
</cp:coreProperties>
</file>