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5" r:id="rId3"/>
    <p:sldId id="269" r:id="rId4"/>
    <p:sldId id="266" r:id="rId5"/>
    <p:sldId id="272" r:id="rId6"/>
    <p:sldId id="273" r:id="rId7"/>
    <p:sldId id="271" r:id="rId8"/>
    <p:sldId id="268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BA59A93E-FD55-49D0-B663-644469EBD27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49135EBA-1696-4FC2-BC49-CFC216055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3700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DBB0B-9C99-4D7D-9ED8-52B31D40BF1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B98AC-C9C6-4661-B89D-B2E769E775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36A8CF-118F-436F-9B2F-87568A600271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14044-B74D-4D09-8E45-1D36EE75EC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48609-E398-4C1C-B953-4F72C70C324B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55B56D-F581-4C1E-B73C-6DCB03E324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3DD0BF-AB62-4131-9D96-989F4B49DC5D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AB0B8-C7DE-4C4C-8BCC-8FB000FADF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25859-45ED-4900-8696-EB03A50BE2D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8E618-89C1-4DB5-B2A9-BFC2BFF93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8CA65-563F-4DFE-BF91-25163D9D3F7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5198B-4C1B-49C0-AF3B-4C2E0CD81B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9C348-7ED1-439D-8D60-E59E904A9265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22262-42D6-4083-B47B-406E12BA1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84F0C-4F9A-4735-8787-1841C6E2437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896DA-1C78-4597-BA9B-413771D27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ECD1C5-2F40-4C03-B0F0-E68410A25CC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09FD1-7E7F-49D7-A7EE-31FC8FDF34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F9F9D-0988-4570-96B6-E3D49F160F7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F92E9-8979-4044-A216-6E560AC0E9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6FEA3-8C57-48B8-BF20-256B801F7440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F8F970-B68A-4A9B-AEEC-C5119BE628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rgbClr val="7030A0">
                <a:alpha val="75000"/>
              </a:srgbClr>
            </a:gs>
            <a:gs pos="38000">
              <a:schemeClr val="bg2">
                <a:lumMod val="82000"/>
                <a:lumOff val="18000"/>
              </a:schemeClr>
            </a:gs>
            <a:gs pos="70000">
              <a:schemeClr val="accent4">
                <a:lumMod val="40000"/>
                <a:lumOff val="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273A8E2-D70B-4E81-B0C4-C206A90BC37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F13C0B0-B421-4633-AA59-7B61E2871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en-US" sz="2400" b="1" dirty="0">
                <a:solidFill>
                  <a:srgbClr val="000000"/>
                </a:solidFill>
                <a:cs typeface="Arial" charset="0"/>
              </a:rPr>
              <a:t>MS Word - </a:t>
            </a:r>
            <a:r>
              <a:rPr lang="en-US" sz="2400" b="1" dirty="0" err="1">
                <a:solidFill>
                  <a:srgbClr val="000000"/>
                </a:solidFill>
                <a:cs typeface="Arial" charset="0"/>
              </a:rPr>
              <a:t>práce</a:t>
            </a:r>
            <a:r>
              <a:rPr lang="en-US" sz="2400" b="1" dirty="0">
                <a:solidFill>
                  <a:srgbClr val="000000"/>
                </a:solidFill>
                <a:cs typeface="Arial" charset="0"/>
              </a:rPr>
              <a:t> s </a:t>
            </a:r>
            <a:r>
              <a:rPr lang="en-US" sz="2400" b="1" dirty="0" err="1">
                <a:solidFill>
                  <a:srgbClr val="000000"/>
                </a:solidFill>
                <a:cs typeface="Arial" charset="0"/>
              </a:rPr>
              <a:t>tabulkou</a:t>
            </a:r>
            <a:endParaRPr lang="cs-CZ" sz="2400" b="1" dirty="0">
              <a:solidFill>
                <a:srgbClr val="000000"/>
              </a:solidFill>
              <a:cs typeface="Arial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Anotace: Výklad nového učiva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Autor: Iveta </a:t>
            </a:r>
            <a:r>
              <a:rPr lang="cs-CZ" sz="2000" dirty="0" err="1">
                <a:ea typeface="Times New Roman" pitchFamily="18" charset="0"/>
                <a:cs typeface="Arial" charset="0"/>
              </a:rPr>
              <a:t>Pasterňáková</a:t>
            </a:r>
            <a:r>
              <a:rPr lang="cs-CZ" sz="2000" dirty="0">
                <a:ea typeface="Times New Roman" pitchFamily="18" charset="0"/>
                <a:cs typeface="Arial" charset="0"/>
              </a:rPr>
              <a:t>, 2013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Ověření ve výuce 25.2. 2013,  5.třída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</a:t>
            </a:r>
            <a:r>
              <a:rPr lang="cs-CZ" sz="2000">
                <a:cs typeface="Times New Roman" pitchFamily="18" charset="0"/>
              </a:rPr>
              <a:t>: </a:t>
            </a:r>
            <a:r>
              <a:rPr lang="cs-CZ" sz="2000">
                <a:cs typeface="Times New Roman" pitchFamily="18" charset="0"/>
              </a:rPr>
              <a:t>Zpracování a využití </a:t>
            </a:r>
            <a:r>
              <a:rPr lang="cs-CZ" sz="2000">
                <a:cs typeface="Times New Roman" pitchFamily="18" charset="0"/>
              </a:rPr>
              <a:t>informací </a:t>
            </a:r>
            <a:endParaRPr lang="cs-CZ" sz="2000" smtClean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smtClean="0">
                <a:cs typeface="Arial" charset="0"/>
              </a:rPr>
              <a:t>Čí</a:t>
            </a:r>
            <a:r>
              <a:rPr lang="cs-CZ" sz="200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VY_32_inovace_15_ICT II.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Baška 137, 739 01 Baška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1" name="Skupina 1"/>
          <p:cNvGrpSpPr>
            <a:grpSpLocks/>
          </p:cNvGrpSpPr>
          <p:nvPr/>
        </p:nvGrpSpPr>
        <p:grpSpPr bwMode="auto">
          <a:xfrm>
            <a:off x="515938" y="549275"/>
            <a:ext cx="8134350" cy="5429250"/>
            <a:chOff x="516122" y="548680"/>
            <a:chExt cx="8134350" cy="5429572"/>
          </a:xfrm>
        </p:grpSpPr>
        <p:pic>
          <p:nvPicPr>
            <p:cNvPr id="15362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3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4" name="Picture 4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Word 2010 – práce s tabulkou</a:t>
            </a:r>
            <a:endParaRPr lang="cs-CZ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269875" y="1268413"/>
            <a:ext cx="4733925" cy="47529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Karta vložení - Tabulka</a:t>
            </a:r>
            <a:br>
              <a:rPr lang="cs-CZ" smtClean="0"/>
            </a:br>
            <a:r>
              <a:rPr lang="cs-CZ" smtClean="0"/>
              <a:t>vybarvíme potřebný počet sloupců a řádků nebo klikneme na vložit tabulku a vyplníme</a:t>
            </a:r>
            <a:br>
              <a:rPr lang="cs-CZ" smtClean="0"/>
            </a:br>
            <a:r>
              <a:rPr lang="cs-CZ" smtClean="0"/>
              <a:t>počet </a:t>
            </a:r>
            <a:br>
              <a:rPr lang="cs-CZ" smtClean="0"/>
            </a:br>
            <a:r>
              <a:rPr lang="cs-CZ" smtClean="0"/>
              <a:t>sloupců,</a:t>
            </a:r>
            <a:br>
              <a:rPr lang="cs-CZ" smtClean="0"/>
            </a:br>
            <a:r>
              <a:rPr lang="cs-CZ" smtClean="0"/>
              <a:t>řádků</a:t>
            </a: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 r="79810" b="46626"/>
          <a:stretch>
            <a:fillRect/>
          </a:stretch>
        </p:blipFill>
        <p:spPr bwMode="auto">
          <a:xfrm>
            <a:off x="5148263" y="1484313"/>
            <a:ext cx="3527425" cy="524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se šipkou 5"/>
          <p:cNvCxnSpPr/>
          <p:nvPr/>
        </p:nvCxnSpPr>
        <p:spPr>
          <a:xfrm>
            <a:off x="4572000" y="3270250"/>
            <a:ext cx="936625" cy="19431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89" name="Picture 3"/>
          <p:cNvPicPr>
            <a:picLocks noChangeAspect="1" noChangeArrowheads="1"/>
          </p:cNvPicPr>
          <p:nvPr/>
        </p:nvPicPr>
        <p:blipFill>
          <a:blip r:embed="rId3"/>
          <a:srcRect l="40828" t="27380" r="40990" b="36308"/>
          <a:stretch>
            <a:fillRect/>
          </a:stretch>
        </p:blipFill>
        <p:spPr bwMode="auto">
          <a:xfrm>
            <a:off x="2339975" y="3429000"/>
            <a:ext cx="2592388" cy="290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nice se šipkou 9"/>
          <p:cNvCxnSpPr/>
          <p:nvPr/>
        </p:nvCxnSpPr>
        <p:spPr>
          <a:xfrm flipV="1">
            <a:off x="1384300" y="4508500"/>
            <a:ext cx="1100138" cy="5048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692275" y="4241800"/>
            <a:ext cx="792163" cy="2667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37"/>
          </a:xfrm>
        </p:spPr>
        <p:txBody>
          <a:bodyPr/>
          <a:lstStyle/>
          <a:p>
            <a:r>
              <a:rPr lang="cs-CZ" smtClean="0"/>
              <a:t>Po vytvoření tabulky se objeví karta Nástroje tabulky Návrh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68313" y="5661025"/>
            <a:ext cx="8229600" cy="1069975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3600" smtClean="0"/>
              <a:t>Zde můžeme tabulku upravit dle vlastních požadavků</a:t>
            </a:r>
          </a:p>
        </p:txBody>
      </p:sp>
      <p:pic>
        <p:nvPicPr>
          <p:cNvPr id="17411" name="Picture 4"/>
          <p:cNvPicPr>
            <a:picLocks noChangeAspect="1" noChangeArrowheads="1"/>
          </p:cNvPicPr>
          <p:nvPr/>
        </p:nvPicPr>
        <p:blipFill>
          <a:blip r:embed="rId2"/>
          <a:srcRect l="5688" t="6429" r="32399" b="45454"/>
          <a:stretch>
            <a:fillRect/>
          </a:stretch>
        </p:blipFill>
        <p:spPr bwMode="auto">
          <a:xfrm>
            <a:off x="92075" y="1741488"/>
            <a:ext cx="8928100" cy="3900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3995738" y="3429000"/>
            <a:ext cx="4968875" cy="2952750"/>
          </a:xfrm>
        </p:spPr>
        <p:txBody>
          <a:bodyPr/>
          <a:lstStyle/>
          <a:p>
            <a:r>
              <a:rPr lang="cs-CZ" smtClean="0"/>
              <a:t>Ohraničení nám umožňuje zvýraznit určité řádky nebo sloupce </a:t>
            </a:r>
          </a:p>
        </p:txBody>
      </p:sp>
      <p:pic>
        <p:nvPicPr>
          <p:cNvPr id="1843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37816" t="6429" r="32399" b="75101"/>
          <a:stretch>
            <a:fillRect/>
          </a:stretch>
        </p:blipFill>
        <p:spPr>
          <a:xfrm>
            <a:off x="223838" y="115888"/>
            <a:ext cx="8893175" cy="3100387"/>
          </a:xfrm>
        </p:spPr>
      </p:pic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/>
          <a:srcRect l="33131" t="18936" r="51698" b="32739"/>
          <a:stretch>
            <a:fillRect/>
          </a:stretch>
        </p:blipFill>
        <p:spPr bwMode="auto">
          <a:xfrm>
            <a:off x="1116013" y="2255838"/>
            <a:ext cx="2570162" cy="460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3348038" y="2060575"/>
            <a:ext cx="1008062" cy="16557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Možnost nastavení různých čar a jejich síly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5867400" y="1628775"/>
            <a:ext cx="2819400" cy="44973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Zde když klikneme objeví se tužka kterou můžeme dokreslit potřebné sloupce nebo řádky</a:t>
            </a:r>
          </a:p>
        </p:txBody>
      </p:sp>
      <p:pic>
        <p:nvPicPr>
          <p:cNvPr id="19459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48898" t="6429" r="32399" b="75101"/>
          <a:stretch>
            <a:fillRect/>
          </a:stretch>
        </p:blipFill>
        <p:spPr>
          <a:xfrm>
            <a:off x="107950" y="1557338"/>
            <a:ext cx="5583238" cy="3100387"/>
          </a:xfrm>
        </p:spPr>
      </p:pic>
      <p:cxnSp>
        <p:nvCxnSpPr>
          <p:cNvPr id="6" name="Přímá spojnice se šipkou 5"/>
          <p:cNvCxnSpPr/>
          <p:nvPr/>
        </p:nvCxnSpPr>
        <p:spPr>
          <a:xfrm flipH="1">
            <a:off x="2916238" y="836613"/>
            <a:ext cx="360362" cy="230505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268538" y="3500438"/>
            <a:ext cx="2447925" cy="13684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4140200" y="1989138"/>
            <a:ext cx="1727200" cy="935037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215900" y="4821238"/>
            <a:ext cx="5399088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Pomocí gumy vymažeme nepotřebné sloupce nebo řádky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187325" y="188913"/>
            <a:ext cx="8507413" cy="2592387"/>
          </a:xfrm>
        </p:spPr>
        <p:txBody>
          <a:bodyPr/>
          <a:lstStyle/>
          <a:p>
            <a:r>
              <a:rPr lang="cs-CZ" smtClean="0"/>
              <a:t>V pásu Rozložení tabulky můžeme nastavit velikost řádku, sloupce, zarovnání textu v buňce, směr textu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3100"/>
            <a:ext cx="4259263" cy="2913063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 l="29984" t="6746" r="37244" b="73413"/>
          <a:stretch>
            <a:fillRect/>
          </a:stretch>
        </p:blipFill>
        <p:spPr bwMode="auto">
          <a:xfrm>
            <a:off x="131763" y="2708275"/>
            <a:ext cx="8929687" cy="347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5937"/>
          </a:xfrm>
        </p:spPr>
        <p:txBody>
          <a:bodyPr/>
          <a:lstStyle/>
          <a:p>
            <a:r>
              <a:rPr lang="cs-CZ" smtClean="0"/>
              <a:t>Vytvořte tabulku </a:t>
            </a:r>
            <a:br>
              <a:rPr lang="cs-CZ" smtClean="0"/>
            </a:br>
            <a:r>
              <a:rPr lang="cs-CZ" smtClean="0"/>
              <a:t>7 řádků a 6 sloupců, ohraničte, upravte a vepište text dle obrázku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 l="13387" t="40279" r="39539" b="39285"/>
          <a:stretch>
            <a:fillRect/>
          </a:stretch>
        </p:blipFill>
        <p:spPr bwMode="auto">
          <a:xfrm>
            <a:off x="50800" y="2946400"/>
            <a:ext cx="9058275" cy="307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pPr algn="l" eaLnBrk="1" hangingPunct="1"/>
            <a:r>
              <a:rPr lang="cs-CZ" sz="2400" smtClean="0"/>
              <a:t>Použité zdroje:  </a:t>
            </a:r>
            <a:r>
              <a:rPr lang="cs-CZ" sz="2400" smtClean="0">
                <a:solidFill>
                  <a:srgbClr val="000000"/>
                </a:solidFill>
              </a:rPr>
              <a:t>Print screen z programů</a:t>
            </a:r>
            <a:r>
              <a:rPr lang="cs-CZ" sz="2400" smtClean="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MS Word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		  KOVÁŘOVÁ, Libuše. </a:t>
            </a:r>
            <a:r>
              <a:rPr lang="cs-CZ" sz="2400" i="1" smtClean="0"/>
              <a:t>Informatika pro základní 		  školy</a:t>
            </a:r>
            <a:r>
              <a:rPr lang="cs-CZ" sz="2400" smtClean="0"/>
              <a:t>. Vyd. 2. Kralice na Hané, 2009.</a:t>
            </a:r>
            <a:r>
              <a:rPr lang="cs-CZ" sz="2400" smtClean="0">
                <a:solidFill>
                  <a:srgbClr val="000000"/>
                </a:solidFill>
              </a:rPr>
              <a:t> </a:t>
            </a:r>
            <a:br>
              <a:rPr lang="cs-CZ" sz="2400" smtClean="0">
                <a:solidFill>
                  <a:srgbClr val="000000"/>
                </a:solidFill>
              </a:rPr>
            </a:br>
            <a:r>
              <a:rPr lang="cs-CZ" sz="2400" smtClean="0">
                <a:solidFill>
                  <a:srgbClr val="000000"/>
                </a:solidFill>
              </a:rPr>
              <a:t>		  </a:t>
            </a:r>
            <a:r>
              <a:rPr lang="cs-CZ" sz="2400" smtClean="0"/>
              <a:t>ISBN 978-80-7402-017-93. </a:t>
            </a:r>
            <a:br>
              <a:rPr lang="cs-CZ" sz="2400" smtClean="0"/>
            </a:b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1451</TotalTime>
  <Words>144</Words>
  <Application>Microsoft Office PowerPoint</Application>
  <PresentationFormat>Předvádění na obrazovce (4:3)</PresentationFormat>
  <Paragraphs>19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Word 2010 – práce s tabulkou</vt:lpstr>
      <vt:lpstr>Po vytvoření tabulky se objeví karta Nástroje tabulky Návrh</vt:lpstr>
      <vt:lpstr>Ohraničení nám umožňuje zvýraznit určité řádky nebo sloupce </vt:lpstr>
      <vt:lpstr>Možnost nastavení různých čar a jejich síly</vt:lpstr>
      <vt:lpstr>V pásu Rozložení tabulky můžeme nastavit velikost řádku, sloupce, zarovnání textu v buňce, směr textu</vt:lpstr>
      <vt:lpstr>Vytvořte tabulku  7 řádků a 6 sloupců, ohraničte, upravte a vepište text dle obrázku</vt:lpstr>
      <vt:lpstr>Použité zdroje:  Print screen z programů MS Word     KOVÁŘOVÁ, Libuše. Informatika pro základní     školy. Vyd. 2. Kralice na Hané, 2009.      ISBN 978-80-7402-017-93.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Administrator</cp:lastModifiedBy>
  <cp:revision>32</cp:revision>
  <dcterms:created xsi:type="dcterms:W3CDTF">2012-09-09T19:10:47Z</dcterms:created>
  <dcterms:modified xsi:type="dcterms:W3CDTF">2013-05-27T13:32:03Z</dcterms:modified>
</cp:coreProperties>
</file>