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77" r:id="rId3"/>
    <p:sldId id="287" r:id="rId4"/>
    <p:sldId id="279" r:id="rId5"/>
    <p:sldId id="280" r:id="rId6"/>
    <p:sldId id="282" r:id="rId7"/>
    <p:sldId id="295" r:id="rId8"/>
    <p:sldId id="296" r:id="rId9"/>
    <p:sldId id="292" r:id="rId10"/>
    <p:sldId id="291" r:id="rId11"/>
    <p:sldId id="293" r:id="rId12"/>
    <p:sldId id="294" r:id="rId13"/>
    <p:sldId id="259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372" autoAdjust="0"/>
    <p:restoredTop sz="94660"/>
  </p:normalViewPr>
  <p:slideViewPr>
    <p:cSldViewPr>
      <p:cViewPr varScale="1">
        <p:scale>
          <a:sx n="70" d="100"/>
          <a:sy n="70" d="100"/>
        </p:scale>
        <p:origin x="-492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6C6637-1B18-4AC2-BE1F-656842B94EAF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D9A02F-2C9A-4204-9CBB-B8EE4E8BFB6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4A4EF6-9133-4061-8CB6-CAA64901B7C8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A5C951-429F-42DF-9024-53E748DE2A9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538D2F-3B01-418A-B1A7-FBE2433D548A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C9B06E-1B4C-45FE-82F3-2A5997CCD89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E8AC07-4C46-4040-914C-FBE269C63DBF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933C86-FEEF-423E-8587-91A1919D42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1FE34E-5616-4A5A-889D-126EEA03ACA9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BC0931-FC50-4FF6-90EA-B5F2E22DBCD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E96A18-495D-4CE0-8068-8F4595491877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218FB3-6F2B-46E5-BAE4-DA36C913EA2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C58F27-F377-41B5-8B7E-56B5ABB26D01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B41D69-0D17-4213-A3CF-2876A24F6FF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641427-9E93-4174-ACAD-608C3840507E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C52459-3649-4345-89D0-F1F5BF2AD2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A3033B-F990-4141-A33C-847026B20CA8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FDB6FC-3327-48A9-AFA2-C55CCC89996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C4262D-FA41-4541-B0C6-F67FA54C759E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72960D-84FD-45E2-B845-C3C7065854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0827BD-5C46-4FC2-9F20-7D4BE2BD5960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01ADD0-A1A2-4BD7-9776-2B61F119DED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20000">
              <a:schemeClr val="accent2">
                <a:lumMod val="75000"/>
                <a:alpha val="32000"/>
              </a:schemeClr>
            </a:gs>
            <a:gs pos="50000">
              <a:schemeClr val="accent6">
                <a:lumMod val="60000"/>
                <a:lumOff val="40000"/>
              </a:schemeClr>
            </a:gs>
            <a:gs pos="75000">
              <a:schemeClr val="accent2">
                <a:lumMod val="40000"/>
                <a:lumOff val="60000"/>
              </a:schemeClr>
            </a:gs>
            <a:gs pos="100000">
              <a:schemeClr val="accent3">
                <a:lumMod val="20000"/>
                <a:lumOff val="8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4DFEBED8-1E30-45F7-A2E7-6FB7FE8EABAC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6B21368D-F67B-4E11-8533-AF5E23346D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mailto:jm&#233;no@zak.skolabaska.cz" TargetMode="External"/><Relationship Id="rId2" Type="http://schemas.openxmlformats.org/officeDocument/2006/relationships/hyperlink" Target="http://www.outlook.com/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utlook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Obdélník 5"/>
          <p:cNvSpPr>
            <a:spLocks noChangeArrowheads="1"/>
          </p:cNvSpPr>
          <p:nvPr/>
        </p:nvSpPr>
        <p:spPr bwMode="auto">
          <a:xfrm>
            <a:off x="755576" y="3605213"/>
            <a:ext cx="7704856" cy="31393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algn="ctr">
              <a:spcBef>
                <a:spcPts val="600"/>
              </a:spcBef>
            </a:pPr>
            <a:r>
              <a:rPr lang="cs-CZ" sz="2400" dirty="0"/>
              <a:t>Název materiálu: Jednoduchá komunikace prostřednictvím </a:t>
            </a:r>
            <a:r>
              <a:rPr lang="cs-CZ" sz="2400" dirty="0" smtClean="0"/>
              <a:t>e-mailu </a:t>
            </a:r>
            <a:endParaRPr lang="cs-CZ" sz="2400" dirty="0"/>
          </a:p>
          <a:p>
            <a:pPr algn="ctr">
              <a:spcBef>
                <a:spcPts val="600"/>
              </a:spcBef>
            </a:pPr>
            <a:r>
              <a:rPr lang="cs-CZ" sz="2000" dirty="0" smtClean="0">
                <a:ea typeface="Times New Roman" pitchFamily="18" charset="0"/>
                <a:cs typeface="Arial" charset="0"/>
              </a:rPr>
              <a:t>Anotace</a:t>
            </a:r>
            <a:r>
              <a:rPr lang="cs-CZ" sz="2000" dirty="0">
                <a:ea typeface="Times New Roman" pitchFamily="18" charset="0"/>
                <a:cs typeface="Arial" charset="0"/>
              </a:rPr>
              <a:t>: Výklad nového u</a:t>
            </a:r>
            <a:r>
              <a:rPr lang="cs-CZ" sz="2000" dirty="0">
                <a:cs typeface="Arial" charset="0"/>
              </a:rPr>
              <a:t>č</a:t>
            </a:r>
            <a:r>
              <a:rPr lang="cs-CZ" sz="2000" dirty="0">
                <a:cs typeface="Times New Roman" pitchFamily="18" charset="0"/>
              </a:rPr>
              <a:t>iva</a:t>
            </a:r>
          </a:p>
          <a:p>
            <a:pPr algn="ctr">
              <a:spcBef>
                <a:spcPts val="600"/>
              </a:spcBef>
            </a:pPr>
            <a:r>
              <a:rPr lang="cs-CZ" sz="2000" dirty="0">
                <a:cs typeface="Times New Roman" pitchFamily="18" charset="0"/>
              </a:rPr>
              <a:t>Autor: Iveta Paster</a:t>
            </a:r>
            <a:r>
              <a:rPr lang="cs-CZ" sz="2000" dirty="0">
                <a:cs typeface="Arial" charset="0"/>
              </a:rPr>
              <a:t>ň</a:t>
            </a:r>
            <a:r>
              <a:rPr lang="cs-CZ" sz="2000" dirty="0">
                <a:cs typeface="Times New Roman" pitchFamily="18" charset="0"/>
              </a:rPr>
              <a:t>áková, </a:t>
            </a:r>
            <a:r>
              <a:rPr lang="cs-CZ" sz="2000" dirty="0" smtClean="0">
                <a:cs typeface="Times New Roman" pitchFamily="18" charset="0"/>
              </a:rPr>
              <a:t>2013</a:t>
            </a:r>
            <a:endParaRPr lang="cs-CZ" sz="2000" dirty="0">
              <a:cs typeface="Times New Roman" pitchFamily="18" charset="0"/>
            </a:endParaRPr>
          </a:p>
          <a:p>
            <a:pPr algn="ctr">
              <a:spcBef>
                <a:spcPts val="600"/>
              </a:spcBef>
            </a:pPr>
            <a:r>
              <a:rPr lang="cs-CZ" sz="2000" dirty="0">
                <a:cs typeface="Times New Roman" pitchFamily="18" charset="0"/>
              </a:rPr>
              <a:t>Ov</a:t>
            </a:r>
            <a:r>
              <a:rPr lang="cs-CZ" sz="2000" dirty="0">
                <a:cs typeface="Arial" charset="0"/>
              </a:rPr>
              <a:t>ěř</a:t>
            </a:r>
            <a:r>
              <a:rPr lang="cs-CZ" sz="2000" dirty="0">
                <a:cs typeface="Times New Roman" pitchFamily="18" charset="0"/>
              </a:rPr>
              <a:t>ení ve </a:t>
            </a:r>
            <a:r>
              <a:rPr lang="cs-CZ" sz="2000">
                <a:cs typeface="Times New Roman" pitchFamily="18" charset="0"/>
              </a:rPr>
              <a:t>výuce </a:t>
            </a:r>
            <a:r>
              <a:rPr lang="cs-CZ" sz="2000" smtClean="0">
                <a:cs typeface="Times New Roman" pitchFamily="18" charset="0"/>
              </a:rPr>
              <a:t>20.5</a:t>
            </a:r>
            <a:r>
              <a:rPr lang="cs-CZ" sz="2000" dirty="0" smtClean="0">
                <a:cs typeface="Times New Roman" pitchFamily="18" charset="0"/>
              </a:rPr>
              <a:t>. 2013,  4.t</a:t>
            </a:r>
            <a:r>
              <a:rPr lang="cs-CZ" sz="2000" dirty="0" smtClean="0">
                <a:cs typeface="Arial" charset="0"/>
              </a:rPr>
              <a:t>ř</a:t>
            </a:r>
            <a:r>
              <a:rPr lang="cs-CZ" sz="2000" dirty="0" smtClean="0">
                <a:cs typeface="Times New Roman" pitchFamily="18" charset="0"/>
              </a:rPr>
              <a:t>ída</a:t>
            </a:r>
            <a:endParaRPr lang="cs-CZ" sz="2000" dirty="0">
              <a:cs typeface="Times New Roman" pitchFamily="18" charset="0"/>
            </a:endParaRPr>
          </a:p>
          <a:p>
            <a:pPr algn="ctr">
              <a:spcBef>
                <a:spcPts val="600"/>
              </a:spcBef>
            </a:pPr>
            <a:r>
              <a:rPr lang="cs-CZ" sz="2000" dirty="0">
                <a:cs typeface="Times New Roman" pitchFamily="18" charset="0"/>
              </a:rPr>
              <a:t>Vyu</a:t>
            </a:r>
            <a:r>
              <a:rPr lang="cs-CZ" sz="2000" dirty="0">
                <a:cs typeface="Arial" charset="0"/>
              </a:rPr>
              <a:t>č</a:t>
            </a:r>
            <a:r>
              <a:rPr lang="cs-CZ" sz="2000" dirty="0">
                <a:cs typeface="Times New Roman" pitchFamily="18" charset="0"/>
              </a:rPr>
              <a:t>ovací p</a:t>
            </a:r>
            <a:r>
              <a:rPr lang="cs-CZ" sz="2000" dirty="0">
                <a:cs typeface="Arial" charset="0"/>
              </a:rPr>
              <a:t>ř</a:t>
            </a:r>
            <a:r>
              <a:rPr lang="cs-CZ" sz="2000" dirty="0">
                <a:cs typeface="Times New Roman" pitchFamily="18" charset="0"/>
              </a:rPr>
              <a:t>edm</a:t>
            </a:r>
            <a:r>
              <a:rPr lang="cs-CZ" sz="2000" dirty="0">
                <a:cs typeface="Arial" charset="0"/>
              </a:rPr>
              <a:t>ě</a:t>
            </a:r>
            <a:r>
              <a:rPr lang="cs-CZ" sz="2000" dirty="0">
                <a:cs typeface="Times New Roman" pitchFamily="18" charset="0"/>
              </a:rPr>
              <a:t>t: Informatika </a:t>
            </a:r>
          </a:p>
          <a:p>
            <a:pPr algn="ctr">
              <a:spcBef>
                <a:spcPts val="600"/>
              </a:spcBef>
            </a:pPr>
            <a:r>
              <a:rPr lang="cs-CZ" sz="2000" dirty="0">
                <a:cs typeface="Times New Roman" pitchFamily="18" charset="0"/>
              </a:rPr>
              <a:t>Vzd</a:t>
            </a:r>
            <a:r>
              <a:rPr lang="cs-CZ" sz="2000" dirty="0">
                <a:cs typeface="Arial" charset="0"/>
              </a:rPr>
              <a:t>ě</a:t>
            </a:r>
            <a:r>
              <a:rPr lang="cs-CZ" sz="2000" dirty="0">
                <a:cs typeface="Times New Roman" pitchFamily="18" charset="0"/>
              </a:rPr>
              <a:t>lávací oblast : Vyhledávání informací a komunikace</a:t>
            </a:r>
            <a:endParaRPr lang="cs-CZ" sz="2000" dirty="0" smtClean="0">
              <a:cs typeface="Times New Roman" pitchFamily="18" charset="0"/>
            </a:endParaRPr>
          </a:p>
          <a:p>
            <a:pPr algn="ctr">
              <a:spcBef>
                <a:spcPts val="600"/>
              </a:spcBef>
            </a:pPr>
            <a:r>
              <a:rPr lang="cs-CZ" sz="2000" dirty="0" smtClean="0">
                <a:cs typeface="Arial" charset="0"/>
              </a:rPr>
              <a:t>Čí</a:t>
            </a:r>
            <a:r>
              <a:rPr lang="cs-CZ" sz="2000" dirty="0" smtClean="0">
                <a:cs typeface="Times New Roman" pitchFamily="18" charset="0"/>
              </a:rPr>
              <a:t>slo </a:t>
            </a:r>
            <a:r>
              <a:rPr lang="cs-CZ" sz="2000" dirty="0">
                <a:cs typeface="Times New Roman" pitchFamily="18" charset="0"/>
              </a:rPr>
              <a:t>materiálu: </a:t>
            </a:r>
            <a:r>
              <a:rPr lang="cs-CZ" sz="2000" dirty="0" smtClean="0">
                <a:cs typeface="Times New Roman" pitchFamily="18" charset="0"/>
              </a:rPr>
              <a:t>VY_32_inovace_10_ICT III</a:t>
            </a:r>
            <a:r>
              <a:rPr lang="cs-CZ" sz="2000" dirty="0">
                <a:cs typeface="Times New Roman" pitchFamily="18" charset="0"/>
              </a:rPr>
              <a:t>.</a:t>
            </a:r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90889" y="1341437"/>
            <a:ext cx="2433240" cy="21209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5" name="Nadpis 1"/>
          <p:cNvSpPr txBox="1">
            <a:spLocks/>
          </p:cNvSpPr>
          <p:nvPr/>
        </p:nvSpPr>
        <p:spPr bwMode="auto">
          <a:xfrm>
            <a:off x="539750" y="260350"/>
            <a:ext cx="8135938" cy="1081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pl-PL" sz="2800" b="1" dirty="0">
                <a:latin typeface="Times New Roman" pitchFamily="18" charset="0"/>
              </a:rPr>
              <a:t>Základní škola a Mateřská škola, Baška, p. o.</a:t>
            </a:r>
            <a:br>
              <a:rPr lang="pl-PL" sz="2800" b="1" dirty="0">
                <a:latin typeface="Times New Roman" pitchFamily="18" charset="0"/>
              </a:rPr>
            </a:br>
            <a:r>
              <a:rPr lang="sv-SE" sz="2800" dirty="0">
                <a:latin typeface="Times New Roman" pitchFamily="18" charset="0"/>
              </a:rPr>
              <a:t>Baška 137, 739 01 </a:t>
            </a:r>
            <a:r>
              <a:rPr lang="sv-SE" sz="2800" dirty="0" smtClean="0">
                <a:latin typeface="Times New Roman" pitchFamily="18" charset="0"/>
              </a:rPr>
              <a:t>Baška</a:t>
            </a:r>
            <a:endParaRPr lang="cs-CZ" sz="4000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/>
          <p:cNvGrpSpPr/>
          <p:nvPr/>
        </p:nvGrpSpPr>
        <p:grpSpPr>
          <a:xfrm>
            <a:off x="516122" y="548680"/>
            <a:ext cx="8134350" cy="5429572"/>
            <a:chOff x="516122" y="548680"/>
            <a:chExt cx="8134350" cy="5429572"/>
          </a:xfrm>
        </p:grpSpPr>
        <p:pic>
          <p:nvPicPr>
            <p:cNvPr id="1026" name="Picture 2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16122" y="548680"/>
              <a:ext cx="8134350" cy="13430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027" name="Picture 3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16122" y="1891705"/>
              <a:ext cx="8134350" cy="21145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028" name="Picture 4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915816" y="4293096"/>
              <a:ext cx="3655701" cy="168515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9378578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74638"/>
            <a:ext cx="7344816" cy="1282154"/>
          </a:xfrm>
        </p:spPr>
        <p:txBody>
          <a:bodyPr/>
          <a:lstStyle/>
          <a:p>
            <a:r>
              <a:rPr lang="cs-CZ" dirty="0"/>
              <a:t>Jednoduchá komunikace prostřednictvím </a:t>
            </a:r>
            <a:r>
              <a:rPr lang="cs-CZ" dirty="0" smtClean="0"/>
              <a:t>e-mailu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600200"/>
            <a:ext cx="5760640" cy="5121976"/>
          </a:xfrm>
        </p:spPr>
        <p:txBody>
          <a:bodyPr/>
          <a:lstStyle/>
          <a:p>
            <a:pPr>
              <a:lnSpc>
                <a:spcPct val="115000"/>
              </a:lnSpc>
              <a:spcAft>
                <a:spcPts val="0"/>
              </a:spcAft>
            </a:pPr>
            <a:r>
              <a:rPr lang="cs-CZ" dirty="0" smtClean="0">
                <a:ea typeface="Calibri"/>
                <a:cs typeface="Times New Roman"/>
              </a:rPr>
              <a:t>Nejdříve se přihlásíme </a:t>
            </a:r>
            <a:r>
              <a:rPr lang="cs-CZ" dirty="0">
                <a:ea typeface="Calibri"/>
                <a:cs typeface="Times New Roman"/>
              </a:rPr>
              <a:t>do </a:t>
            </a:r>
            <a:r>
              <a:rPr lang="cs-CZ" dirty="0" smtClean="0">
                <a:ea typeface="Calibri"/>
                <a:cs typeface="Times New Roman"/>
              </a:rPr>
              <a:t>školní elektronické </a:t>
            </a:r>
            <a:r>
              <a:rPr lang="cs-CZ" dirty="0">
                <a:ea typeface="Calibri"/>
                <a:cs typeface="Times New Roman"/>
              </a:rPr>
              <a:t>pošty  </a:t>
            </a:r>
            <a:r>
              <a:rPr lang="cs-CZ" dirty="0" smtClean="0">
                <a:ea typeface="Calibri"/>
                <a:cs typeface="Times New Roman"/>
              </a:rPr>
              <a:t>na adrese </a:t>
            </a:r>
            <a:r>
              <a:rPr lang="cs-CZ" u="sng" dirty="0" smtClean="0">
                <a:solidFill>
                  <a:srgbClr val="0000FF"/>
                </a:solidFill>
                <a:ea typeface="Calibri"/>
                <a:cs typeface="Times New Roman"/>
                <a:hlinkClick r:id="rId2"/>
              </a:rPr>
              <a:t>www.outlook.com</a:t>
            </a:r>
            <a:r>
              <a:rPr lang="cs-CZ" dirty="0" smtClean="0">
                <a:ea typeface="Calibri"/>
                <a:cs typeface="Times New Roman"/>
              </a:rPr>
              <a:t> nebo na školních webových stránkách v záložce 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ea typeface="Calibri"/>
                <a:cs typeface="Times New Roman"/>
              </a:rPr>
              <a:t>live</a:t>
            </a:r>
            <a:r>
              <a:rPr lang="cs-CZ" dirty="0">
                <a:ea typeface="Calibri"/>
                <a:cs typeface="Times New Roman"/>
              </a:rPr>
              <a:t/>
            </a:r>
            <a:br>
              <a:rPr lang="cs-CZ" dirty="0">
                <a:ea typeface="Calibri"/>
                <a:cs typeface="Times New Roman"/>
              </a:rPr>
            </a:br>
            <a:r>
              <a:rPr lang="cs-CZ" dirty="0">
                <a:ea typeface="Calibri"/>
                <a:cs typeface="Times New Roman"/>
              </a:rPr>
              <a:t/>
            </a:r>
            <a:br>
              <a:rPr lang="cs-CZ" dirty="0">
                <a:ea typeface="Calibri"/>
                <a:cs typeface="Times New Roman"/>
              </a:rPr>
            </a:br>
            <a:r>
              <a:rPr lang="cs-CZ" dirty="0" smtClean="0">
                <a:ea typeface="Calibri"/>
                <a:cs typeface="Times New Roman"/>
              </a:rPr>
              <a:t>Přihlašovací jméno</a:t>
            </a:r>
            <a:br>
              <a:rPr lang="cs-CZ" dirty="0" smtClean="0">
                <a:ea typeface="Calibri"/>
                <a:cs typeface="Times New Roman"/>
              </a:rPr>
            </a:br>
            <a:r>
              <a:rPr lang="cs-CZ" dirty="0" smtClean="0">
                <a:ea typeface="Calibri"/>
                <a:cs typeface="Times New Roman"/>
                <a:hlinkClick r:id="rId3"/>
              </a:rPr>
              <a:t>jméno@zak.skolabaska.cz</a:t>
            </a:r>
            <a:endParaRPr lang="cs-CZ" dirty="0" smtClean="0">
              <a:ea typeface="Calibri"/>
              <a:cs typeface="Times New Roman"/>
            </a:endParaRPr>
          </a:p>
          <a:p>
            <a:pPr marL="3657600" lvl="8" indent="0">
              <a:lnSpc>
                <a:spcPct val="115000"/>
              </a:lnSpc>
              <a:buNone/>
            </a:pPr>
            <a:r>
              <a:rPr lang="cs-CZ" sz="3200" dirty="0" smtClean="0">
                <a:ea typeface="Calibri"/>
                <a:cs typeface="Times New Roman"/>
              </a:rPr>
              <a:t>Heslo</a:t>
            </a:r>
            <a:endParaRPr lang="cs-CZ" sz="3200" dirty="0">
              <a:ea typeface="Calibri"/>
              <a:cs typeface="Times New Roman"/>
            </a:endParaRPr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2780928"/>
            <a:ext cx="3240360" cy="39412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 flipV="1">
            <a:off x="3851920" y="4751552"/>
            <a:ext cx="2376264" cy="621664"/>
          </a:xfrm>
          <a:prstGeom prst="straightConnector1">
            <a:avLst/>
          </a:prstGeom>
          <a:ln w="57150">
            <a:solidFill>
              <a:srgbClr val="C00000"/>
            </a:solidFill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 flipV="1">
            <a:off x="4932040" y="5229200"/>
            <a:ext cx="1296144" cy="1224136"/>
          </a:xfrm>
          <a:prstGeom prst="straightConnector1">
            <a:avLst/>
          </a:prstGeom>
          <a:ln w="57150">
            <a:solidFill>
              <a:srgbClr val="C00000"/>
            </a:solidFill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pic>
        <p:nvPicPr>
          <p:cNvPr id="4" name="Obrázek 3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04555" y="-99392"/>
            <a:ext cx="2267744" cy="30665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07805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9976" y="116632"/>
            <a:ext cx="8229600" cy="1872208"/>
          </a:xfrm>
        </p:spPr>
        <p:txBody>
          <a:bodyPr/>
          <a:lstStyle/>
          <a:p>
            <a:r>
              <a:rPr lang="cs-CZ" dirty="0" smtClean="0"/>
              <a:t>Po přihlášení se </a:t>
            </a:r>
            <a:r>
              <a:rPr lang="cs-CZ" smtClean="0"/>
              <a:t>může objevit </a:t>
            </a:r>
            <a:r>
              <a:rPr lang="cs-CZ" dirty="0" smtClean="0"/>
              <a:t>stránka s možnostmi nastavení, klikneme na Pošta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461" b="10102"/>
          <a:stretch/>
        </p:blipFill>
        <p:spPr bwMode="auto">
          <a:xfrm>
            <a:off x="-22335" y="2105473"/>
            <a:ext cx="9194222" cy="47525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>
            <a:off x="5220072" y="1988840"/>
            <a:ext cx="3168352" cy="504056"/>
          </a:xfrm>
          <a:prstGeom prst="straightConnector1">
            <a:avLst/>
          </a:prstGeom>
          <a:ln w="57150">
            <a:solidFill>
              <a:srgbClr val="C00000"/>
            </a:solidFill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699799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642194"/>
          </a:xfrm>
        </p:spPr>
        <p:txBody>
          <a:bodyPr/>
          <a:lstStyle/>
          <a:p>
            <a:r>
              <a:rPr lang="cs-CZ" dirty="0" smtClean="0"/>
              <a:t>Chceme-li poslat zprávu, klikneme na položku Nová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460" r="54512" b="30150"/>
          <a:stretch/>
        </p:blipFill>
        <p:spPr bwMode="auto">
          <a:xfrm>
            <a:off x="755576" y="2060848"/>
            <a:ext cx="7200800" cy="46626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 flipH="1">
            <a:off x="3059832" y="1700808"/>
            <a:ext cx="2448272" cy="1224136"/>
          </a:xfrm>
          <a:prstGeom prst="straightConnector1">
            <a:avLst/>
          </a:prstGeom>
          <a:ln w="57150">
            <a:solidFill>
              <a:srgbClr val="C00000"/>
            </a:solidFill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667099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3" y="-27384"/>
            <a:ext cx="8805264" cy="2074242"/>
          </a:xfrm>
        </p:spPr>
        <p:txBody>
          <a:bodyPr/>
          <a:lstStyle/>
          <a:p>
            <a:pPr algn="l"/>
            <a:r>
              <a:rPr lang="cs-CZ" dirty="0" smtClean="0"/>
              <a:t>Objeví se okno emailu, kde vyplníme </a:t>
            </a:r>
            <a:r>
              <a:rPr lang="cs-CZ" sz="3600" dirty="0" smtClean="0"/>
              <a:t>emailovou adresu, předmět, napíšeme zprávu</a:t>
            </a:r>
            <a:endParaRPr lang="cs-CZ" sz="36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418" r="27080" b="61473"/>
          <a:stretch/>
        </p:blipFill>
        <p:spPr bwMode="auto">
          <a:xfrm>
            <a:off x="179512" y="2231887"/>
            <a:ext cx="8805265" cy="37034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>
            <a:off x="1547664" y="1686818"/>
            <a:ext cx="432048" cy="1800200"/>
          </a:xfrm>
          <a:prstGeom prst="straightConnector1">
            <a:avLst/>
          </a:prstGeom>
          <a:ln w="57150">
            <a:solidFill>
              <a:srgbClr val="C00000"/>
            </a:solidFill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 flipH="1">
            <a:off x="2555776" y="1652360"/>
            <a:ext cx="1872208" cy="2618696"/>
          </a:xfrm>
          <a:prstGeom prst="straightConnector1">
            <a:avLst/>
          </a:prstGeom>
          <a:ln w="57150">
            <a:solidFill>
              <a:srgbClr val="C00000"/>
            </a:solidFill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H="1">
            <a:off x="2555776" y="1830834"/>
            <a:ext cx="4392488" cy="3744416"/>
          </a:xfrm>
          <a:prstGeom prst="straightConnector1">
            <a:avLst/>
          </a:prstGeom>
          <a:ln w="57150">
            <a:solidFill>
              <a:srgbClr val="C00000"/>
            </a:solidFill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3" name="TextovéPole 2"/>
          <p:cNvSpPr txBox="1"/>
          <p:nvPr/>
        </p:nvSpPr>
        <p:spPr>
          <a:xfrm>
            <a:off x="144016" y="6021288"/>
            <a:ext cx="89644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Nezapomeneme na oslovení a podpis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62250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3" y="274638"/>
            <a:ext cx="8784975" cy="1354162"/>
          </a:xfrm>
        </p:spPr>
        <p:txBody>
          <a:bodyPr/>
          <a:lstStyle/>
          <a:p>
            <a:r>
              <a:rPr lang="cs-CZ" dirty="0" smtClean="0"/>
              <a:t>Neznáme-li přesnou adresu, můžeme ji najít v globálním adresáři školy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418" r="55535" b="82949"/>
          <a:stretch/>
        </p:blipFill>
        <p:spPr bwMode="auto">
          <a:xfrm>
            <a:off x="899592" y="1929526"/>
            <a:ext cx="7412991" cy="3083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83568" y="5301208"/>
            <a:ext cx="770485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Myší najedeme na slovo komu..</a:t>
            </a:r>
            <a:endParaRPr lang="cs-CZ" sz="4000" dirty="0"/>
          </a:p>
        </p:txBody>
      </p:sp>
      <p:cxnSp>
        <p:nvCxnSpPr>
          <p:cNvPr id="7" name="Přímá spojnice se šipkou 6"/>
          <p:cNvCxnSpPr/>
          <p:nvPr/>
        </p:nvCxnSpPr>
        <p:spPr>
          <a:xfrm flipH="1" flipV="1">
            <a:off x="2411760" y="4509120"/>
            <a:ext cx="983306" cy="1080120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92823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72862" y="120651"/>
            <a:ext cx="8229600" cy="1868190"/>
          </a:xfrm>
        </p:spPr>
        <p:txBody>
          <a:bodyPr/>
          <a:lstStyle/>
          <a:p>
            <a:pPr algn="l"/>
            <a:r>
              <a:rPr lang="cs-CZ" sz="4000" dirty="0" smtClean="0"/>
              <a:t>Objeví se toto okno, zde napíšeme jméno nebo </a:t>
            </a:r>
            <a:r>
              <a:rPr lang="cs-CZ" sz="4000" dirty="0"/>
              <a:t>začátek jména a vybereme ze </a:t>
            </a:r>
            <a:r>
              <a:rPr lang="cs-CZ" sz="4000" dirty="0" smtClean="0"/>
              <a:t>seznamu</a:t>
            </a:r>
            <a:endParaRPr lang="cs-CZ" sz="4000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9139" b="39678"/>
          <a:stretch/>
        </p:blipFill>
        <p:spPr bwMode="auto">
          <a:xfrm>
            <a:off x="1063043" y="1988840"/>
            <a:ext cx="5813213" cy="32393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AutoShape 6" descr="https://mail-attachment.googleusercontent.com/attachment/u/0/?ui=2&amp;ik=0b351eb991&amp;view=att&amp;th=13e9f84201b142b3&amp;attid=0.1&amp;disp=inline&amp;safe=1&amp;zw&amp;saduie=AG9B_P9MW6L_65zk-srjLV-w7-17&amp;sadet=1368476070286&amp;sads=HsIgfH3kKq5SKZraLRgiT0u05nQ&amp;sadssc=1"/>
          <p:cNvSpPr>
            <a:spLocks noChangeAspect="1" noChangeArrowheads="1"/>
          </p:cNvSpPr>
          <p:nvPr/>
        </p:nvSpPr>
        <p:spPr bwMode="auto">
          <a:xfrm>
            <a:off x="155575" y="-2727325"/>
            <a:ext cx="4210050" cy="5695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2" name="AutoShape 8" descr="https://mail-attachment.googleusercontent.com/attachment/u/0/?ui=2&amp;ik=0b351eb991&amp;view=att&amp;th=13e9f84201b142b3&amp;attid=0.1&amp;disp=inline&amp;safe=1&amp;zw&amp;saduie=AG9B_P9MW6L_65zk-srjLV-w7-17&amp;sadet=1368476070286&amp;sads=HsIgfH3kKq5SKZraLRgiT0u05nQ&amp;sadssc=1"/>
          <p:cNvSpPr>
            <a:spLocks noChangeAspect="1" noChangeArrowheads="1"/>
          </p:cNvSpPr>
          <p:nvPr/>
        </p:nvSpPr>
        <p:spPr bwMode="auto">
          <a:xfrm>
            <a:off x="5292080" y="1844825"/>
            <a:ext cx="3479664" cy="792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6" name="Zástupný symbol pro obsah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908343" y="3542826"/>
            <a:ext cx="1650756" cy="22322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5" name="Přímá spojnice se šipkou 4"/>
          <p:cNvCxnSpPr/>
          <p:nvPr/>
        </p:nvCxnSpPr>
        <p:spPr>
          <a:xfrm flipH="1">
            <a:off x="4572000" y="692696"/>
            <a:ext cx="2304256" cy="1944217"/>
          </a:xfrm>
          <a:prstGeom prst="straightConnector1">
            <a:avLst/>
          </a:prstGeom>
          <a:ln w="5715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170412" y="5373216"/>
            <a:ext cx="880828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Dvakrát poklepeme levým tlačítkem myši na jméně a dáme     OK </a:t>
            </a:r>
            <a:endParaRPr lang="cs-CZ" sz="3600" dirty="0"/>
          </a:p>
        </p:txBody>
      </p:sp>
      <p:cxnSp>
        <p:nvCxnSpPr>
          <p:cNvPr id="25" name="Přímá spojnice se šipkou 24"/>
          <p:cNvCxnSpPr/>
          <p:nvPr/>
        </p:nvCxnSpPr>
        <p:spPr>
          <a:xfrm flipV="1">
            <a:off x="5076056" y="5228220"/>
            <a:ext cx="792088" cy="1153108"/>
          </a:xfrm>
          <a:prstGeom prst="straightConnector1">
            <a:avLst/>
          </a:prstGeom>
          <a:ln w="5715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539146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3" y="274638"/>
            <a:ext cx="8805264" cy="1282154"/>
          </a:xfrm>
        </p:spPr>
        <p:txBody>
          <a:bodyPr/>
          <a:lstStyle/>
          <a:p>
            <a:r>
              <a:rPr lang="cs-CZ" dirty="0" smtClean="0"/>
              <a:t>Po napsání textu dáme odeslat</a:t>
            </a:r>
            <a:endParaRPr lang="cs-CZ" sz="36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418" r="27080" b="61473"/>
          <a:stretch/>
        </p:blipFill>
        <p:spPr bwMode="auto">
          <a:xfrm>
            <a:off x="198837" y="2132856"/>
            <a:ext cx="8805265" cy="43924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4" name="Přímá spojnice se šipkou 3"/>
          <p:cNvCxnSpPr/>
          <p:nvPr/>
        </p:nvCxnSpPr>
        <p:spPr>
          <a:xfrm flipH="1">
            <a:off x="1115616" y="1268760"/>
            <a:ext cx="5832648" cy="1800200"/>
          </a:xfrm>
          <a:prstGeom prst="straightConnector1">
            <a:avLst/>
          </a:prstGeom>
          <a:ln w="76200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791691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86210"/>
          </a:xfrm>
        </p:spPr>
        <p:txBody>
          <a:bodyPr/>
          <a:lstStyle/>
          <a:p>
            <a:r>
              <a:rPr lang="cs-CZ" dirty="0" smtClean="0"/>
              <a:t>Zde máme kontrolu, jestli zpráva byla odeslána</a:t>
            </a:r>
            <a:endParaRPr lang="cs-CZ" dirty="0"/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993" r="34853" b="27896"/>
          <a:stretch/>
        </p:blipFill>
        <p:spPr bwMode="auto">
          <a:xfrm>
            <a:off x="79508" y="1879282"/>
            <a:ext cx="9031312" cy="42174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7" name="Přímá spojnice se šipkou 6"/>
          <p:cNvCxnSpPr/>
          <p:nvPr/>
        </p:nvCxnSpPr>
        <p:spPr>
          <a:xfrm flipH="1">
            <a:off x="1619672" y="1844824"/>
            <a:ext cx="2016224" cy="2520280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341060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Dáme odhlásit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1941831"/>
            <a:ext cx="8229600" cy="38427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>
            <a:off x="5004048" y="1196752"/>
            <a:ext cx="1296144" cy="936104"/>
          </a:xfrm>
          <a:prstGeom prst="straightConnector1">
            <a:avLst/>
          </a:prstGeom>
          <a:ln w="5715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066219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27202" y="883430"/>
            <a:ext cx="5364894" cy="1143000"/>
          </a:xfrm>
        </p:spPr>
        <p:txBody>
          <a:bodyPr/>
          <a:lstStyle/>
          <a:p>
            <a:r>
              <a:rPr lang="cs-CZ" b="1" dirty="0" smtClean="0"/>
              <a:t>Úkol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31640" y="2564904"/>
            <a:ext cx="7571184" cy="3816424"/>
          </a:xfrm>
        </p:spPr>
        <p:txBody>
          <a:bodyPr/>
          <a:lstStyle/>
          <a:p>
            <a:r>
              <a:rPr lang="cs-CZ" sz="4400" dirty="0" smtClean="0"/>
              <a:t>Přihlaste se na svůj e-mail</a:t>
            </a:r>
          </a:p>
          <a:p>
            <a:r>
              <a:rPr lang="cs-CZ" sz="4400" dirty="0" smtClean="0"/>
              <a:t>Pošlete pozdrav z hodiny Informatiky </a:t>
            </a:r>
            <a:br>
              <a:rPr lang="cs-CZ" sz="4400" dirty="0" smtClean="0"/>
            </a:br>
            <a:r>
              <a:rPr lang="cs-CZ" sz="4400" dirty="0" smtClean="0"/>
              <a:t>na e-mailovou adresu</a:t>
            </a:r>
            <a:br>
              <a:rPr lang="cs-CZ" sz="4400" dirty="0" smtClean="0"/>
            </a:br>
            <a:r>
              <a:rPr lang="cs-CZ" sz="4400" dirty="0" smtClean="0"/>
              <a:t>pasternakova@sklolabaska.cz</a:t>
            </a:r>
            <a:endParaRPr lang="cs-CZ" sz="44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236092">
            <a:off x="645269" y="-81026"/>
            <a:ext cx="2638648" cy="35361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32810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Zástupný symbol pro obsah 2"/>
          <p:cNvSpPr>
            <a:spLocks noGrp="1"/>
          </p:cNvSpPr>
          <p:nvPr>
            <p:ph idx="1"/>
          </p:nvPr>
        </p:nvSpPr>
        <p:spPr>
          <a:xfrm>
            <a:off x="323850" y="260350"/>
            <a:ext cx="8712200" cy="4525963"/>
          </a:xfrm>
        </p:spPr>
        <p:txBody>
          <a:bodyPr/>
          <a:lstStyle/>
          <a:p>
            <a:pPr marL="0" indent="0" eaLnBrk="1" hangingPunct="1">
              <a:buFont typeface="Arial" charset="0"/>
              <a:buNone/>
            </a:pPr>
            <a:r>
              <a:rPr lang="cs-CZ" dirty="0" smtClean="0"/>
              <a:t>Použité zdroje: 	</a:t>
            </a:r>
            <a:r>
              <a:rPr lang="cs-CZ" sz="2400" dirty="0" smtClean="0"/>
              <a:t>			</a:t>
            </a:r>
          </a:p>
          <a:p>
            <a:pPr marL="0" indent="0" eaLnBrk="1" hangingPunct="1">
              <a:buFont typeface="Arial" charset="0"/>
              <a:buNone/>
            </a:pPr>
            <a:r>
              <a:rPr lang="cs-CZ" sz="2400" dirty="0" smtClean="0"/>
              <a:t>KOVÁŘOVÁ, Libuše. Vyd. 2. Kralice na Hané: </a:t>
            </a:r>
            <a:r>
              <a:rPr lang="cs-CZ" sz="2400" dirty="0" err="1" smtClean="0"/>
              <a:t>Computer</a:t>
            </a:r>
            <a:r>
              <a:rPr lang="cs-CZ" sz="2400" dirty="0" smtClean="0"/>
              <a:t> Media. ISBN 978-80-7402-017-93. </a:t>
            </a:r>
          </a:p>
          <a:p>
            <a:pPr marL="0" indent="0" eaLnBrk="1" hangingPunct="1">
              <a:buFont typeface="Arial" charset="0"/>
              <a:buNone/>
            </a:pPr>
            <a:r>
              <a:rPr lang="cs-CZ" sz="2400" smtClean="0"/>
              <a:t>Vlastní tvorba</a:t>
            </a:r>
            <a:endParaRPr lang="cs-CZ" sz="2400" dirty="0" smtClean="0"/>
          </a:p>
          <a:p>
            <a:pPr marL="0" indent="0" eaLnBrk="1" hangingPunct="1">
              <a:buFont typeface="Arial" charset="0"/>
              <a:buNone/>
            </a:pPr>
            <a:r>
              <a:rPr lang="cs-CZ" sz="2400" dirty="0" err="1" smtClean="0"/>
              <a:t>Print</a:t>
            </a:r>
            <a:r>
              <a:rPr lang="cs-CZ" sz="2400" dirty="0" smtClean="0"/>
              <a:t> </a:t>
            </a:r>
            <a:r>
              <a:rPr lang="cs-CZ" sz="2400" dirty="0" err="1" smtClean="0"/>
              <a:t>screen</a:t>
            </a:r>
            <a:r>
              <a:rPr lang="cs-CZ" sz="2400" dirty="0" smtClean="0"/>
              <a:t>     </a:t>
            </a:r>
            <a:r>
              <a:rPr lang="cs-CZ" sz="2400" u="sng" dirty="0" smtClean="0">
                <a:solidFill>
                  <a:srgbClr val="0000FF"/>
                </a:solidFill>
                <a:ea typeface="Calibri"/>
                <a:cs typeface="Times New Roman"/>
                <a:hlinkClick r:id="rId2"/>
              </a:rPr>
              <a:t>www.outlook.com</a:t>
            </a:r>
            <a:endParaRPr lang="cs-CZ" sz="2400" dirty="0" smtClean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1194</TotalTime>
  <Words>188</Words>
  <Application>Microsoft Office PowerPoint</Application>
  <PresentationFormat>Předvádění na obrazovce (4:3)</PresentationFormat>
  <Paragraphs>29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Prezentace aplikace PowerPoint</vt:lpstr>
      <vt:lpstr>Jednoduchá komunikace prostřednictvím e-mailu </vt:lpstr>
      <vt:lpstr>Po přihlášení se může objevit stránka s možnostmi nastavení, klikneme na Pošta</vt:lpstr>
      <vt:lpstr>Chceme-li poslat zprávu, klikneme na položku Nová</vt:lpstr>
      <vt:lpstr>Objeví se okno emailu, kde vyplníme emailovou adresu, předmět, napíšeme zprávu</vt:lpstr>
      <vt:lpstr>Neznáme-li přesnou adresu, můžeme ji najít v globálním adresáři školy</vt:lpstr>
      <vt:lpstr>Objeví se toto okno, zde napíšeme jméno nebo začátek jména a vybereme ze seznamu</vt:lpstr>
      <vt:lpstr>Po napsání textu dáme odeslat</vt:lpstr>
      <vt:lpstr>Zde máme kontrolu, jestli zpráva byla odeslána</vt:lpstr>
      <vt:lpstr>Dáme odhlásit</vt:lpstr>
      <vt:lpstr>Úkol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Administrator</cp:lastModifiedBy>
  <cp:revision>70</cp:revision>
  <dcterms:created xsi:type="dcterms:W3CDTF">2012-09-16T14:17:01Z</dcterms:created>
  <dcterms:modified xsi:type="dcterms:W3CDTF">2013-05-27T14:12:39Z</dcterms:modified>
</cp:coreProperties>
</file>