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9" r:id="rId8"/>
    <p:sldId id="270" r:id="rId9"/>
    <p:sldId id="261" r:id="rId10"/>
    <p:sldId id="263" r:id="rId11"/>
    <p:sldId id="264" r:id="rId12"/>
    <p:sldId id="265" r:id="rId13"/>
    <p:sldId id="266" r:id="rId14"/>
    <p:sldId id="267" r:id="rId15"/>
    <p:sldId id="272" r:id="rId16"/>
    <p:sldId id="268" r:id="rId17"/>
    <p:sldId id="271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7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9C8A9E-F380-4465-88D2-83B1443C7B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7839A0-B4EF-4A66-BE38-E922D1ACA02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C0DF08-7FD4-4F02-B68F-6DDD2E15FC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447644-2CF2-4ECA-ACF8-705ED4F510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FC626E-9169-4D05-B87F-8B2D9AEB49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DB8422-0F8E-4CA2-B0BE-0C3F9A8721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8CA53-3787-430E-9B69-17F98F96DA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55CCA2-5B13-4CA7-B509-1FE3FEAE82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3C6B56-6C3C-4504-8615-CC2989B09B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C8D23F-4D07-4201-BDEB-6E01270D0BC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E90102-CF64-412D-B2A4-726D732F38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shade val="30000"/>
                <a:satMod val="115000"/>
              </a:schemeClr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Klepnutím lze upravit styly předlohy textu.</a:t>
            </a:r>
          </a:p>
          <a:p>
            <a:pPr lvl="1"/>
            <a:r>
              <a:rPr lang="en-US" smtClean="0"/>
              <a:t>Druhá úroveň</a:t>
            </a:r>
          </a:p>
          <a:p>
            <a:pPr lvl="2"/>
            <a:r>
              <a:rPr lang="en-US" smtClean="0"/>
              <a:t>Třetí úroveň</a:t>
            </a:r>
          </a:p>
          <a:p>
            <a:pPr lvl="3"/>
            <a:r>
              <a:rPr lang="en-US" smtClean="0"/>
              <a:t>Čtvrtá úroveň</a:t>
            </a:r>
          </a:p>
          <a:p>
            <a:pPr lvl="4"/>
            <a:r>
              <a:rPr lang="en-US" smtClean="0"/>
              <a:t>Pátá úroveň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996BDB1C-7EA1-45F6-80F4-114EC7F3E3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24806" t="20672" r="24992" b="12146"/>
          <a:stretch>
            <a:fillRect/>
          </a:stretch>
        </p:blipFill>
        <p:spPr bwMode="auto">
          <a:xfrm>
            <a:off x="1673678" y="326090"/>
            <a:ext cx="5796644" cy="6205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539552" y="1844824"/>
            <a:ext cx="8084201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5400" b="1" dirty="0">
                <a:solidFill>
                  <a:srgbClr val="FF0000"/>
                </a:solidFill>
              </a:rPr>
              <a:t>Občanská válka v Anglii</a:t>
            </a:r>
            <a:endParaRPr lang="en-US" sz="5400" b="1" dirty="0">
              <a:solidFill>
                <a:srgbClr val="FF0000"/>
              </a:solidFill>
            </a:endParaRPr>
          </a:p>
        </p:txBody>
      </p:sp>
      <p:pic>
        <p:nvPicPr>
          <p:cNvPr id="2" name="Picture 4" descr="File:Animated-Flag-England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284984"/>
            <a:ext cx="3391063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611188" y="549275"/>
            <a:ext cx="584006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Jaký je rozdíl mezi občanskou a normální válkou?</a:t>
            </a:r>
            <a:endParaRPr lang="en-US" sz="20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611560" y="1052736"/>
            <a:ext cx="699435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Jaké státní zřízení funguje od 13. století až dodnes v Anglii?</a:t>
            </a:r>
            <a:endParaRPr lang="en-US" sz="20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1547664" y="4149080"/>
            <a:ext cx="676275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král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3635375" y="3213100"/>
            <a:ext cx="361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1">
                    <a:lumMod val="95000"/>
                    <a:lumOff val="5000"/>
                  </a:schemeClr>
                </a:solidFill>
              </a:rPr>
              <a:t>+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5652120" y="5517232"/>
            <a:ext cx="1543050" cy="457200"/>
          </a:xfrm>
          <a:prstGeom prst="rect">
            <a:avLst/>
          </a:prstGeom>
          <a:solidFill>
            <a:schemeClr val="accent3">
              <a:lumMod val="9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parlament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539552" y="6150114"/>
            <a:ext cx="820891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95250" indent="-95250"/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parlament musel schvalovat určitá králova rozhodnutí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mimo jiné i vybírání a výši daní 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83" name="Picture 11" descr="File:Medieval Parliament of Englan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84784"/>
            <a:ext cx="3600400" cy="3971028"/>
          </a:xfrm>
          <a:prstGeom prst="rect">
            <a:avLst/>
          </a:prstGeom>
          <a:noFill/>
        </p:spPr>
      </p:pic>
      <p:pic>
        <p:nvPicPr>
          <p:cNvPr id="3091" name="Picture 19" descr="C:\Users\Zdenek\AppData\Local\Microsoft\Windows\Temporary Internet Files\Content.IE5\275KU5QI\MC9002379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420888"/>
            <a:ext cx="2249487" cy="15906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autoUpdateAnimBg="0"/>
      <p:bldP spid="10245" grpId="0" autoUpdateAnimBg="0"/>
      <p:bldP spid="10246" grpId="0" animBg="1" autoUpdateAnimBg="0"/>
      <p:bldP spid="10249" grpId="0" autoUpdateAnimBg="0"/>
      <p:bldP spid="10251" grpId="0" animBg="1" autoUpdateAnimBg="0"/>
      <p:bldP spid="1025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Charles_1_Mijtens"/>
          <p:cNvPicPr>
            <a:picLocks noChangeAspect="1" noChangeArrowheads="1"/>
          </p:cNvPicPr>
          <p:nvPr/>
        </p:nvPicPr>
        <p:blipFill>
          <a:blip r:embed="rId2" cstate="print"/>
          <a:srcRect l="1639"/>
          <a:stretch>
            <a:fillRect/>
          </a:stretch>
        </p:blipFill>
        <p:spPr bwMode="auto">
          <a:xfrm>
            <a:off x="4211960" y="404664"/>
            <a:ext cx="4320480" cy="6264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447674" y="423863"/>
            <a:ext cx="340424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000" dirty="0">
                <a:solidFill>
                  <a:srgbClr val="C00000"/>
                </a:solidFill>
              </a:rPr>
              <a:t>Karel I.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z rodu Stuartovců </a:t>
            </a:r>
          </a:p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přestal parlament svolávat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395536" y="1556792"/>
            <a:ext cx="35317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příjmy z daní nahrazoval </a:t>
            </a:r>
          </a:p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prodejem úřadů a monopolů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1259632" y="2348880"/>
            <a:ext cx="205697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 je to </a:t>
            </a:r>
            <a:r>
              <a:rPr lang="cs-CZ" sz="18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monopol?</a:t>
            </a:r>
            <a:endParaRPr lang="en-US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467544" y="2996952"/>
            <a:ext cx="3358612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v roce 1639 však přeci jen</a:t>
            </a:r>
          </a:p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daně začal potřebovat pro</a:t>
            </a:r>
          </a:p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válku se …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123728" y="5877272"/>
            <a:ext cx="130997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Skotskem</a:t>
            </a:r>
          </a:p>
        </p:txBody>
      </p:sp>
      <p:pic>
        <p:nvPicPr>
          <p:cNvPr id="4105" name="Picture 9" descr="C:\Users\Zdenek\AppData\Local\Microsoft\Windows\Temporary Internet Files\Content.IE5\A03KVEE2\MC900423527[1].wmf"/>
          <p:cNvPicPr>
            <a:picLocks noChangeAspect="1" noChangeArrowheads="1"/>
          </p:cNvPicPr>
          <p:nvPr/>
        </p:nvPicPr>
        <p:blipFill>
          <a:blip r:embed="rId3" cstate="print"/>
          <a:srcRect l="4855" b="32798"/>
          <a:stretch>
            <a:fillRect/>
          </a:stretch>
        </p:blipFill>
        <p:spPr bwMode="auto">
          <a:xfrm>
            <a:off x="1187624" y="4005064"/>
            <a:ext cx="2088232" cy="1713080"/>
          </a:xfrm>
          <a:prstGeom prst="rect">
            <a:avLst/>
          </a:prstGeom>
          <a:noFill/>
        </p:spPr>
      </p:pic>
      <p:pic>
        <p:nvPicPr>
          <p:cNvPr id="4107" name="Picture 11" descr="File:Charles I Unite 1630 631967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1151"/>
          <a:stretch>
            <a:fillRect/>
          </a:stretch>
        </p:blipFill>
        <p:spPr bwMode="auto">
          <a:xfrm>
            <a:off x="3995936" y="4437112"/>
            <a:ext cx="1152128" cy="1146629"/>
          </a:xfrm>
          <a:prstGeom prst="rect">
            <a:avLst/>
          </a:prstGeom>
          <a:noFill/>
        </p:spPr>
      </p:pic>
      <p:pic>
        <p:nvPicPr>
          <p:cNvPr id="11" name="Picture 11" descr="File:Charles I Unite 1630 631967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8849"/>
          <a:stretch>
            <a:fillRect/>
          </a:stretch>
        </p:blipFill>
        <p:spPr bwMode="auto">
          <a:xfrm>
            <a:off x="4644008" y="4941168"/>
            <a:ext cx="1152128" cy="1095007"/>
          </a:xfrm>
          <a:prstGeom prst="rect">
            <a:avLst/>
          </a:prstGeom>
          <a:noFill/>
        </p:spPr>
      </p:pic>
      <p:pic>
        <p:nvPicPr>
          <p:cNvPr id="12" name="Picture 11" descr="File:Charles I Unite 1630 631967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1151"/>
          <a:stretch>
            <a:fillRect/>
          </a:stretch>
        </p:blipFill>
        <p:spPr bwMode="auto">
          <a:xfrm>
            <a:off x="5436096" y="5517232"/>
            <a:ext cx="1152128" cy="1146629"/>
          </a:xfrm>
          <a:prstGeom prst="rect">
            <a:avLst/>
          </a:prstGeom>
          <a:noFill/>
        </p:spPr>
      </p:pic>
      <p:pic>
        <p:nvPicPr>
          <p:cNvPr id="13" name="Picture 11" descr="File:Charles I Unite 1630 631967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1151"/>
          <a:stretch>
            <a:fillRect/>
          </a:stretch>
        </p:blipFill>
        <p:spPr bwMode="auto">
          <a:xfrm>
            <a:off x="3851920" y="5445224"/>
            <a:ext cx="1152128" cy="1146629"/>
          </a:xfrm>
          <a:prstGeom prst="rect">
            <a:avLst/>
          </a:prstGeom>
          <a:noFill/>
        </p:spPr>
      </p:pic>
      <p:pic>
        <p:nvPicPr>
          <p:cNvPr id="14" name="Picture 11" descr="File:Charles I Unite 1630 631967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8849"/>
          <a:stretch>
            <a:fillRect/>
          </a:stretch>
        </p:blipFill>
        <p:spPr bwMode="auto">
          <a:xfrm>
            <a:off x="4716016" y="5762993"/>
            <a:ext cx="1152128" cy="10950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autoUpdateAnimBg="0"/>
      <p:bldP spid="11271" grpId="0" autoUpdateAnimBg="0"/>
      <p:bldP spid="11272" grpId="0" autoUpdateAnimBg="0"/>
      <p:bldP spid="11273" grpId="0" autoUpdateAnimBg="0"/>
      <p:bldP spid="1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971600" y="620688"/>
            <a:ext cx="354456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parlament je proto svolán …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2411760" y="1412776"/>
            <a:ext cx="32031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… ale postaví se proti králi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879475" y="2295525"/>
            <a:ext cx="393248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výsledkem byla </a:t>
            </a:r>
            <a:r>
              <a:rPr lang="cs-CZ" sz="2000" dirty="0">
                <a:solidFill>
                  <a:srgbClr val="C00000"/>
                </a:solidFill>
              </a:rPr>
              <a:t>občanská válka</a:t>
            </a:r>
            <a:endParaRPr lang="en-US" sz="2000" dirty="0">
              <a:solidFill>
                <a:srgbClr val="C00000"/>
              </a:solidFill>
            </a:endParaRPr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auto">
          <a:xfrm>
            <a:off x="467544" y="3429000"/>
            <a:ext cx="3455987" cy="20161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/>
              <a:t>král a jeho vojsko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  <a:p>
            <a:pPr algn="ctr"/>
            <a:endParaRPr lang="cs-CZ" dirty="0"/>
          </a:p>
          <a:p>
            <a:pPr algn="ctr"/>
            <a:r>
              <a:rPr lang="cs-CZ" dirty="0"/>
              <a:t>ROAJALISTÉ</a:t>
            </a:r>
            <a:endParaRPr lang="en-US" dirty="0"/>
          </a:p>
        </p:txBody>
      </p:sp>
      <p:sp>
        <p:nvSpPr>
          <p:cNvPr id="12297" name="Oval 9"/>
          <p:cNvSpPr>
            <a:spLocks noChangeArrowheads="1"/>
          </p:cNvSpPr>
          <p:nvPr/>
        </p:nvSpPr>
        <p:spPr bwMode="auto">
          <a:xfrm>
            <a:off x="683568" y="4077072"/>
            <a:ext cx="1439862" cy="7921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duchovenstvo</a:t>
            </a:r>
            <a:endParaRPr lang="en-US" sz="1600"/>
          </a:p>
        </p:txBody>
      </p:sp>
      <p:sp>
        <p:nvSpPr>
          <p:cNvPr id="12299" name="Oval 11"/>
          <p:cNvSpPr>
            <a:spLocks noChangeArrowheads="1"/>
          </p:cNvSpPr>
          <p:nvPr/>
        </p:nvSpPr>
        <p:spPr bwMode="auto">
          <a:xfrm>
            <a:off x="2339752" y="4077072"/>
            <a:ext cx="1439862" cy="7921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bohatá šlechta</a:t>
            </a:r>
            <a:endParaRPr lang="en-US" sz="1600"/>
          </a:p>
        </p:txBody>
      </p:sp>
      <p:sp>
        <p:nvSpPr>
          <p:cNvPr id="12301" name="AutoShape 13"/>
          <p:cNvSpPr>
            <a:spLocks noChangeArrowheads="1"/>
          </p:cNvSpPr>
          <p:nvPr/>
        </p:nvSpPr>
        <p:spPr bwMode="auto">
          <a:xfrm rot="2710710">
            <a:off x="3886994" y="3671094"/>
            <a:ext cx="1368425" cy="1223963"/>
          </a:xfrm>
          <a:prstGeom prst="star4">
            <a:avLst>
              <a:gd name="adj" fmla="val 613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02" name="Rectangle 14"/>
          <p:cNvSpPr>
            <a:spLocks noChangeArrowheads="1"/>
          </p:cNvSpPr>
          <p:nvPr/>
        </p:nvSpPr>
        <p:spPr bwMode="auto">
          <a:xfrm>
            <a:off x="5219700" y="3429000"/>
            <a:ext cx="3455988" cy="20161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parlament a jeho vojsko</a:t>
            </a:r>
          </a:p>
          <a:p>
            <a:pPr algn="ctr"/>
            <a:endParaRPr lang="cs-CZ"/>
          </a:p>
          <a:p>
            <a:pPr algn="ctr"/>
            <a:endParaRPr lang="cs-CZ"/>
          </a:p>
          <a:p>
            <a:pPr algn="ctr"/>
            <a:endParaRPr lang="cs-CZ"/>
          </a:p>
          <a:p>
            <a:pPr algn="ctr"/>
            <a:r>
              <a:rPr lang="cs-CZ"/>
              <a:t>PARLAMENTARISTÉ</a:t>
            </a:r>
            <a:endParaRPr lang="en-US"/>
          </a:p>
        </p:txBody>
      </p:sp>
      <p:sp>
        <p:nvSpPr>
          <p:cNvPr id="12303" name="Oval 15"/>
          <p:cNvSpPr>
            <a:spLocks noChangeArrowheads="1"/>
          </p:cNvSpPr>
          <p:nvPr/>
        </p:nvSpPr>
        <p:spPr bwMode="auto">
          <a:xfrm>
            <a:off x="5435600" y="4005263"/>
            <a:ext cx="1439863" cy="7921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střední vrstvy</a:t>
            </a:r>
            <a:endParaRPr lang="en-US" sz="1600"/>
          </a:p>
        </p:txBody>
      </p:sp>
      <p:sp>
        <p:nvSpPr>
          <p:cNvPr id="12304" name="Oval 16"/>
          <p:cNvSpPr>
            <a:spLocks noChangeArrowheads="1"/>
          </p:cNvSpPr>
          <p:nvPr/>
        </p:nvSpPr>
        <p:spPr bwMode="auto">
          <a:xfrm>
            <a:off x="7092950" y="4005263"/>
            <a:ext cx="1439863" cy="792162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rolníci,chudina</a:t>
            </a:r>
            <a:endParaRPr lang="en-US" sz="1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/>
      <p:bldP spid="12293" grpId="0"/>
      <p:bldP spid="12294" grpId="0"/>
      <p:bldP spid="12295" grpId="0" animBg="1"/>
      <p:bldP spid="12297" grpId="0" animBg="1"/>
      <p:bldP spid="12299" grpId="0" animBg="1"/>
      <p:bldP spid="12301" grpId="0" animBg="1"/>
      <p:bldP spid="12302" grpId="0" animBg="1"/>
      <p:bldP spid="12303" grpId="0" animBg="1"/>
      <p:bldP spid="1230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6" name="Picture 12" descr="File:Cooper, Oliver Cromwell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1052736"/>
            <a:ext cx="3672408" cy="4515256"/>
          </a:xfrm>
          <a:prstGeom prst="rect">
            <a:avLst/>
          </a:prstGeom>
          <a:noFill/>
        </p:spPr>
      </p:pic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879475" y="423863"/>
            <a:ext cx="474200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000" dirty="0">
                <a:solidFill>
                  <a:srgbClr val="C00000"/>
                </a:solidFill>
              </a:rPr>
              <a:t>parlamentní vojsko 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– schopný vůdce…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154" name="Picture 10" descr="File:Autograph-OliverCromwel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191000"/>
            <a:ext cx="7620000" cy="2667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971600" y="476672"/>
            <a:ext cx="619753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dal dohromady silné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vojsko, jehož 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jádrem byla jízda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7890" name="Picture 2" descr="File:Cromwell at Dunbar Andrew Carrick Gow.jpg"/>
          <p:cNvPicPr>
            <a:picLocks noChangeAspect="1" noChangeArrowheads="1"/>
          </p:cNvPicPr>
          <p:nvPr/>
        </p:nvPicPr>
        <p:blipFill>
          <a:blip r:embed="rId2" cstate="print"/>
          <a:srcRect l="34596" t="39059"/>
          <a:stretch>
            <a:fillRect/>
          </a:stretch>
        </p:blipFill>
        <p:spPr bwMode="auto">
          <a:xfrm>
            <a:off x="899592" y="1052736"/>
            <a:ext cx="7272808" cy="5421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971600" y="476672"/>
            <a:ext cx="566853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v několika bitvách král do roku 1645 poražen…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8914" name="Picture 2" descr="File:Battle of Naseb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980728"/>
            <a:ext cx="6840760" cy="53855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827584" y="260648"/>
            <a:ext cx="751359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… a protože se přišlo na to, že se Karel I. chtěl proti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Parlamentu </a:t>
            </a:r>
          </a:p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spojit se Skoty…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323528" y="1268760"/>
            <a:ext cx="337624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byl souzen za 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vlastizradu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…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7174" name="Picture 6" descr="File:Court-charles-I-s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2882517" cy="4543758"/>
          </a:xfrm>
          <a:prstGeom prst="rect">
            <a:avLst/>
          </a:prstGeom>
          <a:noFill/>
        </p:spPr>
      </p:pic>
      <p:pic>
        <p:nvPicPr>
          <p:cNvPr id="7176" name="Picture 8" descr="File:Contemporary German print depicting Charles Is behead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484784"/>
            <a:ext cx="5410200" cy="4762500"/>
          </a:xfrm>
          <a:prstGeom prst="rect">
            <a:avLst/>
          </a:prstGeom>
          <a:noFill/>
        </p:spPr>
      </p:pic>
      <p:sp>
        <p:nvSpPr>
          <p:cNvPr id="8" name="Text Box 13"/>
          <p:cNvSpPr txBox="1">
            <a:spLocks noChangeArrowheads="1"/>
          </p:cNvSpPr>
          <p:nvPr/>
        </p:nvSpPr>
        <p:spPr bwMode="auto">
          <a:xfrm>
            <a:off x="5508104" y="6309320"/>
            <a:ext cx="333296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… a v lednu 1649 popraven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8" grpId="0" autoUpdateAnimBg="0"/>
      <p:bldP spid="14349" grpId="0" autoUpdateAnimBg="0"/>
      <p:bldP spid="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879475" y="423863"/>
            <a:ext cx="484139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po popravě krále vládne parlament sám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1743075" y="927100"/>
            <a:ext cx="349326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Jak nazýváme tuto formu vlády?</a:t>
            </a:r>
            <a:endParaRPr lang="en-US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1835150" y="1341438"/>
            <a:ext cx="1211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Republika</a:t>
            </a:r>
            <a:endParaRPr lang="en-US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 bwMode="auto">
          <a:xfrm>
            <a:off x="2987824" y="1772816"/>
            <a:ext cx="327025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neshody v parlamentu </a:t>
            </a:r>
            <a:endParaRPr lang="en-US" dirty="0"/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1043608" y="3140968"/>
            <a:ext cx="7116762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Oliver Cromwell využívá svého postavení v armádě</a:t>
            </a:r>
            <a:endParaRPr lang="en-US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683568" y="4653136"/>
            <a:ext cx="7642225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rozpouští parlament – vládne sám jako „Lord Protektor“</a:t>
            </a:r>
            <a:endParaRPr lang="en-US" dirty="0"/>
          </a:p>
        </p:txBody>
      </p:sp>
      <p:sp>
        <p:nvSpPr>
          <p:cNvPr id="17418" name="AutoShape 10"/>
          <p:cNvSpPr>
            <a:spLocks noChangeArrowheads="1"/>
          </p:cNvSpPr>
          <p:nvPr/>
        </p:nvSpPr>
        <p:spPr bwMode="auto">
          <a:xfrm>
            <a:off x="4211960" y="2348880"/>
            <a:ext cx="719138" cy="5762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9" name="AutoShape 11"/>
          <p:cNvSpPr>
            <a:spLocks noChangeArrowheads="1"/>
          </p:cNvSpPr>
          <p:nvPr/>
        </p:nvSpPr>
        <p:spPr bwMode="auto">
          <a:xfrm>
            <a:off x="4139952" y="3861048"/>
            <a:ext cx="719138" cy="5762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9227" name="Picture 11" descr="File:Coat of Arms of the Protectorate (1653–1659)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941168"/>
            <a:ext cx="1944216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 autoUpdateAnimBg="0"/>
      <p:bldP spid="17413" grpId="0" autoUpdateAnimBg="0"/>
      <p:bldP spid="17414" grpId="0" autoUpdateAnimBg="0"/>
      <p:bldP spid="17415" grpId="0" animBg="1" autoUpdateAnimBg="0"/>
      <p:bldP spid="17416" grpId="0" animBg="1" autoUpdateAnimBg="0"/>
      <p:bldP spid="17417" grpId="0" animBg="1" autoUpdateAnimBg="0"/>
      <p:bldP spid="17418" grpId="0" animBg="1" autoUpdateAnimBg="0"/>
      <p:bldP spid="17419" grpId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539552" y="404664"/>
            <a:ext cx="640912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vše fungovalo bez problémů až do Cromwellovy smrti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539552" y="836712"/>
            <a:ext cx="866936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aby udrželi v zemi klid, pozvali na trůn bohatí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podnikatelé syna 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Karla I. 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539552" y="5661248"/>
            <a:ext cx="824456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jenže on i jeho nástupce Jakub II. také chtěli vládnout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bez 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parlamentu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539552" y="6093296"/>
            <a:ext cx="786651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Angličané proto začali hledat dalšího vhodného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kandidáta na krále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47" name="Picture 7" descr="File:Charles II of England in Coronation rob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268760"/>
            <a:ext cx="4104456" cy="4094470"/>
          </a:xfrm>
          <a:prstGeom prst="rect">
            <a:avLst/>
          </a:prstGeom>
          <a:noFill/>
        </p:spPr>
      </p:pic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6732240" y="4869160"/>
            <a:ext cx="113685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Karla II</a:t>
            </a:r>
            <a:r>
              <a:rPr lang="cs-CZ" sz="2000" dirty="0">
                <a:solidFill>
                  <a:srgbClr val="C00000"/>
                </a:solidFill>
              </a:rPr>
              <a:t>. </a:t>
            </a:r>
            <a:endParaRPr lang="en-US" sz="2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 autoUpdateAnimBg="0"/>
      <p:bldP spid="18437" grpId="0" autoUpdateAnimBg="0"/>
      <p:bldP spid="18438" grpId="0" autoUpdateAnimBg="0"/>
      <p:bldP spid="18439" grpId="0" autoUpdateAnimBg="0"/>
      <p:bldP spid="8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808038" y="279400"/>
            <a:ext cx="582242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... a našli jej v osobě nizozemského místodržícího</a:t>
            </a:r>
          </a:p>
          <a:p>
            <a:r>
              <a:rPr lang="cs-CZ" sz="2000" dirty="0">
                <a:solidFill>
                  <a:srgbClr val="C00000"/>
                </a:solidFill>
              </a:rPr>
              <a:t>Viléma Oranžského</a:t>
            </a:r>
            <a:endParaRPr lang="en-US" sz="2000" dirty="0">
              <a:solidFill>
                <a:srgbClr val="C00000"/>
              </a:solidFill>
            </a:endParaRPr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 bwMode="auto">
          <a:xfrm>
            <a:off x="4644008" y="2852936"/>
            <a:ext cx="367240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177800" indent="-177800"/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Vilém nabídku přijal, roku 1688 se vylodil v Anglii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 zbavil 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Jakuba II. trůnu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4716016" y="4149080"/>
            <a:ext cx="347694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95250" indent="-95250"/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poté, co přislíbil zachovat parlamentu všechny výsady, byl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slavnostně 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korunován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272" name="Picture 8" descr="File:William III of Engla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96752"/>
            <a:ext cx="3793583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 autoUpdateAnimBg="0"/>
      <p:bldP spid="19463" grpId="0" autoUpdateAnimBg="0"/>
      <p:bldP spid="19464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879475" y="495300"/>
            <a:ext cx="552612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od té doby začalo pro Anglii období prosperity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899592" y="1196752"/>
            <a:ext cx="656622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v roce 1707 se anglickým králům podařilo navíc připojit</a:t>
            </a:r>
          </a:p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i Skotsko a vznikla tak…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486" name="Picture 6" descr="brun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564904"/>
            <a:ext cx="4303712" cy="263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6156325" y="5661025"/>
            <a:ext cx="208127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… Velká Británie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/>
      <p:bldP spid="20485" grpId="0"/>
      <p:bldP spid="2048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4"/>
          <p:cNvSpPr>
            <a:spLocks noChangeArrowheads="1"/>
          </p:cNvSpPr>
          <p:nvPr/>
        </p:nvSpPr>
        <p:spPr bwMode="auto">
          <a:xfrm>
            <a:off x="323850" y="333375"/>
            <a:ext cx="8640763" cy="6264275"/>
          </a:xfrm>
          <a:prstGeom prst="foldedCorner">
            <a:avLst>
              <a:gd name="adj" fmla="val 365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sz="2000" u="sng" dirty="0"/>
          </a:p>
          <a:p>
            <a:endParaRPr lang="cs-CZ" sz="2000" u="sng" dirty="0"/>
          </a:p>
          <a:p>
            <a:r>
              <a:rPr lang="cs-CZ" sz="2000" dirty="0"/>
              <a:t>- Anglie = konstituční monarchie (určité zákony musí schvalovat parlament)</a:t>
            </a:r>
          </a:p>
          <a:p>
            <a:r>
              <a:rPr lang="cs-CZ" sz="2000" dirty="0"/>
              <a:t>- Karel I. ale parlament nesvolával (neměl daně – prodával úřady </a:t>
            </a:r>
          </a:p>
          <a:p>
            <a:r>
              <a:rPr lang="cs-CZ" sz="2000" dirty="0"/>
              <a:t>  a monopoly)</a:t>
            </a:r>
          </a:p>
          <a:p>
            <a:r>
              <a:rPr lang="cs-CZ" sz="2000" dirty="0"/>
              <a:t>- r. 1639 potřeboval peníze na válku se Skotskem – svolal parlament, ale</a:t>
            </a:r>
          </a:p>
          <a:p>
            <a:r>
              <a:rPr lang="cs-CZ" sz="2000" dirty="0"/>
              <a:t>  ten se postavil proti němu – občanská válka</a:t>
            </a:r>
          </a:p>
          <a:p>
            <a:r>
              <a:rPr lang="cs-CZ" sz="2000" dirty="0"/>
              <a:t>- v čele parlamentního vojska schopný </a:t>
            </a:r>
            <a:r>
              <a:rPr lang="cs-CZ" sz="2000" u="sng" dirty="0"/>
              <a:t>Oliver Cromwell</a:t>
            </a:r>
            <a:r>
              <a:rPr lang="cs-CZ" sz="2000" dirty="0"/>
              <a:t> – do r. 1645 král </a:t>
            </a:r>
          </a:p>
          <a:p>
            <a:r>
              <a:rPr lang="cs-CZ" sz="2000" dirty="0"/>
              <a:t>  poražen</a:t>
            </a:r>
          </a:p>
          <a:p>
            <a:r>
              <a:rPr lang="cs-CZ" sz="2000" dirty="0"/>
              <a:t>- přišlo se na to, že se smlouval proti parlamentu se Skoty – odsouzen za </a:t>
            </a:r>
          </a:p>
          <a:p>
            <a:r>
              <a:rPr lang="cs-CZ" sz="2000" dirty="0"/>
              <a:t>  zradu a r. 1649 popraven</a:t>
            </a:r>
          </a:p>
          <a:p>
            <a:r>
              <a:rPr lang="cs-CZ" sz="2000" dirty="0"/>
              <a:t>- po jeho smrti – republika (vládne parlament) – ale neshody -- chaos</a:t>
            </a:r>
          </a:p>
          <a:p>
            <a:r>
              <a:rPr lang="cs-CZ" sz="2000" dirty="0"/>
              <a:t>- O. Cromwell se ujímá sám vlády jako </a:t>
            </a:r>
            <a:r>
              <a:rPr lang="cs-CZ" sz="2000" u="sng" dirty="0"/>
              <a:t>Lord Protektor</a:t>
            </a:r>
            <a:r>
              <a:rPr lang="cs-CZ" sz="2000" dirty="0"/>
              <a:t> (diktatura)</a:t>
            </a:r>
          </a:p>
          <a:p>
            <a:r>
              <a:rPr lang="cs-CZ" sz="2000" dirty="0"/>
              <a:t>- po smrti Cromwella opět nepořádek, podnikatelé pro zachování klidu </a:t>
            </a:r>
          </a:p>
          <a:p>
            <a:r>
              <a:rPr lang="cs-CZ" sz="2000" dirty="0"/>
              <a:t>  pozvali na trůn potomky Karla I. </a:t>
            </a:r>
          </a:p>
          <a:p>
            <a:r>
              <a:rPr lang="cs-CZ" sz="2000" dirty="0"/>
              <a:t>- ti se však snažili opět potlačit pravomoci parlamentu – na trůn povolán </a:t>
            </a:r>
          </a:p>
          <a:p>
            <a:r>
              <a:rPr lang="cs-CZ" sz="2000" dirty="0"/>
              <a:t>  nizozemský místodržící </a:t>
            </a:r>
            <a:r>
              <a:rPr lang="cs-CZ" sz="2000" u="sng" dirty="0"/>
              <a:t>Vilém Oranžský</a:t>
            </a:r>
            <a:r>
              <a:rPr lang="cs-CZ" sz="2000" dirty="0"/>
              <a:t> </a:t>
            </a:r>
          </a:p>
          <a:p>
            <a:r>
              <a:rPr lang="cs-CZ" sz="2000" dirty="0"/>
              <a:t>- poté, co přislíbil zachovat práva parlamentu korunován</a:t>
            </a:r>
          </a:p>
          <a:p>
            <a:r>
              <a:rPr lang="cs-CZ" sz="2000" dirty="0"/>
              <a:t>- začátek období prosperity Anglie (hospodářská velmoc)</a:t>
            </a:r>
          </a:p>
          <a:p>
            <a:r>
              <a:rPr lang="cs-CZ" sz="2000" dirty="0"/>
              <a:t>- r. 1707 připojení Skotska – vznik </a:t>
            </a:r>
            <a:r>
              <a:rPr lang="cs-CZ" sz="2000" u="sng" dirty="0"/>
              <a:t>Velké Británie</a:t>
            </a:r>
            <a:endParaRPr lang="en-US" sz="2000" u="sng" dirty="0"/>
          </a:p>
        </p:txBody>
      </p:sp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2700338" y="476250"/>
            <a:ext cx="3422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/>
              <a:t>Občanská válka v Anglii</a:t>
            </a:r>
            <a:endParaRPr lang="en-US" u="sng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25651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si pamatuješ?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7224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 se nazývá forma vlády, kdy je král omezován rozhodnutím parlamentu?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844824"/>
            <a:ext cx="80201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 se jmenoval král, který po několika desetiletích svolal parlament?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420888"/>
            <a:ext cx="55980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 dopadlo toto první jednání po dlouhé době?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924944"/>
            <a:ext cx="6022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Které dvě strany proti sobě stály v občanské válce?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3501008"/>
            <a:ext cx="54280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 se jmenoval vůdce parlamentního vojska?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005064"/>
            <a:ext cx="4455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Proč byl král odsouzen k trestu smrti?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509120"/>
            <a:ext cx="62985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 jakého důvodu se Oliver Cromwell sám chopil moci?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085184"/>
            <a:ext cx="23503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Jaký titul používal?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589240"/>
            <a:ext cx="4974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se dělo v Anglii po Cromwellově smrti?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6083418"/>
            <a:ext cx="6053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Kdo byl pozván na anglický trůn po období zmatků?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56895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Metodika materiálu:</a:t>
            </a:r>
          </a:p>
          <a:p>
            <a:endParaRPr lang="cs-CZ" sz="1400" dirty="0"/>
          </a:p>
          <a:p>
            <a:pPr marL="177800" indent="-177800"/>
            <a:r>
              <a:rPr lang="cs-CZ" sz="1400" dirty="0" smtClean="0"/>
              <a:t>- výkladová prezentace se závěrečným shrnutím, které lze využít jako zápis pro žáky a souhrnným opakováním</a:t>
            </a:r>
          </a:p>
          <a:p>
            <a:endParaRPr lang="cs-CZ" sz="1400" dirty="0" smtClean="0"/>
          </a:p>
          <a:p>
            <a:r>
              <a:rPr lang="cs-CZ" sz="1400" b="1" dirty="0" smtClean="0"/>
              <a:t>Zdroje:</a:t>
            </a:r>
          </a:p>
          <a:p>
            <a:endParaRPr lang="cs-CZ" sz="1400" b="1" dirty="0" smtClean="0"/>
          </a:p>
          <a:p>
            <a:pPr marL="177800" indent="-177800"/>
            <a:r>
              <a:rPr lang="cs-CZ" sz="1400" dirty="0" smtClean="0"/>
              <a:t>NEZNÁMÝ. </a:t>
            </a:r>
            <a:r>
              <a:rPr lang="cs-CZ" sz="1400" i="1" dirty="0" smtClean="0"/>
              <a:t>Medieval </a:t>
            </a:r>
            <a:r>
              <a:rPr lang="cs-CZ" sz="1400" i="1" dirty="0" err="1" smtClean="0"/>
              <a:t>Parliament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of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England.png</a:t>
            </a:r>
            <a:r>
              <a:rPr lang="cs-CZ" sz="1400" dirty="0" smtClean="0"/>
              <a:t> [online]. [cit. 12.9.2012]. Dostupný na WWW: &lt;http://upload.wikimedia.org/wikipedia/commons/e/ef/Medieval_Parliament_of_England.png&gt;. </a:t>
            </a:r>
          </a:p>
          <a:p>
            <a:pPr marL="177800" indent="-177800"/>
            <a:r>
              <a:rPr lang="cs-CZ" sz="1400" dirty="0" smtClean="0"/>
              <a:t>PKM. </a:t>
            </a:r>
            <a:r>
              <a:rPr lang="cs-CZ" sz="1400" i="1" dirty="0" smtClean="0"/>
              <a:t>Charles 1 </a:t>
            </a:r>
            <a:r>
              <a:rPr lang="cs-CZ" sz="1400" i="1" dirty="0" err="1" smtClean="0"/>
              <a:t>Mijtens.jpg</a:t>
            </a:r>
            <a:r>
              <a:rPr lang="cs-CZ" sz="1400" dirty="0" smtClean="0"/>
              <a:t> [online]. [cit. 12.9.2012]. Dostupný na WWW: &lt;http://upload.wikimedia.org/wikipedia/commons/e/e9/Charles_1_Mijtens.jpg&gt;. </a:t>
            </a:r>
          </a:p>
          <a:p>
            <a:pPr marL="177800" indent="-177800"/>
            <a:r>
              <a:rPr lang="cs-CZ" sz="1400" dirty="0" smtClean="0"/>
              <a:t>CLASSICAL NUMISMATIC GROUP, INC. HTTP://WWW.CNGCOINS.COM. </a:t>
            </a:r>
            <a:r>
              <a:rPr lang="cs-CZ" sz="1400" i="1" dirty="0" smtClean="0"/>
              <a:t>Charles I </a:t>
            </a:r>
            <a:r>
              <a:rPr lang="cs-CZ" sz="1400" i="1" dirty="0" err="1" smtClean="0"/>
              <a:t>Unite</a:t>
            </a:r>
            <a:r>
              <a:rPr lang="cs-CZ" sz="1400" i="1" dirty="0" smtClean="0"/>
              <a:t> 1630 631967.jpg</a:t>
            </a:r>
            <a:r>
              <a:rPr lang="cs-CZ" sz="1400" dirty="0" smtClean="0"/>
              <a:t> [online]. [cit. 12.9.2012]. Dostupný na WWW: &lt;http://upload.wikimedia.org/wikipedia/commons/1/1e/Charles_I_Unite_1630_631967.jpg&gt;.</a:t>
            </a:r>
          </a:p>
          <a:p>
            <a:pPr marL="177800" indent="-177800"/>
            <a:r>
              <a:rPr lang="cs-CZ" sz="1400" dirty="0" smtClean="0"/>
              <a:t>NEZNÁMÝ. </a:t>
            </a:r>
            <a:r>
              <a:rPr lang="cs-CZ" sz="1400" i="1" dirty="0" err="1" smtClean="0"/>
              <a:t>Autograph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OliverCromwell.png</a:t>
            </a:r>
            <a:r>
              <a:rPr lang="cs-CZ" sz="1400" dirty="0" smtClean="0"/>
              <a:t> [online]. [cit. 12.9.2012]. Dostupný na WWW: &lt;http://upload.wikimedia.org/wikipedia/commons/a/a0/Autograph-OliverCromwell.png&gt;. </a:t>
            </a:r>
          </a:p>
          <a:p>
            <a:pPr marL="177800" indent="-177800"/>
            <a:r>
              <a:rPr lang="cs-CZ" sz="1400" dirty="0" smtClean="0"/>
              <a:t>COOPER, Samuel. </a:t>
            </a:r>
            <a:r>
              <a:rPr lang="cs-CZ" sz="1400" i="1" dirty="0" err="1" smtClean="0"/>
              <a:t>Cooper</a:t>
            </a:r>
            <a:r>
              <a:rPr lang="cs-CZ" sz="1400" i="1" dirty="0" smtClean="0"/>
              <a:t>, Oliver Cromwell.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[cit. 12.9.2012]. Dostupný na WWW: &lt;http://upload.wikimedia.org/wikipedia/commons/1/17/Cooper%2C_Oliver_Cromwell.jpg&gt;. </a:t>
            </a:r>
          </a:p>
          <a:p>
            <a:pPr marL="177800" indent="-177800"/>
            <a:r>
              <a:rPr lang="cs-CZ" sz="1400" dirty="0" smtClean="0"/>
              <a:t>GOW, </a:t>
            </a:r>
            <a:r>
              <a:rPr lang="cs-CZ" sz="1400" dirty="0" err="1" smtClean="0"/>
              <a:t>Andrew</a:t>
            </a:r>
            <a:r>
              <a:rPr lang="cs-CZ" sz="1400" dirty="0" smtClean="0"/>
              <a:t> </a:t>
            </a:r>
            <a:r>
              <a:rPr lang="cs-CZ" sz="1400" dirty="0" err="1" smtClean="0"/>
              <a:t>Carrick</a:t>
            </a:r>
            <a:r>
              <a:rPr lang="cs-CZ" sz="1400" dirty="0" smtClean="0"/>
              <a:t>. </a:t>
            </a:r>
            <a:r>
              <a:rPr lang="cs-CZ" sz="1400" i="1" dirty="0" smtClean="0"/>
              <a:t>Cromwell </a:t>
            </a:r>
            <a:r>
              <a:rPr lang="cs-CZ" sz="1400" i="1" dirty="0" err="1" smtClean="0"/>
              <a:t>at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Dunbar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Andrew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Carrick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Gow.jpg</a:t>
            </a:r>
            <a:r>
              <a:rPr lang="cs-CZ" sz="1400" dirty="0" smtClean="0"/>
              <a:t> [online]. [cit. 12.9.2012]. Dostupný na WWW: &lt;http://upload.wikimedia.org/wikipedia/commons/a/a7/Cromwell_at_Dunbar_Andrew_Carrick_Gow.jpg&gt;.</a:t>
            </a:r>
          </a:p>
          <a:p>
            <a:pPr marL="177800" indent="-177800"/>
            <a:r>
              <a:rPr lang="cs-CZ" sz="1400" dirty="0" smtClean="0"/>
              <a:t>NEZNÁMÝ. </a:t>
            </a:r>
            <a:r>
              <a:rPr lang="cs-CZ" sz="1400" i="1" dirty="0" err="1" smtClean="0"/>
              <a:t>Battle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of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Naseby.jpg</a:t>
            </a:r>
            <a:r>
              <a:rPr lang="cs-CZ" sz="1400" dirty="0" smtClean="0"/>
              <a:t> [online]. [cit. 12.9.2012]. Dostupný na WWW: &lt;http://upload.wikimedia.org/wikipedia/commons/1/12/Battle_of_Naseby.jpg&gt;.</a:t>
            </a:r>
          </a:p>
          <a:p>
            <a:pPr marL="177800" indent="-177800"/>
            <a:r>
              <a:rPr lang="cs-CZ" sz="1400" dirty="0" smtClean="0"/>
              <a:t>PHELPS, Oliver </a:t>
            </a:r>
            <a:r>
              <a:rPr lang="cs-CZ" sz="1400" dirty="0" err="1" smtClean="0"/>
              <a:t>Seymour</a:t>
            </a:r>
            <a:r>
              <a:rPr lang="cs-CZ" sz="1400" dirty="0" smtClean="0"/>
              <a:t>; SERVIN, </a:t>
            </a:r>
            <a:r>
              <a:rPr lang="cs-CZ" sz="1400" dirty="0" err="1" smtClean="0"/>
              <a:t>Andrew</a:t>
            </a:r>
            <a:r>
              <a:rPr lang="cs-CZ" sz="1400" dirty="0" smtClean="0"/>
              <a:t> T.. </a:t>
            </a:r>
            <a:r>
              <a:rPr lang="cs-CZ" sz="1400" i="1" dirty="0" err="1" smtClean="0"/>
              <a:t>Court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charles</a:t>
            </a:r>
            <a:r>
              <a:rPr lang="cs-CZ" sz="1400" i="1" dirty="0" smtClean="0"/>
              <a:t>-I-</a:t>
            </a:r>
            <a:r>
              <a:rPr lang="cs-CZ" sz="1400" i="1" dirty="0" err="1" smtClean="0"/>
              <a:t>sm.jpg</a:t>
            </a:r>
            <a:r>
              <a:rPr lang="cs-CZ" sz="1400" dirty="0" smtClean="0"/>
              <a:t> [online]. [cit. 12.9.2012]. Dostupný na WWW: &lt;http://upload.wikimedia.org/wikipedia/commons/d/da/Court-charles-I-sm.jpg&gt;.</a:t>
            </a:r>
          </a:p>
          <a:p>
            <a:endParaRPr lang="cs-CZ" sz="1400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8568952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7800" indent="-177800"/>
            <a:r>
              <a:rPr lang="cs-CZ" sz="1400" dirty="0" smtClean="0"/>
              <a:t>NEZNÁMÝ. </a:t>
            </a:r>
            <a:r>
              <a:rPr lang="cs-CZ" sz="1400" i="1" dirty="0" err="1" smtClean="0"/>
              <a:t>Contemporary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German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print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depicting</a:t>
            </a:r>
            <a:r>
              <a:rPr lang="cs-CZ" sz="1400" i="1" dirty="0" smtClean="0"/>
              <a:t> Charles </a:t>
            </a:r>
            <a:r>
              <a:rPr lang="cs-CZ" sz="1400" i="1" dirty="0" err="1" smtClean="0"/>
              <a:t>Is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beheading.jpg</a:t>
            </a:r>
            <a:r>
              <a:rPr lang="cs-CZ" sz="1400" dirty="0" smtClean="0"/>
              <a:t> [online]. [cit. 12.9.2012]. Dostupný na WWW: &lt;http://upload.wikimedia.org/wikipedia/commons/6/6f/Contemporary_German_print_depicting_Charles_Is_beheading.jpg&gt;.</a:t>
            </a:r>
          </a:p>
          <a:p>
            <a:pPr marL="177800" indent="-177800"/>
            <a:r>
              <a:rPr lang="en-US" sz="1400" dirty="0" smtClean="0"/>
              <a:t>SODACAN. </a:t>
            </a:r>
            <a:r>
              <a:rPr lang="en-US" sz="1400" i="1" dirty="0" smtClean="0"/>
              <a:t>Coat of Arms of the Protectorate (1653–1659).</a:t>
            </a:r>
            <a:r>
              <a:rPr lang="en-US" sz="1400" i="1" dirty="0" err="1" smtClean="0"/>
              <a:t>svg</a:t>
            </a:r>
            <a:r>
              <a:rPr lang="en-US" sz="1400" dirty="0" smtClean="0"/>
              <a:t> [online]. [cit. 12.9.2012].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&lt;http://upload.wikimedia.org/wikipedia/commons/6/64/Coat_of_Arms_of_the_Protectorate_%281653%E2%80%931659%29.svg&gt;.</a:t>
            </a:r>
            <a:endParaRPr lang="cs-CZ" sz="1400" dirty="0" smtClean="0"/>
          </a:p>
          <a:p>
            <a:pPr marL="177800" indent="-177800"/>
            <a:r>
              <a:rPr lang="en-US" sz="1400" dirty="0" smtClean="0"/>
              <a:t>WRIGHT, John Michael. </a:t>
            </a:r>
            <a:r>
              <a:rPr lang="en-US" sz="1400" i="1" dirty="0" smtClean="0"/>
              <a:t>Charles II of England in Coronation robes.jpg</a:t>
            </a:r>
            <a:r>
              <a:rPr lang="en-US" sz="1400" dirty="0" smtClean="0"/>
              <a:t> [online]. [cit. 12.9.2012].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&lt;http://upload.wikimedia.org/wikipedia/commons/3/31/Charles_II_of_England_in_Coronation_robes.jpg&gt;.</a:t>
            </a:r>
            <a:endParaRPr lang="cs-CZ" sz="1400" dirty="0" smtClean="0"/>
          </a:p>
          <a:p>
            <a:pPr marL="177800" indent="-177800"/>
            <a:r>
              <a:rPr lang="en-US" sz="1400" dirty="0" smtClean="0"/>
              <a:t>WISSING, Willem. </a:t>
            </a:r>
            <a:r>
              <a:rPr lang="en-US" sz="1400" i="1" dirty="0" smtClean="0"/>
              <a:t>William III of England.jpg</a:t>
            </a:r>
            <a:r>
              <a:rPr lang="en-US" sz="1400" dirty="0" smtClean="0"/>
              <a:t> [online]. [cit. 12.9.2012].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&lt;http://upload.wikimedia.org/wikipedia/commons/0/07/William_III_of_England.jpg&gt;. ZSCOUT370. </a:t>
            </a:r>
            <a:r>
              <a:rPr lang="en-US" sz="1400" i="1" dirty="0" smtClean="0"/>
              <a:t>Flag of the United Kingdom.svg</a:t>
            </a:r>
            <a:r>
              <a:rPr lang="en-US" sz="1400" dirty="0" smtClean="0"/>
              <a:t> [online]. [cit. 12.9.2012].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&lt;http://upload.wikimedia.org/wikipedia/commons/a/ae/Flag_of_the_United_Kingdom.svg&gt;.</a:t>
            </a:r>
            <a:endParaRPr lang="cs-CZ" sz="1400" dirty="0" smtClean="0"/>
          </a:p>
          <a:p>
            <a:pPr marL="177800" indent="-177800"/>
            <a:r>
              <a:rPr lang="cs-CZ" sz="1400" dirty="0" smtClean="0"/>
              <a:t>JOHNSTON, Dave. </a:t>
            </a:r>
            <a:r>
              <a:rPr lang="cs-CZ" sz="1400" i="1" dirty="0" err="1" smtClean="0"/>
              <a:t>Animated</a:t>
            </a:r>
            <a:r>
              <a:rPr lang="cs-CZ" sz="1400" i="1" dirty="0" smtClean="0"/>
              <a:t>-Flag-</a:t>
            </a:r>
            <a:r>
              <a:rPr lang="cs-CZ" sz="1400" i="1" dirty="0" err="1" smtClean="0"/>
              <a:t>England.gif</a:t>
            </a:r>
            <a:r>
              <a:rPr lang="cs-CZ" sz="1400" dirty="0" smtClean="0"/>
              <a:t> [online]. [cit. 12.9.2012]. Dostupný na WWW: &lt;http://upload.wikimedia.org/wikipedia/commons/5/5e/Animated-Flag-England.gif&gt;.</a:t>
            </a:r>
            <a:r>
              <a:rPr lang="en-US" sz="1400" dirty="0" smtClean="0"/>
              <a:t> </a:t>
            </a:r>
            <a:endParaRPr lang="cs-CZ" sz="1400" dirty="0" smtClean="0"/>
          </a:p>
          <a:p>
            <a:pPr marL="177800" indent="-177800"/>
            <a:endParaRPr lang="cs-CZ" sz="1400" dirty="0"/>
          </a:p>
          <a:p>
            <a:pPr marL="177800" indent="-177800"/>
            <a:r>
              <a:rPr lang="cs-CZ" sz="1400" dirty="0" smtClean="0"/>
              <a:t>Ostatní obrázky jsou součástí knihoven Microsoft Office 2007</a:t>
            </a:r>
          </a:p>
          <a:p>
            <a:pPr marL="177800" indent="-177800"/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</TotalTime>
  <Words>1007</Words>
  <Application>Microsoft Office PowerPoint</Application>
  <PresentationFormat>Předvádění na obrazovce (4:3)</PresentationFormat>
  <Paragraphs>112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neni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Adam</dc:creator>
  <cp:lastModifiedBy>ZŠ a MŠ Janov nad Nisou - Zá</cp:lastModifiedBy>
  <cp:revision>15</cp:revision>
  <dcterms:created xsi:type="dcterms:W3CDTF">2011-10-02T18:03:01Z</dcterms:created>
  <dcterms:modified xsi:type="dcterms:W3CDTF">2013-05-13T10:55:05Z</dcterms:modified>
</cp:coreProperties>
</file>