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76" r:id="rId4"/>
    <p:sldId id="279" r:id="rId5"/>
    <p:sldId id="277" r:id="rId6"/>
    <p:sldId id="274" r:id="rId7"/>
    <p:sldId id="282" r:id="rId8"/>
    <p:sldId id="284" r:id="rId9"/>
    <p:sldId id="278" r:id="rId10"/>
    <p:sldId id="283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140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177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2154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01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960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550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3718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571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8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61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625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accent4">
                <a:lumMod val="40000"/>
                <a:lumOff val="6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93FE5-3800-4AF2-8ECD-5E5CA6C32699}" type="datetimeFigureOut">
              <a:rPr lang="cs-CZ" smtClean="0"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029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qipinka.blog.cz/0906/3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ezoo.cz/zvire.php?zvire_id=7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apo.symp.cz/obrazky/slon.pn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hp?hl=cs&amp;tab=wi" TargetMode="External"/><Relationship Id="rId2" Type="http://schemas.openxmlformats.org/officeDocument/2006/relationships/hyperlink" Target="http://www.ezoo.cz/zvire.php?zvire_id=7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délník 5"/>
          <p:cNvSpPr>
            <a:spLocks noChangeArrowheads="1"/>
          </p:cNvSpPr>
          <p:nvPr/>
        </p:nvSpPr>
        <p:spPr bwMode="auto">
          <a:xfrm>
            <a:off x="683568" y="3605213"/>
            <a:ext cx="7992119" cy="3216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2400" b="1" dirty="0"/>
              <a:t>Název materiálu</a:t>
            </a:r>
            <a:r>
              <a:rPr lang="cs-CZ" sz="2400" b="1" dirty="0" smtClean="0"/>
              <a:t>:</a:t>
            </a:r>
          </a:p>
          <a:p>
            <a:pPr algn="ctr">
              <a:spcBef>
                <a:spcPts val="600"/>
              </a:spcBef>
            </a:pPr>
            <a:r>
              <a:rPr lang="cs-CZ" sz="2400" b="1" dirty="0" smtClean="0"/>
              <a:t>Autorská </a:t>
            </a:r>
            <a:r>
              <a:rPr lang="cs-CZ" sz="2400" b="1" dirty="0"/>
              <a:t>práva </a:t>
            </a:r>
            <a:r>
              <a:rPr lang="cs-CZ" sz="2400" b="1" dirty="0" smtClean="0"/>
              <a:t>- stahování </a:t>
            </a:r>
            <a:r>
              <a:rPr lang="cs-CZ" sz="2400" b="1" dirty="0"/>
              <a:t>obrázků z </a:t>
            </a:r>
            <a:r>
              <a:rPr lang="cs-CZ" sz="2400" b="1" dirty="0" smtClean="0"/>
              <a:t>internetu</a:t>
            </a:r>
            <a:endParaRPr lang="cs-CZ" sz="2400" b="1" dirty="0"/>
          </a:p>
          <a:p>
            <a:pPr algn="ctr">
              <a:spcBef>
                <a:spcPts val="600"/>
              </a:spcBef>
            </a:pPr>
            <a:r>
              <a:rPr lang="cs-CZ" sz="2000" dirty="0" smtClean="0">
                <a:ea typeface="Times New Roman" pitchFamily="18" charset="0"/>
                <a:cs typeface="Arial" charset="0"/>
              </a:rPr>
              <a:t>Anotace</a:t>
            </a:r>
            <a:r>
              <a:rPr lang="cs-CZ" sz="2000" dirty="0">
                <a:ea typeface="Times New Roman" pitchFamily="18" charset="0"/>
                <a:cs typeface="Arial" charset="0"/>
              </a:rPr>
              <a:t>: Výklad nového u</a:t>
            </a:r>
            <a:r>
              <a:rPr lang="cs-CZ" sz="2000" dirty="0">
                <a:cs typeface="Arial" charset="0"/>
              </a:rPr>
              <a:t>č</a:t>
            </a:r>
            <a:r>
              <a:rPr lang="cs-CZ" sz="2000" dirty="0">
                <a:cs typeface="Times New Roman" pitchFamily="18" charset="0"/>
              </a:rPr>
              <a:t>iva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Autor: Iveta Paster</a:t>
            </a:r>
            <a:r>
              <a:rPr lang="cs-CZ" sz="2000" dirty="0">
                <a:cs typeface="Arial" charset="0"/>
              </a:rPr>
              <a:t>ň</a:t>
            </a:r>
            <a:r>
              <a:rPr lang="cs-CZ" sz="2000" dirty="0">
                <a:cs typeface="Times New Roman" pitchFamily="18" charset="0"/>
              </a:rPr>
              <a:t>áková, </a:t>
            </a:r>
            <a:r>
              <a:rPr lang="cs-CZ" sz="2000" dirty="0" smtClean="0">
                <a:cs typeface="Times New Roman" pitchFamily="18" charset="0"/>
              </a:rPr>
              <a:t>2013</a:t>
            </a:r>
            <a:endParaRPr lang="cs-CZ" sz="2000" dirty="0">
              <a:cs typeface="Times New Roman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Ov</a:t>
            </a:r>
            <a:r>
              <a:rPr lang="cs-CZ" sz="2000" dirty="0">
                <a:cs typeface="Arial" charset="0"/>
              </a:rPr>
              <a:t>ěř</a:t>
            </a:r>
            <a:r>
              <a:rPr lang="cs-CZ" sz="2000" dirty="0">
                <a:cs typeface="Times New Roman" pitchFamily="18" charset="0"/>
              </a:rPr>
              <a:t>ení ve výuce </a:t>
            </a:r>
            <a:r>
              <a:rPr lang="cs-CZ" sz="2000" dirty="0" smtClean="0">
                <a:cs typeface="Times New Roman" pitchFamily="18" charset="0"/>
              </a:rPr>
              <a:t>13.5. 2013,  </a:t>
            </a:r>
            <a:r>
              <a:rPr lang="cs-CZ" sz="2000" dirty="0">
                <a:cs typeface="Times New Roman" pitchFamily="18" charset="0"/>
              </a:rPr>
              <a:t>5.t</a:t>
            </a:r>
            <a:r>
              <a:rPr lang="cs-CZ" sz="2000" dirty="0">
                <a:cs typeface="Arial" charset="0"/>
              </a:rPr>
              <a:t>ř</a:t>
            </a:r>
            <a:r>
              <a:rPr lang="cs-CZ" sz="2000" dirty="0">
                <a:cs typeface="Times New Roman" pitchFamily="18" charset="0"/>
              </a:rPr>
              <a:t>ída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Vyu</a:t>
            </a:r>
            <a:r>
              <a:rPr lang="cs-CZ" sz="2000" dirty="0">
                <a:cs typeface="Arial" charset="0"/>
              </a:rPr>
              <a:t>č</a:t>
            </a:r>
            <a:r>
              <a:rPr lang="cs-CZ" sz="2000" dirty="0">
                <a:cs typeface="Times New Roman" pitchFamily="18" charset="0"/>
              </a:rPr>
              <a:t>ovací p</a:t>
            </a:r>
            <a:r>
              <a:rPr lang="cs-CZ" sz="2000" dirty="0">
                <a:cs typeface="Arial" charset="0"/>
              </a:rPr>
              <a:t>ř</a:t>
            </a:r>
            <a:r>
              <a:rPr lang="cs-CZ" sz="2000" dirty="0">
                <a:cs typeface="Times New Roman" pitchFamily="18" charset="0"/>
              </a:rPr>
              <a:t>edm</a:t>
            </a:r>
            <a:r>
              <a:rPr lang="cs-CZ" sz="2000" dirty="0">
                <a:cs typeface="Arial" charset="0"/>
              </a:rPr>
              <a:t>ě</a:t>
            </a:r>
            <a:r>
              <a:rPr lang="cs-CZ" sz="2000" dirty="0">
                <a:cs typeface="Times New Roman" pitchFamily="18" charset="0"/>
              </a:rPr>
              <a:t>t: Informatika 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Vzd</a:t>
            </a:r>
            <a:r>
              <a:rPr lang="cs-CZ" sz="2000" dirty="0">
                <a:cs typeface="Arial" charset="0"/>
              </a:rPr>
              <a:t>ě</a:t>
            </a:r>
            <a:r>
              <a:rPr lang="cs-CZ" sz="2000" dirty="0">
                <a:cs typeface="Times New Roman" pitchFamily="18" charset="0"/>
              </a:rPr>
              <a:t>lávací oblast : Vyhledávání informací a komunikace</a:t>
            </a:r>
            <a:endParaRPr lang="cs-CZ" sz="2000" dirty="0" smtClean="0">
              <a:cs typeface="Times New Roman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cs-CZ" sz="2000" dirty="0" smtClean="0">
                <a:cs typeface="Arial" charset="0"/>
              </a:rPr>
              <a:t>Čí</a:t>
            </a:r>
            <a:r>
              <a:rPr lang="cs-CZ" sz="2000" dirty="0" smtClean="0">
                <a:cs typeface="Times New Roman" pitchFamily="18" charset="0"/>
              </a:rPr>
              <a:t>slo </a:t>
            </a:r>
            <a:r>
              <a:rPr lang="cs-CZ" sz="2000" dirty="0">
                <a:cs typeface="Times New Roman" pitchFamily="18" charset="0"/>
              </a:rPr>
              <a:t>materiálu: </a:t>
            </a:r>
            <a:r>
              <a:rPr lang="cs-CZ" sz="2000" dirty="0" smtClean="0">
                <a:cs typeface="Times New Roman" pitchFamily="18" charset="0"/>
              </a:rPr>
              <a:t>VY_32_inovace_18_ICT III</a:t>
            </a:r>
            <a:r>
              <a:rPr lang="cs-CZ" sz="2000" dirty="0">
                <a:cs typeface="Times New Roman" pitchFamily="18" charset="0"/>
              </a:rPr>
              <a:t>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0888" y="1373188"/>
            <a:ext cx="25606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"/>
          <p:cNvSpPr txBox="1">
            <a:spLocks/>
          </p:cNvSpPr>
          <p:nvPr/>
        </p:nvSpPr>
        <p:spPr bwMode="auto">
          <a:xfrm>
            <a:off x="539750" y="260350"/>
            <a:ext cx="81359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l-PL" sz="2800" b="1" dirty="0">
                <a:latin typeface="Times New Roman" pitchFamily="18" charset="0"/>
              </a:rPr>
              <a:t>Základní škola a Mateřská škola, Baška, p. o.</a:t>
            </a:r>
            <a:br>
              <a:rPr lang="pl-PL" sz="2800" b="1" dirty="0">
                <a:latin typeface="Times New Roman" pitchFamily="18" charset="0"/>
              </a:rPr>
            </a:br>
            <a:r>
              <a:rPr lang="sv-SE" sz="2800" dirty="0">
                <a:latin typeface="Times New Roman" pitchFamily="18" charset="0"/>
              </a:rPr>
              <a:t>Baška 137, 739 01 </a:t>
            </a:r>
            <a:r>
              <a:rPr lang="sv-SE" sz="2800" dirty="0" smtClean="0">
                <a:latin typeface="Times New Roman" pitchFamily="18" charset="0"/>
              </a:rPr>
              <a:t>Baška</a:t>
            </a:r>
            <a:endParaRPr lang="cs-CZ" sz="40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08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16122" y="548680"/>
            <a:ext cx="8134350" cy="5429572"/>
            <a:chOff x="516122" y="548680"/>
            <a:chExt cx="8134350" cy="542957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122" y="548680"/>
              <a:ext cx="8134350" cy="1343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122" y="1891705"/>
              <a:ext cx="8134350" cy="2114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5816" y="4293096"/>
              <a:ext cx="3655701" cy="1685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5384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Stahování obrázků z internetu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628801"/>
            <a:ext cx="7787208" cy="21602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Většina obrázků zobrazených na internetu </a:t>
            </a:r>
            <a:r>
              <a:rPr lang="cs-CZ" sz="4400" dirty="0" smtClean="0"/>
              <a:t>podléhá </a:t>
            </a:r>
            <a:r>
              <a:rPr lang="cs-CZ" sz="4400" dirty="0" smtClean="0"/>
              <a:t>autorským </a:t>
            </a:r>
            <a:r>
              <a:rPr lang="cs-CZ" sz="4400" dirty="0" smtClean="0"/>
              <a:t>právům.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3970302"/>
            <a:ext cx="38724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Co to znamená?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6211" y="5229200"/>
            <a:ext cx="830842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/>
              <a:t>Že </a:t>
            </a:r>
            <a:r>
              <a:rPr lang="cs-CZ" sz="4400" dirty="0" smtClean="0"/>
              <a:t>když někdo vytvoří obrázek,</a:t>
            </a:r>
            <a:br>
              <a:rPr lang="cs-CZ" sz="4400" dirty="0" smtClean="0"/>
            </a:br>
            <a:r>
              <a:rPr lang="cs-CZ" sz="4400" dirty="0" smtClean="0"/>
              <a:t> nemůžeme si ho jen tak přivlastnit.</a:t>
            </a:r>
            <a:endParaRPr lang="cs-CZ" sz="4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6135">
            <a:off x="612064" y="2913442"/>
            <a:ext cx="1941233" cy="260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5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Stáhneme-li si obrázek z internetu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194421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4400" dirty="0" smtClean="0"/>
              <a:t>vždy bychom měli uvést ze které adresy a kdy jsme ho stáhli – tomu se říká </a:t>
            </a:r>
            <a:r>
              <a:rPr lang="cs-CZ" sz="4400" b="1" dirty="0" smtClean="0"/>
              <a:t>citace </a:t>
            </a:r>
            <a:r>
              <a:rPr lang="cs-CZ" sz="4400" dirty="0" smtClean="0"/>
              <a:t>nebo-</a:t>
            </a:r>
            <a:r>
              <a:rPr lang="cs-CZ" sz="4400" dirty="0" err="1" smtClean="0"/>
              <a:t>li</a:t>
            </a:r>
            <a:r>
              <a:rPr lang="cs-CZ" sz="4400" b="1" dirty="0" smtClean="0"/>
              <a:t> zdroj</a:t>
            </a:r>
            <a:endParaRPr lang="cs-CZ" sz="4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429000"/>
            <a:ext cx="2304256" cy="2477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5054" y="6015484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hlinkClick r:id="rId3"/>
              </a:rPr>
              <a:t>http</a:t>
            </a:r>
            <a:r>
              <a:rPr lang="cs-CZ" sz="4000" dirty="0">
                <a:hlinkClick r:id="rId3"/>
              </a:rPr>
              <a:t>://</a:t>
            </a:r>
            <a:r>
              <a:rPr lang="cs-CZ" sz="4000" dirty="0" smtClean="0">
                <a:hlinkClick r:id="rId3"/>
              </a:rPr>
              <a:t>qipinka.blog.cz/0906/3</a:t>
            </a:r>
            <a:r>
              <a:rPr lang="cs-CZ" sz="4000" dirty="0" smtClean="0"/>
              <a:t> 12.5.2013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59808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3888432"/>
          </a:xfrm>
        </p:spPr>
        <p:txBody>
          <a:bodyPr>
            <a:noAutofit/>
          </a:bodyPr>
          <a:lstStyle/>
          <a:p>
            <a:r>
              <a:rPr lang="cs-CZ" dirty="0" smtClean="0"/>
              <a:t>Stahovat lze jen pro osobní a nekomerční potřebu,</a:t>
            </a:r>
            <a:br>
              <a:rPr lang="cs-CZ" dirty="0" smtClean="0"/>
            </a:br>
            <a:r>
              <a:rPr lang="cs-CZ" dirty="0" smtClean="0"/>
              <a:t>stažené dílo se nesmí dál šířit (sdílet),</a:t>
            </a:r>
            <a:br>
              <a:rPr lang="cs-CZ" dirty="0" smtClean="0"/>
            </a:br>
            <a:r>
              <a:rPr lang="cs-CZ" dirty="0" smtClean="0"/>
              <a:t>musí být zveřejněno</a:t>
            </a:r>
            <a:br>
              <a:rPr lang="cs-CZ" dirty="0" smtClean="0"/>
            </a:br>
            <a:r>
              <a:rPr lang="cs-CZ" dirty="0" smtClean="0"/>
              <a:t> (uvedeno na trh)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8641"/>
            <a:ext cx="8229600" cy="25202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800" dirty="0" smtClean="0"/>
              <a:t>Stahování filmů, hudby a obrázků je při dodržování určitých podmínek legální.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96336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latin typeface="+mn-lt"/>
                <a:ea typeface="+mn-ea"/>
                <a:cs typeface="+mn-cs"/>
              </a:rPr>
              <a:t>Vyzkoušíme</a:t>
            </a:r>
            <a:endParaRPr lang="cs-CZ" b="1" u="sng" dirty="0"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640" y="2248272"/>
            <a:ext cx="8229600" cy="16127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4400" dirty="0" smtClean="0"/>
              <a:t>Stáhněte obrázek želvy z internetu do textového editoru a pod něj uveďte citaci.</a:t>
            </a:r>
            <a:endParaRPr lang="cs-CZ" sz="44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90952" y="3861048"/>
            <a:ext cx="8784976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42950" indent="-742950" algn="l">
              <a:buAutoNum type="arabicPeriod"/>
            </a:pPr>
            <a:r>
              <a:rPr lang="cs-CZ" sz="4100" dirty="0" smtClean="0"/>
              <a:t>Do vyhledávače google.com – obrázky  zadáme </a:t>
            </a:r>
            <a:r>
              <a:rPr lang="cs-CZ" sz="4100" b="1" dirty="0" smtClean="0"/>
              <a:t>želva</a:t>
            </a:r>
          </a:p>
          <a:p>
            <a:pPr marL="742950" indent="-742950" algn="l">
              <a:buAutoNum type="arabicPeriod"/>
            </a:pPr>
            <a:r>
              <a:rPr lang="cs-CZ" dirty="0" smtClean="0"/>
              <a:t>Vybereme obrázek, který se nám líbí  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6135">
            <a:off x="1044111" y="-110895"/>
            <a:ext cx="1941233" cy="260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55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3. Objeví se nám podobná obrazovka, kde je nutné se přepnout na </a:t>
            </a:r>
            <a:br>
              <a:rPr lang="cs-CZ" dirty="0" smtClean="0"/>
            </a:br>
            <a:r>
              <a:rPr lang="cs-CZ" b="1" dirty="0" smtClean="0"/>
              <a:t>zobrazit originální obrázek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03" b="17262"/>
          <a:stretch/>
        </p:blipFill>
        <p:spPr bwMode="auto">
          <a:xfrm>
            <a:off x="35496" y="1988840"/>
            <a:ext cx="9023192" cy="443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4788024" y="1988840"/>
            <a:ext cx="2736304" cy="237626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86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4. Přepneme se na přesnou adresu obrázku, kterou označíme a zkopírujeme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" r="40380" b="13690"/>
          <a:stretch/>
        </p:blipFill>
        <p:spPr bwMode="auto">
          <a:xfrm>
            <a:off x="301487" y="2348880"/>
            <a:ext cx="378679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000159"/>
            <a:ext cx="4664396" cy="3793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>
            <a:off x="5364088" y="1412776"/>
            <a:ext cx="1944216" cy="115212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1691680" y="1412776"/>
            <a:ext cx="2880320" cy="108012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1259632" y="5877271"/>
            <a:ext cx="6624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Obrázek taky zkopírujeme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3197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7331" y="5517232"/>
            <a:ext cx="8229600" cy="10367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www.ezoo.cz/zvire.php?zvire_id=70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12.5.2013</a:t>
            </a:r>
            <a:endParaRPr lang="cs-CZ" dirty="0"/>
          </a:p>
        </p:txBody>
      </p:sp>
      <p:pic>
        <p:nvPicPr>
          <p:cNvPr id="2050" name="Picture 2" descr="&amp;Zcaron;elva ostruhat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268760"/>
            <a:ext cx="5018147" cy="3763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4869160"/>
            <a:ext cx="20336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Citace:</a:t>
            </a:r>
            <a:endParaRPr lang="cs-CZ" sz="4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131840" y="259619"/>
            <a:ext cx="20242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Výsledek</a:t>
            </a:r>
            <a:endParaRPr lang="cs-CZ" sz="4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0" y="0"/>
            <a:ext cx="2556317" cy="342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85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5. Teď sami stáhněte obrázek slona a vytvořte citaci podobně jako předtím.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7056" y="5211728"/>
            <a:ext cx="8496944" cy="95357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400" dirty="0" smtClean="0"/>
              <a:t>Citace:  </a:t>
            </a:r>
          </a:p>
          <a:p>
            <a:pPr marL="0" indent="0">
              <a:buNone/>
            </a:pP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apo.symp.cz/obrazky/slon.png</a:t>
            </a:r>
            <a:r>
              <a:rPr lang="cs-CZ" sz="2400" dirty="0"/>
              <a:t> </a:t>
            </a:r>
          </a:p>
          <a:p>
            <a:pPr marL="0" indent="0">
              <a:buNone/>
            </a:pPr>
            <a:r>
              <a:rPr lang="cs-CZ" sz="2400" dirty="0" smtClean="0"/>
              <a:t>12.5.2013</a:t>
            </a:r>
            <a:endParaRPr lang="cs-CZ" sz="2400" dirty="0"/>
          </a:p>
        </p:txBody>
      </p:sp>
      <p:pic>
        <p:nvPicPr>
          <p:cNvPr id="2052" name="Picture 4" descr="http://apo.symp.cz/obrazky/sl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72816"/>
            <a:ext cx="4352925" cy="343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66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sah 2"/>
          <p:cNvSpPr>
            <a:spLocks noGrp="1"/>
          </p:cNvSpPr>
          <p:nvPr>
            <p:ph idx="1"/>
          </p:nvPr>
        </p:nvSpPr>
        <p:spPr>
          <a:xfrm>
            <a:off x="323850" y="260351"/>
            <a:ext cx="8712200" cy="208853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Použité zdroje: 	</a:t>
            </a:r>
          </a:p>
          <a:p>
            <a:pPr marL="0" indent="0">
              <a:buNone/>
            </a:pPr>
            <a:r>
              <a:rPr lang="cs-CZ" sz="2400" dirty="0" smtClean="0"/>
              <a:t>Počítač pro každého,10/2013, Stahování v mezích zákona, </a:t>
            </a:r>
            <a:br>
              <a:rPr lang="cs-CZ" sz="2400" dirty="0" smtClean="0"/>
            </a:br>
            <a:r>
              <a:rPr lang="cs-CZ" sz="2400" dirty="0" smtClean="0"/>
              <a:t>autor 	Jiří </a:t>
            </a:r>
            <a:r>
              <a:rPr lang="cs-CZ" sz="2400" dirty="0" err="1" smtClean="0"/>
              <a:t>Macich</a:t>
            </a:r>
            <a:r>
              <a:rPr lang="cs-CZ" sz="2400" dirty="0" smtClean="0"/>
              <a:t> ml.</a:t>
            </a:r>
          </a:p>
          <a:p>
            <a:pPr marL="0" indent="0">
              <a:buNone/>
            </a:pPr>
            <a:r>
              <a:rPr lang="cs-CZ" sz="2400" smtClean="0"/>
              <a:t>Vlastní tvorba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err="1"/>
              <a:t>Print</a:t>
            </a:r>
            <a:r>
              <a:rPr lang="cs-CZ" sz="2400" dirty="0"/>
              <a:t> </a:t>
            </a:r>
            <a:r>
              <a:rPr lang="cs-CZ" sz="2400" dirty="0" err="1" smtClean="0"/>
              <a:t>screen</a:t>
            </a:r>
            <a:r>
              <a:rPr lang="cs-CZ" sz="2400" dirty="0" smtClean="0"/>
              <a:t> 	</a:t>
            </a: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://www.ezoo.cz/zvire.php?zvire_id=70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		</a:t>
            </a:r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www.google.cz/imghp?hl=cs&amp;tab=wi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5943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221</Words>
  <Application>Microsoft Office PowerPoint</Application>
  <PresentationFormat>Předvádění na obrazovce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Stahování obrázků z internetu</vt:lpstr>
      <vt:lpstr>Stáhneme-li si obrázek z internetu</vt:lpstr>
      <vt:lpstr>Stahovat lze jen pro osobní a nekomerční potřebu, stažené dílo se nesmí dál šířit (sdílet), musí být zveřejněno  (uvedeno na trh)</vt:lpstr>
      <vt:lpstr>Vyzkoušíme</vt:lpstr>
      <vt:lpstr>3. Objeví se nám podobná obrazovka, kde je nutné se přepnout na  zobrazit originální obrázek</vt:lpstr>
      <vt:lpstr>4. Přepneme se na přesnou adresu obrázku, kterou označíme a zkopírujeme</vt:lpstr>
      <vt:lpstr>Prezentace aplikace PowerPoint</vt:lpstr>
      <vt:lpstr>5. Teď sami stáhněte obrázek slona a vytvořte citaci podobně jako předtím.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Tomas</dc:creator>
  <cp:lastModifiedBy>Beránková Dagmar</cp:lastModifiedBy>
  <cp:revision>35</cp:revision>
  <dcterms:created xsi:type="dcterms:W3CDTF">2013-03-10T19:32:30Z</dcterms:created>
  <dcterms:modified xsi:type="dcterms:W3CDTF">2013-05-24T14:42:04Z</dcterms:modified>
</cp:coreProperties>
</file>