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8" r:id="rId5"/>
    <p:sldId id="275" r:id="rId6"/>
    <p:sldId id="259" r:id="rId7"/>
    <p:sldId id="260" r:id="rId8"/>
    <p:sldId id="261" r:id="rId9"/>
    <p:sldId id="265" r:id="rId10"/>
    <p:sldId id="267" r:id="rId11"/>
    <p:sldId id="266" r:id="rId12"/>
    <p:sldId id="262" r:id="rId13"/>
    <p:sldId id="263" r:id="rId14"/>
    <p:sldId id="268" r:id="rId15"/>
    <p:sldId id="269" r:id="rId16"/>
    <p:sldId id="270" r:id="rId17"/>
    <p:sldId id="271" r:id="rId18"/>
    <p:sldId id="272" r:id="rId19"/>
    <p:sldId id="274" r:id="rId20"/>
    <p:sldId id="264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30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10515" t="22640" r="55172" b="7470"/>
          <a:stretch>
            <a:fillRect/>
          </a:stretch>
        </p:blipFill>
        <p:spPr bwMode="auto">
          <a:xfrm>
            <a:off x="1835696" y="188640"/>
            <a:ext cx="5616624" cy="6431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" y="404664"/>
            <a:ext cx="9143999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Ruské impérium za Romanovců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2292" name="Picture 4" descr="Soubor:Lesser Coat of Arms of Russian Empir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124744"/>
            <a:ext cx="3515461" cy="42484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" y="5661248"/>
            <a:ext cx="9143999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Petr I. Veliký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5517232"/>
            <a:ext cx="1582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Romanovci  -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5517232"/>
            <a:ext cx="4973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 roku 1613 nová vládnoucí dynastie v Rusku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093296"/>
            <a:ext cx="2904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Jaký je titul ruských králů?</a:t>
            </a:r>
            <a:endParaRPr lang="cs-CZ" sz="20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764704"/>
            <a:ext cx="9390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Rusko -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02184" y="764704"/>
            <a:ext cx="3741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rozsáhlý stát na </a:t>
            </a:r>
            <a:r>
              <a:rPr lang="cs-CZ" sz="2000" dirty="0" smtClean="0">
                <a:solidFill>
                  <a:srgbClr val="FFFF99"/>
                </a:solidFill>
              </a:rPr>
              <a:t>východ</a:t>
            </a:r>
            <a:r>
              <a:rPr lang="cs-CZ" sz="2000" dirty="0" smtClean="0"/>
              <a:t>  od Evropy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764704"/>
            <a:ext cx="9266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východ</a:t>
            </a:r>
            <a:endParaRPr lang="cs-CZ" sz="2000" dirty="0"/>
          </a:p>
        </p:txBody>
      </p:sp>
      <p:pic>
        <p:nvPicPr>
          <p:cNvPr id="1026" name="Picture 2" descr="File:Map of the Russian Empire at its height in 1866.sv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1412776"/>
            <a:ext cx="7858015" cy="3634333"/>
          </a:xfrm>
          <a:prstGeom prst="rect">
            <a:avLst/>
          </a:prstGeom>
          <a:noFill/>
        </p:spPr>
      </p:pic>
      <p:pic>
        <p:nvPicPr>
          <p:cNvPr id="1029" name="Picture 5" descr="File:Russian Imperial Crown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25429">
            <a:off x="6971755" y="4022354"/>
            <a:ext cx="1986701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548680"/>
            <a:ext cx="1978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velké problémy:</a:t>
            </a:r>
            <a:endParaRPr lang="cs-CZ" sz="2000" dirty="0"/>
          </a:p>
        </p:txBody>
      </p:sp>
      <p:pic>
        <p:nvPicPr>
          <p:cNvPr id="21506" name="Picture 2" descr="File:&amp;Scy;&amp;bcy;&amp;ocy;&amp;rcy; &amp;ucy;&amp;gcy;&amp;lcy;&amp;yacy; &amp;bcy;&amp;iecy;&amp;dcy;&amp;ncy;&amp;ycy;&amp;mcy;&amp;icy; &amp;ncy;&amp;acy; &amp;vcy;&amp;ycy;&amp;rcy;&amp;acy;&amp;bcy;&amp;ocy;&amp;tcy;&amp;acy;&amp;ncy;&amp;ncy;&amp;ocy;&amp;jcy; &amp;shcy;&amp;acy;&amp;khcy;&amp;tcy;&amp;iecy;.jpg"/>
          <p:cNvPicPr>
            <a:picLocks noChangeAspect="1" noChangeArrowheads="1"/>
          </p:cNvPicPr>
          <p:nvPr/>
        </p:nvPicPr>
        <p:blipFill>
          <a:blip r:embed="rId2" cstate="print"/>
          <a:srcRect l="17955" t="10250" r="1721" b="11588"/>
          <a:stretch>
            <a:fillRect/>
          </a:stretch>
        </p:blipFill>
        <p:spPr bwMode="auto">
          <a:xfrm>
            <a:off x="755576" y="1124744"/>
            <a:ext cx="5418307" cy="38884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148064" y="5085184"/>
            <a:ext cx="10903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chudoba</a:t>
            </a:r>
            <a:endParaRPr lang="cs-CZ" sz="2000" dirty="0"/>
          </a:p>
        </p:txBody>
      </p:sp>
      <p:sp>
        <p:nvSpPr>
          <p:cNvPr id="7" name="Vodorovný svitek 6"/>
          <p:cNvSpPr/>
          <p:nvPr/>
        </p:nvSpPr>
        <p:spPr>
          <a:xfrm rot="529766">
            <a:off x="4129060" y="1039558"/>
            <a:ext cx="4608512" cy="1152128"/>
          </a:xfrm>
          <a:prstGeom prst="horizontalScroll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tx1"/>
                </a:solidFill>
              </a:rPr>
              <a:t>Prodám zánovní kočár i s kočím a jeho ženou – kuchařkou. Zn.: Levně</a:t>
            </a:r>
            <a:endParaRPr lang="cs-CZ" sz="2000" i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2492896"/>
            <a:ext cx="13175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nevolnictví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6021288"/>
            <a:ext cx="2061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mnoho povstání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5517232"/>
            <a:ext cx="16285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samoděržaví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Soubor:Ilia Efimovich Repin (1844-1930) - Volga Boatmen (1870-1873).jpg"/>
          <p:cNvPicPr>
            <a:picLocks noChangeAspect="1" noChangeArrowheads="1"/>
          </p:cNvPicPr>
          <p:nvPr/>
        </p:nvPicPr>
        <p:blipFill>
          <a:blip r:embed="rId2" cstate="print"/>
          <a:srcRect r="5268"/>
          <a:stretch>
            <a:fillRect/>
          </a:stretch>
        </p:blipFill>
        <p:spPr bwMode="auto">
          <a:xfrm>
            <a:off x="395536" y="1052736"/>
            <a:ext cx="8406953" cy="41044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04248" y="5445224"/>
            <a:ext cx="18256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Burlaci</a:t>
            </a:r>
            <a:r>
              <a:rPr lang="cs-CZ" sz="2000" dirty="0" smtClean="0"/>
              <a:t> na Volze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Russian boyar from XVII centu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2"/>
            <a:ext cx="3564396" cy="47525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4936" y="5229200"/>
            <a:ext cx="44534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veškeré bohatství a moc v rukou šlechty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1556792"/>
            <a:ext cx="12230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zaostalost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3244334"/>
            <a:ext cx="13558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izolovanost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933056"/>
            <a:ext cx="42466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chybí přístav pro přímý styk s Evropou</a:t>
            </a:r>
            <a:endParaRPr lang="cs-CZ" sz="2000" dirty="0"/>
          </a:p>
        </p:txBody>
      </p:sp>
      <p:pic>
        <p:nvPicPr>
          <p:cNvPr id="20484" name="Picture 4" descr="C:\Documents and Settings\Pocitac\Local Settings\Temporary Internet Files\Content.IE5\EWH1S34F\MC9003346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581128"/>
            <a:ext cx="1825625" cy="1828800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>
            <a:off x="5796136" y="4581128"/>
            <a:ext cx="2736304" cy="187220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5868144" y="4437112"/>
            <a:ext cx="2664296" cy="20882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Petr I. Veliký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19460" name="Picture 4" descr="File:Peter der-Grosse 18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692696"/>
            <a:ext cx="4248472" cy="555487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1628800"/>
            <a:ext cx="1502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inteligentní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76872"/>
            <a:ext cx="17563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fyzicky zdatný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40968"/>
            <a:ext cx="38287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v mládí – cesta po západní Evropě</a:t>
            </a:r>
            <a:endParaRPr lang="cs-CZ" sz="2000" dirty="0"/>
          </a:p>
        </p:txBody>
      </p:sp>
      <p:pic>
        <p:nvPicPr>
          <p:cNvPr id="8193" name="Picture 1" descr="C:\Users\Zdenek\AppData\Local\Microsoft\Windows\Temporary Internet Files\Content.IE5\L27VVAY0\MP9001490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789040"/>
            <a:ext cx="3657600" cy="2425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Reformy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Zdenek\AppData\Local\Microsoft\Windows\Temporary Internet Files\Content.IE5\Y0DBC8LZ\MC900290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861048"/>
            <a:ext cx="1022955" cy="1154410"/>
          </a:xfrm>
          <a:prstGeom prst="rect">
            <a:avLst/>
          </a:prstGeom>
          <a:noFill/>
        </p:spPr>
      </p:pic>
      <p:pic>
        <p:nvPicPr>
          <p:cNvPr id="1028" name="Picture 4" descr="File:Russian grenadier in 1732.PN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1052736"/>
            <a:ext cx="4286250" cy="47434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63888" y="1124744"/>
            <a:ext cx="2498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zavedení stálé armády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5085184"/>
            <a:ext cx="26089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moderní správní aparát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5940152" y="2420888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jmenování důstojníků a úředníků na základě jejich schopností, a ne urozenosti</a:t>
            </a:r>
            <a:endParaRPr lang="cs-CZ" sz="2000" dirty="0"/>
          </a:p>
        </p:txBody>
      </p:sp>
      <p:sp>
        <p:nvSpPr>
          <p:cNvPr id="7" name="Výbuch 1 6"/>
          <p:cNvSpPr/>
          <p:nvPr/>
        </p:nvSpPr>
        <p:spPr>
          <a:xfrm rot="20392860">
            <a:off x="4929348" y="2013148"/>
            <a:ext cx="1787230" cy="720080"/>
          </a:xfrm>
          <a:prstGeom prst="irregularSeal1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novinka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Saechsische Porzellanmanufaktur.jpg"/>
          <p:cNvPicPr>
            <a:picLocks noChangeAspect="1" noChangeArrowheads="1"/>
          </p:cNvPicPr>
          <p:nvPr/>
        </p:nvPicPr>
        <p:blipFill>
          <a:blip r:embed="rId2" cstate="print"/>
          <a:srcRect l="2313" t="1587" r="2833" b="1587"/>
          <a:stretch>
            <a:fillRect/>
          </a:stretch>
        </p:blipFill>
        <p:spPr bwMode="auto">
          <a:xfrm>
            <a:off x="611560" y="1196752"/>
            <a:ext cx="5904656" cy="439248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660232" y="4509120"/>
            <a:ext cx="24359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zakládání manufaktur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5733256"/>
            <a:ext cx="27278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Co to byly manufaktury?</a:t>
            </a:r>
            <a:endParaRPr lang="cs-CZ" sz="20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6165304"/>
            <a:ext cx="44765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Proč byly pro Petra Velikého tak důležité?</a:t>
            </a:r>
            <a:endParaRPr lang="cs-CZ" sz="2000" i="1" dirty="0"/>
          </a:p>
        </p:txBody>
      </p:sp>
      <p:pic>
        <p:nvPicPr>
          <p:cNvPr id="24580" name="Picture 4" descr="C:\Users\Zdenek\AppData\Local\Microsoft\Windows\Temporary Internet Files\Content.IE5\Q1H1UFPL\MC9004413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5157192"/>
            <a:ext cx="1584176" cy="15841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71600" y="404664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Reformy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484784"/>
            <a:ext cx="30394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zavedení evidence obyvatel</a:t>
            </a:r>
            <a:endParaRPr lang="cs-CZ" sz="2000" dirty="0"/>
          </a:p>
        </p:txBody>
      </p:sp>
      <p:pic>
        <p:nvPicPr>
          <p:cNvPr id="22529" name="Picture 1" descr="C:\Users\Zdenek\AppData\Local\Microsoft\Windows\Temporary Internet Files\Content.IE5\L27VVAY0\MC9004403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908720"/>
            <a:ext cx="1656184" cy="16561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56176" y="1916832"/>
            <a:ext cx="18197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sjednocení daní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492896"/>
            <a:ext cx="16176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zakládání škol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284984"/>
            <a:ext cx="25448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založení Akademie věd</a:t>
            </a:r>
            <a:endParaRPr lang="cs-CZ" sz="2000" dirty="0"/>
          </a:p>
        </p:txBody>
      </p:sp>
      <p:pic>
        <p:nvPicPr>
          <p:cNvPr id="22531" name="Picture 3" descr="File:Stamp of Russia 2007 No 1183 Russian Academy of Arts.jpg"/>
          <p:cNvPicPr>
            <a:picLocks noChangeAspect="1" noChangeArrowheads="1"/>
          </p:cNvPicPr>
          <p:nvPr/>
        </p:nvPicPr>
        <p:blipFill>
          <a:blip r:embed="rId3" cstate="print"/>
          <a:srcRect l="1047" t="59219" r="1575" b="4241"/>
          <a:stretch>
            <a:fillRect/>
          </a:stretch>
        </p:blipFill>
        <p:spPr bwMode="auto">
          <a:xfrm>
            <a:off x="323528" y="3933056"/>
            <a:ext cx="8544122" cy="266429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971600" y="404664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Reformy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340768"/>
            <a:ext cx="2121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poevropštění Rusů</a:t>
            </a:r>
            <a:endParaRPr lang="cs-CZ" sz="2000" dirty="0"/>
          </a:p>
        </p:txBody>
      </p:sp>
      <p:pic>
        <p:nvPicPr>
          <p:cNvPr id="23562" name="Picture 10" descr="C:\Users\Zdenek\AppData\Local\Microsoft\Windows\Temporary Internet Files\Content.IE5\RMYIVI9F\MC9002952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348880"/>
            <a:ext cx="2218779" cy="162662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508104" y="4221088"/>
            <a:ext cx="34245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zavedení juliánského kalendáře</a:t>
            </a:r>
            <a:endParaRPr lang="cs-CZ" sz="2000" dirty="0"/>
          </a:p>
        </p:txBody>
      </p:sp>
      <p:pic>
        <p:nvPicPr>
          <p:cNvPr id="23564" name="Picture 12" descr="File:Bojaren.jpg"/>
          <p:cNvPicPr>
            <a:picLocks noChangeAspect="1" noChangeArrowheads="1"/>
          </p:cNvPicPr>
          <p:nvPr/>
        </p:nvPicPr>
        <p:blipFill>
          <a:blip r:embed="rId3" cstate="print"/>
          <a:srcRect b="5205"/>
          <a:stretch>
            <a:fillRect/>
          </a:stretch>
        </p:blipFill>
        <p:spPr bwMode="auto">
          <a:xfrm>
            <a:off x="611560" y="1772816"/>
            <a:ext cx="4464496" cy="397072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20669" y="5805264"/>
            <a:ext cx="43664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stříhání dlouhých vousů a vlasů bojarům</a:t>
            </a:r>
          </a:p>
          <a:p>
            <a:pPr algn="ctr"/>
            <a:r>
              <a:rPr lang="cs-CZ" sz="2000" dirty="0" smtClean="0"/>
              <a:t>a bohatým měšťanům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04664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Reformy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32665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Severní válka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4138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se</a:t>
            </a:r>
            <a:endParaRPr lang="cs-CZ" sz="2000" dirty="0"/>
          </a:p>
        </p:txBody>
      </p:sp>
      <p:pic>
        <p:nvPicPr>
          <p:cNvPr id="4097" name="Picture 1" descr="C:\Users\Zdenek\AppData\Local\Microsoft\Windows\Temporary Internet Files\Content.IE5\Y0DBC8LZ\MP9003628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1224136" cy="76508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31640" y="2420888"/>
            <a:ext cx="12193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Švédskem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068960"/>
            <a:ext cx="4956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o…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861048"/>
            <a:ext cx="2646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pobřeží Baltského moře</a:t>
            </a:r>
            <a:endParaRPr lang="cs-CZ" sz="2000" dirty="0"/>
          </a:p>
        </p:txBody>
      </p:sp>
      <p:pic>
        <p:nvPicPr>
          <p:cNvPr id="3074" name="Picture 2" descr="File:Mar Baltico mapp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836712"/>
            <a:ext cx="4973352" cy="532859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9552" y="5013176"/>
            <a:ext cx="28893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Proč bylo toto pobřeží pro</a:t>
            </a:r>
          </a:p>
          <a:p>
            <a:r>
              <a:rPr lang="cs-CZ" sz="2000" i="1" dirty="0" smtClean="0"/>
              <a:t>   Rusko tak důležité?</a:t>
            </a:r>
            <a:endParaRPr lang="cs-CZ" sz="2000" i="1" dirty="0"/>
          </a:p>
        </p:txBody>
      </p:sp>
      <p:sp>
        <p:nvSpPr>
          <p:cNvPr id="10" name="Elipsa 9"/>
          <p:cNvSpPr/>
          <p:nvPr/>
        </p:nvSpPr>
        <p:spPr>
          <a:xfrm>
            <a:off x="8388424" y="3068960"/>
            <a:ext cx="576064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Marten's Pol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052736"/>
            <a:ext cx="7153275" cy="46863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548680"/>
            <a:ext cx="3809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rozhodující bitva – 1709 u Poltavy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5877272"/>
            <a:ext cx="40337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nejhorší porážka Švédska v dějinách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6309320"/>
            <a:ext cx="27792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Rusko = světová velmoc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Petrohrad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15789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nový přístav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21468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„okno do Evropy“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3212976"/>
            <a:ext cx="22003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Co to asi znamená?</a:t>
            </a:r>
            <a:endParaRPr lang="cs-CZ" sz="2000" i="1" dirty="0"/>
          </a:p>
        </p:txBody>
      </p:sp>
      <p:pic>
        <p:nvPicPr>
          <p:cNvPr id="6" name="Picture 2" descr="File:Mar Baltico mapp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836712"/>
            <a:ext cx="4973352" cy="5328592"/>
          </a:xfrm>
          <a:prstGeom prst="rect">
            <a:avLst/>
          </a:prstGeom>
          <a:noFill/>
        </p:spPr>
      </p:pic>
      <p:sp>
        <p:nvSpPr>
          <p:cNvPr id="7" name="Pěticípá hvězda 6"/>
          <p:cNvSpPr/>
          <p:nvPr/>
        </p:nvSpPr>
        <p:spPr>
          <a:xfrm rot="1754279">
            <a:off x="8532440" y="2996952"/>
            <a:ext cx="432048" cy="432048"/>
          </a:xfrm>
          <a:prstGeom prst="star5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Angliyskaya Enbankment SP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File:Spb 06-2012 Palace Embankment various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8"/>
            <a:ext cx="8389280" cy="54006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516216" y="6093296"/>
            <a:ext cx="20110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Mramorový palác</a:t>
            </a:r>
            <a:endParaRPr lang="cs-CZ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File:CatherinePalaceNorth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48680"/>
            <a:ext cx="7620000" cy="561975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372200" y="6237312"/>
            <a:ext cx="23160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Palác Kateřiny Veliké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File:Winter Palace and Hermit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20688"/>
            <a:ext cx="7439025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092280" y="6309320"/>
            <a:ext cx="13708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Zimní palác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25489" cy="590931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000" b="1" dirty="0" smtClean="0"/>
          </a:p>
          <a:p>
            <a:pPr algn="ctr"/>
            <a:r>
              <a:rPr lang="cs-CZ" sz="2000" b="1" dirty="0" smtClean="0"/>
              <a:t>Rusko za Romanovců</a:t>
            </a:r>
          </a:p>
          <a:p>
            <a:endParaRPr lang="cs-CZ" sz="2000" dirty="0" smtClean="0"/>
          </a:p>
          <a:p>
            <a:r>
              <a:rPr lang="cs-CZ" sz="2000" dirty="0" smtClean="0"/>
              <a:t>- </a:t>
            </a:r>
            <a:r>
              <a:rPr lang="cs-CZ" sz="2000" u="sng" dirty="0" smtClean="0"/>
              <a:t>Romanovci</a:t>
            </a:r>
            <a:r>
              <a:rPr lang="cs-CZ" sz="2000" dirty="0" smtClean="0"/>
              <a:t> – nová vládnoucí dynastie v Rusku od 17. století</a:t>
            </a:r>
          </a:p>
          <a:p>
            <a:r>
              <a:rPr lang="cs-CZ" sz="2000" dirty="0" smtClean="0"/>
              <a:t>- </a:t>
            </a:r>
            <a:r>
              <a:rPr lang="cs-CZ" sz="2000" u="sng" dirty="0" smtClean="0"/>
              <a:t>problémy</a:t>
            </a:r>
            <a:r>
              <a:rPr lang="cs-CZ" sz="2000" dirty="0" smtClean="0"/>
              <a:t>: a) chudoba a zaostalost země (zemědělství na úrovni středověku)</a:t>
            </a:r>
          </a:p>
          <a:p>
            <a:pPr indent="1160463"/>
            <a:r>
              <a:rPr lang="cs-CZ" sz="2000" dirty="0" smtClean="0"/>
              <a:t>b) bída rolníků a nevolnictví</a:t>
            </a:r>
          </a:p>
          <a:p>
            <a:pPr indent="1160463"/>
            <a:r>
              <a:rPr lang="cs-CZ" sz="2000" dirty="0" smtClean="0"/>
              <a:t>c) samoděržaví – tuhý absolutismus (neomezená vláda carů)</a:t>
            </a:r>
          </a:p>
          <a:p>
            <a:pPr indent="1160463"/>
            <a:r>
              <a:rPr lang="cs-CZ" sz="2000" dirty="0" smtClean="0"/>
              <a:t>d) Izolace Ruska – není přímý přístup do západní Evropy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Petr I. Veliký</a:t>
            </a:r>
          </a:p>
          <a:p>
            <a:r>
              <a:rPr lang="cs-CZ" sz="2000" dirty="0" smtClean="0"/>
              <a:t>- snahy o změny</a:t>
            </a:r>
          </a:p>
          <a:p>
            <a:r>
              <a:rPr lang="cs-CZ" sz="2000" dirty="0" smtClean="0"/>
              <a:t>- mládí – cesta po Evropě (práce v loděnicích, poznání života)</a:t>
            </a:r>
          </a:p>
          <a:p>
            <a:r>
              <a:rPr lang="cs-CZ" sz="2000" dirty="0" smtClean="0"/>
              <a:t>- </a:t>
            </a:r>
            <a:r>
              <a:rPr lang="cs-CZ" sz="2000" u="sng" dirty="0" smtClean="0"/>
              <a:t>reformy</a:t>
            </a:r>
            <a:r>
              <a:rPr lang="cs-CZ" sz="2000" dirty="0" smtClean="0"/>
              <a:t>: a) modernizace státní správy (úředníci ne podle urozenosti, ale schopnosti)</a:t>
            </a:r>
          </a:p>
          <a:p>
            <a:pPr indent="982663"/>
            <a:r>
              <a:rPr lang="cs-CZ" sz="2000" dirty="0" smtClean="0"/>
              <a:t>b) zlepšení armády</a:t>
            </a:r>
          </a:p>
          <a:p>
            <a:pPr indent="982663"/>
            <a:r>
              <a:rPr lang="cs-CZ" sz="2000" dirty="0" smtClean="0"/>
              <a:t>c) zakládání manufaktur</a:t>
            </a:r>
          </a:p>
          <a:p>
            <a:pPr indent="982663"/>
            <a:r>
              <a:rPr lang="cs-CZ" sz="2000" dirty="0" smtClean="0"/>
              <a:t>d) rozvoj školství</a:t>
            </a:r>
          </a:p>
          <a:p>
            <a:r>
              <a:rPr lang="cs-CZ" sz="2000" dirty="0" smtClean="0"/>
              <a:t>- </a:t>
            </a:r>
            <a:r>
              <a:rPr lang="cs-CZ" sz="2000" u="sng" dirty="0" smtClean="0"/>
              <a:t>Severní válka </a:t>
            </a:r>
            <a:r>
              <a:rPr lang="cs-CZ" sz="2000" dirty="0" smtClean="0"/>
              <a:t>(se Švédskem o pobřeží Baltu) – vítězné – založení </a:t>
            </a:r>
            <a:r>
              <a:rPr lang="cs-CZ" sz="2000" u="sng" dirty="0" smtClean="0"/>
              <a:t>Petrohradu</a:t>
            </a:r>
            <a:r>
              <a:rPr lang="cs-CZ" sz="2000" dirty="0" smtClean="0"/>
              <a:t> (přístav s </a:t>
            </a:r>
          </a:p>
          <a:p>
            <a:r>
              <a:rPr lang="cs-CZ" sz="2000" dirty="0" smtClean="0"/>
              <a:t>  přístupem na Západ)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969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Metodika materiálu:</a:t>
            </a:r>
          </a:p>
          <a:p>
            <a:pPr marL="95250" indent="-95250">
              <a:buFontTx/>
              <a:buChar char="-"/>
            </a:pPr>
            <a:r>
              <a:rPr lang="cs-CZ" sz="1200" dirty="0" smtClean="0"/>
              <a:t>výkladová prezentace se závěrečným shrnutím, které lze využít jako zápis pro žáky a opakováním, které lze využít jako nástroj klasifikace žáků</a:t>
            </a:r>
          </a:p>
          <a:p>
            <a:pPr marL="95250" indent="-95250">
              <a:buFontTx/>
              <a:buChar char="-"/>
            </a:pPr>
            <a:endParaRPr lang="cs-CZ" sz="1200" dirty="0" smtClean="0"/>
          </a:p>
          <a:p>
            <a:r>
              <a:rPr lang="cs-CZ" sz="1200" dirty="0" smtClean="0"/>
              <a:t>Zdroje:</a:t>
            </a:r>
          </a:p>
          <a:p>
            <a:r>
              <a:rPr lang="cs-CZ" sz="1200" dirty="0" smtClean="0"/>
              <a:t>KOEHNE, </a:t>
            </a:r>
            <a:r>
              <a:rPr lang="cs-CZ" sz="1200" dirty="0" err="1" smtClean="0"/>
              <a:t>Bernhard</a:t>
            </a:r>
            <a:r>
              <a:rPr lang="cs-CZ" sz="1200" dirty="0" smtClean="0"/>
              <a:t> Karl </a:t>
            </a:r>
            <a:r>
              <a:rPr lang="cs-CZ" sz="1200" dirty="0" err="1" smtClean="0"/>
              <a:t>Von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Lesser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Coat</a:t>
            </a:r>
            <a:r>
              <a:rPr lang="cs-CZ" sz="1200" i="1" dirty="0" smtClean="0"/>
              <a:t> of </a:t>
            </a:r>
            <a:r>
              <a:rPr lang="cs-CZ" sz="1200" i="1" dirty="0" err="1" smtClean="0"/>
              <a:t>Arms</a:t>
            </a:r>
            <a:r>
              <a:rPr lang="cs-CZ" sz="1200" i="1" dirty="0" smtClean="0"/>
              <a:t> of </a:t>
            </a:r>
            <a:r>
              <a:rPr lang="cs-CZ" sz="1200" i="1" dirty="0" err="1" smtClean="0"/>
              <a:t>Russian</a:t>
            </a:r>
            <a:r>
              <a:rPr lang="cs-CZ" sz="1200" i="1" dirty="0" smtClean="0"/>
              <a:t> Empire.</a:t>
            </a:r>
            <a:r>
              <a:rPr lang="cs-CZ" sz="1200" i="1" dirty="0" err="1" smtClean="0"/>
              <a:t>svg</a:t>
            </a:r>
            <a:r>
              <a:rPr lang="cs-CZ" sz="1200" dirty="0" smtClean="0"/>
              <a:t> [online]. [cit. 9.10.2012]. Dostupný na WWW: &lt;http://upload.wikimedia.org/wikipedia/commons/a/ae/Lesser_Coat_of_Arms_of_Russian_Empire.svg&gt;.</a:t>
            </a:r>
          </a:p>
          <a:p>
            <a:r>
              <a:rPr lang="az-Cyrl-AZ" sz="1200" dirty="0" smtClean="0"/>
              <a:t>КАБАК В.О.. </a:t>
            </a:r>
            <a:r>
              <a:rPr lang="cs-CZ" sz="1200" i="1" dirty="0" err="1" smtClean="0"/>
              <a:t>RomanovsCoatRF.png</a:t>
            </a:r>
            <a:r>
              <a:rPr lang="cs-CZ" sz="1200" dirty="0" smtClean="0"/>
              <a:t> [online]. [cit. 9.10.2012]. Dostupný na WWW: &lt;http://upload.wikimedia.org/wikipedia/commons/9/9a/RomanovsCoatRF.png&gt;.</a:t>
            </a:r>
          </a:p>
          <a:p>
            <a:r>
              <a:rPr lang="en-US" sz="1200" dirty="0" smtClean="0"/>
              <a:t>КАМЕНЬ. </a:t>
            </a:r>
            <a:r>
              <a:rPr lang="en-US" sz="1200" i="1" dirty="0" smtClean="0"/>
              <a:t>Map of the Russian Empire at its height in 1866.svg</a:t>
            </a:r>
            <a:r>
              <a:rPr lang="en-US" sz="1200" dirty="0" smtClean="0"/>
              <a:t> [online]. [cit. 9.10.2012].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&lt;http://upload.wikimedia.org/wikipedia/commons/d/d9/Map_of_the_Russian_Empire_at_its_height_in_1866.svg&gt;.</a:t>
            </a:r>
            <a:endParaRPr lang="cs-CZ" sz="1200" dirty="0" smtClean="0"/>
          </a:p>
          <a:p>
            <a:r>
              <a:rPr lang="cs-CZ" sz="1200" dirty="0" smtClean="0"/>
              <a:t>AVALOKITESVARA. </a:t>
            </a:r>
            <a:r>
              <a:rPr lang="cs-CZ" sz="1200" i="1" dirty="0" err="1" smtClean="0"/>
              <a:t>Russian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Imperial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Crown.svg</a:t>
            </a:r>
            <a:r>
              <a:rPr lang="cs-CZ" sz="1200" dirty="0" smtClean="0"/>
              <a:t> [online]. [cit. 9.10.2012]. Dostupný na WWW: &lt;http://upload.wikimedia.org/wikipedia/commons/c/c3/Russian_Imperial_Crown.svg&gt;.</a:t>
            </a:r>
          </a:p>
          <a:p>
            <a:r>
              <a:rPr lang="cs-CZ" sz="1200" dirty="0" smtClean="0"/>
              <a:t>KASATKIN, </a:t>
            </a:r>
            <a:r>
              <a:rPr lang="cs-CZ" sz="1200" dirty="0" err="1" smtClean="0"/>
              <a:t>Nikolay</a:t>
            </a:r>
            <a:r>
              <a:rPr lang="cs-CZ" sz="1200" dirty="0" smtClean="0"/>
              <a:t>. </a:t>
            </a:r>
            <a:r>
              <a:rPr lang="az-Cyrl-AZ" sz="1200" i="1" dirty="0" smtClean="0"/>
              <a:t>Сбор угля бедными на выработанной шахте.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9.10.2012]. Dostupný na WWW: &lt;http://upload.wikimedia.org/wikipedia/commons/7/76/</a:t>
            </a:r>
            <a:r>
              <a:rPr lang="az-Cyrl-AZ" sz="1200" dirty="0" smtClean="0"/>
              <a:t>Сбор_угля_бедными_на_выработанной_шахте.</a:t>
            </a:r>
            <a:r>
              <a:rPr lang="cs-CZ" sz="1200" dirty="0" err="1" smtClean="0"/>
              <a:t>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REPIN, Ilja. </a:t>
            </a:r>
            <a:r>
              <a:rPr lang="cs-CZ" sz="1200" i="1" dirty="0" err="1" smtClean="0"/>
              <a:t>Ilia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Efimovich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Repin</a:t>
            </a:r>
            <a:r>
              <a:rPr lang="cs-CZ" sz="1200" i="1" dirty="0" smtClean="0"/>
              <a:t> (1844-1930) - </a:t>
            </a:r>
            <a:r>
              <a:rPr lang="cs-CZ" sz="1200" i="1" dirty="0" err="1" smtClean="0"/>
              <a:t>Volga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Boatmen</a:t>
            </a:r>
            <a:r>
              <a:rPr lang="cs-CZ" sz="1200" i="1" dirty="0" smtClean="0"/>
              <a:t> (1870-1873).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10.10.2012]. Dostupný na WWW: &lt;http://upload.wikimedia.org/wikipedia/commons/a/ae/Ilia_Efimovich_Repin_%281844-1930%29_-_Volga_Boatmen_%281870-1873%29.jpg&gt;. </a:t>
            </a:r>
          </a:p>
          <a:p>
            <a:r>
              <a:rPr lang="cs-CZ" sz="1200" dirty="0" smtClean="0"/>
              <a:t>NEZNÁMÝ. </a:t>
            </a:r>
            <a:r>
              <a:rPr lang="cs-CZ" sz="1200" i="1" dirty="0" err="1" smtClean="0"/>
              <a:t>Russian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boyar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from</a:t>
            </a:r>
            <a:r>
              <a:rPr lang="cs-CZ" sz="1200" i="1" dirty="0" smtClean="0"/>
              <a:t> XVII </a:t>
            </a:r>
            <a:r>
              <a:rPr lang="cs-CZ" sz="1200" i="1" dirty="0" err="1" smtClean="0"/>
              <a:t>century.JPG</a:t>
            </a:r>
            <a:r>
              <a:rPr lang="cs-CZ" sz="1200" dirty="0" smtClean="0"/>
              <a:t> [online]. [cit. 9.10.2012]. Dostupný na WWW: &lt;http://upload.wikimedia.org/wikipedia/commons/1/1b/Russian_boyar_from_XVII_century.JPG&gt;.</a:t>
            </a:r>
          </a:p>
          <a:p>
            <a:r>
              <a:rPr lang="cs-CZ" sz="1200" dirty="0" smtClean="0"/>
              <a:t>DELAROCHE, Paul. </a:t>
            </a:r>
            <a:r>
              <a:rPr lang="cs-CZ" sz="1200" i="1" dirty="0" smtClean="0"/>
              <a:t>Peter der-Grosse 1838.jpg</a:t>
            </a:r>
            <a:r>
              <a:rPr lang="cs-CZ" sz="1200" dirty="0" smtClean="0"/>
              <a:t> [online]. [cit. 9.10.2012]. Dostupný na WWW: &lt;http://upload.wikimedia.org/wikipedia/commons/7/72/Peter_der-Grosse_1838.jpg&gt;.</a:t>
            </a:r>
          </a:p>
          <a:p>
            <a:r>
              <a:rPr lang="cs-CZ" sz="1200" dirty="0" smtClean="0"/>
              <a:t>NEZNÁMÝ. </a:t>
            </a:r>
            <a:r>
              <a:rPr lang="cs-CZ" sz="1200" i="1" dirty="0" err="1" smtClean="0"/>
              <a:t>Russian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grenadier</a:t>
            </a:r>
            <a:r>
              <a:rPr lang="cs-CZ" sz="1200" i="1" dirty="0" smtClean="0"/>
              <a:t> in 1732.PNG</a:t>
            </a:r>
            <a:r>
              <a:rPr lang="cs-CZ" sz="1200" dirty="0" smtClean="0"/>
              <a:t> [online]. [cit. 10.10.2012]. Dostupný na WWW: &lt;http://upload.wikimedia.org/wikipedia/commons/b/b9/Russian_grenadier_in_1732.PNG&gt;.</a:t>
            </a:r>
          </a:p>
          <a:p>
            <a:r>
              <a:rPr lang="cs-CZ" sz="1200" dirty="0" smtClean="0"/>
              <a:t>NEZNÁMÝ. </a:t>
            </a:r>
            <a:r>
              <a:rPr lang="cs-CZ" sz="1200" i="1" dirty="0" err="1" smtClean="0"/>
              <a:t>Saechsische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Porzellanmanufaktur.jpg</a:t>
            </a:r>
            <a:r>
              <a:rPr lang="cs-CZ" sz="1200" dirty="0" smtClean="0"/>
              <a:t> [online]. [cit. 10.10.2012]. Dostupný na WWW: &lt;http://upload.wikimedia.org/wikipedia/commons/5/5d/Saechsische_Porzellanmanufaktur.jpg&gt;.  </a:t>
            </a:r>
          </a:p>
          <a:p>
            <a:r>
              <a:rPr lang="cs-CZ" sz="1200" dirty="0" smtClean="0"/>
              <a:t>IVANOV, </a:t>
            </a:r>
            <a:r>
              <a:rPr lang="cs-CZ" sz="1200" dirty="0" err="1" smtClean="0"/>
              <a:t>Dmitry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Stamp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Russia</a:t>
            </a:r>
            <a:r>
              <a:rPr lang="cs-CZ" sz="1200" i="1" dirty="0" smtClean="0"/>
              <a:t> 2007 No 1183 </a:t>
            </a:r>
            <a:r>
              <a:rPr lang="cs-CZ" sz="1200" i="1" dirty="0" err="1" smtClean="0"/>
              <a:t>Russian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Academy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Arts.jpg</a:t>
            </a:r>
            <a:r>
              <a:rPr lang="cs-CZ" sz="1200" dirty="0" smtClean="0"/>
              <a:t> [online]. [cit. 10.10.2012]. Dostupný na WWW: &lt;http://upload.wikimedia.org/wikipedia/commons/2/23/Stamp_of_Russia_2007_No_1183_Russian_Academy_of_Arts.jpg&gt;.</a:t>
            </a:r>
          </a:p>
          <a:p>
            <a:r>
              <a:rPr lang="cs-CZ" sz="1200" dirty="0" smtClean="0"/>
              <a:t>NIKOK. </a:t>
            </a:r>
            <a:r>
              <a:rPr lang="cs-CZ" sz="1200" i="1" dirty="0" err="1" smtClean="0"/>
              <a:t>Bojaren.jpg</a:t>
            </a:r>
            <a:r>
              <a:rPr lang="cs-CZ" sz="1200" dirty="0" smtClean="0"/>
              <a:t> [online]. [cit. 10.10.2012]. Dostupný na WWW: &lt;http://upload.wikimedia.org/wikipedia/commons/1/13/Bojaren.jpg&gt;.  </a:t>
            </a:r>
          </a:p>
          <a:p>
            <a:r>
              <a:rPr lang="cs-CZ" sz="1200" dirty="0" smtClean="0"/>
              <a:t>NORMANEINSTEIN. </a:t>
            </a:r>
            <a:r>
              <a:rPr lang="cs-CZ" sz="1200" i="1" dirty="0" err="1" smtClean="0"/>
              <a:t>Mar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Baltico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mappa.jpg</a:t>
            </a:r>
            <a:r>
              <a:rPr lang="cs-CZ" sz="1200" dirty="0" smtClean="0"/>
              <a:t> [online]. [cit. 10.10.2012]. Dostupný na WWW: &lt;http://upload.wikimedia.org/wikipedia/commons/0/0d/Mar_Baltico_mappa.jpg&gt;.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5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MARTIN, </a:t>
            </a:r>
            <a:r>
              <a:rPr lang="cs-CZ" sz="1200" dirty="0" err="1" smtClean="0"/>
              <a:t>Pierre</a:t>
            </a:r>
            <a:r>
              <a:rPr lang="cs-CZ" sz="1200" dirty="0" smtClean="0"/>
              <a:t>-Denis. </a:t>
            </a:r>
            <a:r>
              <a:rPr lang="cs-CZ" sz="1200" i="1" dirty="0" err="1" smtClean="0"/>
              <a:t>Marten</a:t>
            </a:r>
            <a:r>
              <a:rPr lang="cs-CZ" sz="1200" i="1" dirty="0" smtClean="0"/>
              <a:t>'s Poltava.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10.10.2012]. Dostupný na WWW: &lt;http://upload.wikimedia.org/wikipedia/commons/e/e9/Marten%27s_Poltava.jpg&gt;. </a:t>
            </a:r>
          </a:p>
          <a:p>
            <a:r>
              <a:rPr lang="cs-CZ" sz="1200" dirty="0" smtClean="0"/>
              <a:t>LITE. </a:t>
            </a:r>
            <a:r>
              <a:rPr lang="cs-CZ" sz="1200" i="1" dirty="0" err="1" smtClean="0"/>
              <a:t>Angliyskaya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Enbankment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SPb.jpg</a:t>
            </a:r>
            <a:r>
              <a:rPr lang="cs-CZ" sz="1200" dirty="0" smtClean="0"/>
              <a:t> [online]. [cit. 10.10.2012]. Dostupný na WWW: &lt;http://upload.wikimedia.org/wikipedia/commons/1/19/Angliyskaya_Enbankment_SPb.jpg&gt;.</a:t>
            </a:r>
          </a:p>
          <a:p>
            <a:r>
              <a:rPr lang="cs-CZ" sz="1200" dirty="0" smtClean="0"/>
              <a:t>A.SAVIN. </a:t>
            </a:r>
            <a:r>
              <a:rPr lang="cs-CZ" sz="1200" i="1" dirty="0" err="1" smtClean="0"/>
              <a:t>Spb</a:t>
            </a:r>
            <a:r>
              <a:rPr lang="cs-CZ" sz="1200" i="1" dirty="0" smtClean="0"/>
              <a:t> 06-2012 </a:t>
            </a:r>
            <a:r>
              <a:rPr lang="cs-CZ" sz="1200" i="1" dirty="0" err="1" smtClean="0"/>
              <a:t>Palace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Embankment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various</a:t>
            </a:r>
            <a:r>
              <a:rPr lang="cs-CZ" sz="1200" i="1" dirty="0" smtClean="0"/>
              <a:t> 01.jpg</a:t>
            </a:r>
            <a:r>
              <a:rPr lang="cs-CZ" sz="1200" dirty="0" smtClean="0"/>
              <a:t> [online]. [cit. 10.10.2012]. Dostupný na WWW: &lt;http://upload.wikimedia.org/wikipedia/commons/a/af/Spb_06-2012_Palace_Embankment_various_01.jpg&gt;.</a:t>
            </a:r>
          </a:p>
          <a:p>
            <a:r>
              <a:rPr lang="cs-CZ" sz="1200" dirty="0" smtClean="0"/>
              <a:t>LEONARD, G.. </a:t>
            </a:r>
            <a:r>
              <a:rPr lang="cs-CZ" sz="1200" i="1" dirty="0" err="1" smtClean="0"/>
              <a:t>CatherinePalaceNorthSide.jpg</a:t>
            </a:r>
            <a:r>
              <a:rPr lang="cs-CZ" sz="1200" dirty="0" smtClean="0"/>
              <a:t> [online]. [cit. 10.10.2012]. Dostupný na WWW: &lt;http://upload.wikimedia.org/wikipedia/commons/7/74/CatherinePalaceNorthSide.jpg&gt;.</a:t>
            </a:r>
          </a:p>
          <a:p>
            <a:r>
              <a:rPr lang="cs-CZ" sz="1200" dirty="0" smtClean="0"/>
              <a:t>BOYER, </a:t>
            </a:r>
            <a:r>
              <a:rPr lang="cs-CZ" sz="1200" dirty="0" err="1" smtClean="0"/>
              <a:t>Jennifer</a:t>
            </a:r>
            <a:r>
              <a:rPr lang="cs-CZ" sz="1200" dirty="0" smtClean="0"/>
              <a:t>. </a:t>
            </a:r>
            <a:r>
              <a:rPr lang="cs-CZ" sz="1200" i="1" dirty="0" smtClean="0"/>
              <a:t>Winter </a:t>
            </a:r>
            <a:r>
              <a:rPr lang="cs-CZ" sz="1200" i="1" dirty="0" err="1" smtClean="0"/>
              <a:t>Palace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and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Hermitage.jpg</a:t>
            </a:r>
            <a:r>
              <a:rPr lang="cs-CZ" sz="1200" dirty="0" smtClean="0"/>
              <a:t> [online]. [cit. 10.10.2012]. Dostupný na WWW: &lt;http://upload.wikimedia.org/wikipedia/commons/f/f2/Winter_Palace_and_Hermitage.jpg&gt;.</a:t>
            </a:r>
          </a:p>
          <a:p>
            <a:endParaRPr lang="cs-CZ" sz="1200" dirty="0" smtClean="0"/>
          </a:p>
          <a:p>
            <a:r>
              <a:rPr lang="cs-CZ" sz="1200" dirty="0" smtClean="0"/>
              <a:t>Ostatní obrázky jsou součástí knihoven Microsoft Office 2007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840</Words>
  <Application>Microsoft Office PowerPoint</Application>
  <PresentationFormat>Předvádění na obrazovce (4:3)</PresentationFormat>
  <Paragraphs>101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26</cp:revision>
  <dcterms:created xsi:type="dcterms:W3CDTF">2012-10-09T13:04:48Z</dcterms:created>
  <dcterms:modified xsi:type="dcterms:W3CDTF">2013-05-13T16:36:22Z</dcterms:modified>
</cp:coreProperties>
</file>