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68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0" r:id="rId15"/>
    <p:sldId id="267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70" d="100"/>
          <a:sy n="70" d="100"/>
        </p:scale>
        <p:origin x="-1302" y="78"/>
      </p:cViewPr>
      <p:guideLst>
        <p:guide orient="horz" pos="2205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29ED-F7FC-43D8-8DA7-570BB2DB40F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637E7-E11B-40E5-B45B-62CDE06BB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29ED-F7FC-43D8-8DA7-570BB2DB40F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637E7-E11B-40E5-B45B-62CDE06BB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29ED-F7FC-43D8-8DA7-570BB2DB40F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637E7-E11B-40E5-B45B-62CDE06BB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29ED-F7FC-43D8-8DA7-570BB2DB40F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637E7-E11B-40E5-B45B-62CDE06BB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29ED-F7FC-43D8-8DA7-570BB2DB40F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637E7-E11B-40E5-B45B-62CDE06BB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29ED-F7FC-43D8-8DA7-570BB2DB40F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637E7-E11B-40E5-B45B-62CDE06BB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29ED-F7FC-43D8-8DA7-570BB2DB40F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637E7-E11B-40E5-B45B-62CDE06BB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29ED-F7FC-43D8-8DA7-570BB2DB40F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637E7-E11B-40E5-B45B-62CDE06BB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29ED-F7FC-43D8-8DA7-570BB2DB40F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637E7-E11B-40E5-B45B-62CDE06BB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29ED-F7FC-43D8-8DA7-570BB2DB40F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637E7-E11B-40E5-B45B-62CDE06BB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29ED-F7FC-43D8-8DA7-570BB2DB40F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637E7-E11B-40E5-B45B-62CDE06BB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EF29ED-F7FC-43D8-8DA7-570BB2DB40F0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1637E7-E11B-40E5-B45B-62CDE06BB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54509" t="22266" r="10071" b="7175"/>
          <a:stretch>
            <a:fillRect/>
          </a:stretch>
        </p:blipFill>
        <p:spPr bwMode="auto">
          <a:xfrm>
            <a:off x="1835696" y="332656"/>
            <a:ext cx="5472608" cy="6129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5013176"/>
            <a:ext cx="635654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kern="1400" spc="128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Vznik USA</a:t>
            </a:r>
            <a:endParaRPr lang="cs-CZ" sz="8800" b="1" kern="1400" spc="128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12290" name="Picture 2" descr="File:US-GreatSeal-Obvers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476672"/>
            <a:ext cx="4437112" cy="4437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97600" y="1412776"/>
            <a:ext cx="6148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národy jako první začaly trvale osidlovat severní Ameriku?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3789040"/>
            <a:ext cx="1215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Holanďané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30954" y="3789040"/>
            <a:ext cx="1082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Francouzi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88224" y="3789040"/>
            <a:ext cx="1098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Angličané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5301208"/>
            <a:ext cx="3438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18. století vzrostl počet osadníků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5" name="Picture 1" descr="C:\Users\Zdenek\AppData\Local\Microsoft\Windows\Temporary Internet Files\Content.IE5\A03KVEE2\MP9003627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348881"/>
            <a:ext cx="1620181" cy="1080120"/>
          </a:xfrm>
          <a:prstGeom prst="rect">
            <a:avLst/>
          </a:prstGeom>
          <a:noFill/>
        </p:spPr>
      </p:pic>
      <p:pic>
        <p:nvPicPr>
          <p:cNvPr id="11266" name="Picture 2" descr="C:\Users\Zdenek\AppData\Local\Microsoft\Windows\Temporary Internet Files\Content.IE5\275KU5QI\MP90036267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4138" y="2323913"/>
            <a:ext cx="1661958" cy="1105087"/>
          </a:xfrm>
          <a:prstGeom prst="rect">
            <a:avLst/>
          </a:prstGeom>
          <a:noFill/>
        </p:spPr>
      </p:pic>
      <p:pic>
        <p:nvPicPr>
          <p:cNvPr id="11267" name="Picture 3" descr="C:\Users\Zdenek\AppData\Local\Microsoft\Windows\Temporary Internet Files\Content.IE5\275KU5QI\MP90036266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394635"/>
            <a:ext cx="1728192" cy="10343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2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2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File:A design to represent the beginning and completion of an American settlement or farm - Dessein qui represente la maniere d'etablir et de parachever une habitation ou ferme Americaine, by P Sandby, from a design by Pownal, engraved by J Peake.jpg"/>
          <p:cNvPicPr>
            <a:picLocks noChangeAspect="1" noChangeArrowheads="1"/>
          </p:cNvPicPr>
          <p:nvPr/>
        </p:nvPicPr>
        <p:blipFill>
          <a:blip r:embed="rId2" cstate="print"/>
          <a:srcRect l="3780" t="6702" r="3611" b="12874"/>
          <a:stretch>
            <a:fillRect/>
          </a:stretch>
        </p:blipFill>
        <p:spPr bwMode="auto">
          <a:xfrm>
            <a:off x="396736" y="692696"/>
            <a:ext cx="8350528" cy="51125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thirteen_colonies_1775.gif"/>
          <p:cNvPicPr>
            <a:picLocks noChangeAspect="1"/>
          </p:cNvPicPr>
          <p:nvPr/>
        </p:nvPicPr>
        <p:blipFill>
          <a:blip r:embed="rId2" cstate="print"/>
          <a:srcRect l="363" t="5807" r="726"/>
          <a:stretch>
            <a:fillRect/>
          </a:stretch>
        </p:blipFill>
        <p:spPr>
          <a:xfrm>
            <a:off x="424211" y="537056"/>
            <a:ext cx="8295578" cy="59267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16632"/>
            <a:ext cx="2753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Vzniklo celkem 13 kolonií …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260648"/>
            <a:ext cx="29558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 a několik velkých, bohatých</a:t>
            </a:r>
          </a:p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028384" y="3121223"/>
            <a:ext cx="6939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Boston</a:t>
            </a:r>
            <a:endParaRPr lang="cs-CZ" sz="1400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79712" y="6021288"/>
            <a:ext cx="10855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Philadelphia</a:t>
            </a:r>
            <a:endParaRPr lang="cs-CZ" sz="1400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 descr="File:2885434112 Boston ca1723.jpg"/>
          <p:cNvPicPr>
            <a:picLocks noChangeAspect="1" noChangeArrowheads="1"/>
          </p:cNvPicPr>
          <p:nvPr/>
        </p:nvPicPr>
        <p:blipFill>
          <a:blip r:embed="rId2" cstate="print"/>
          <a:srcRect l="2985" t="28714" r="1734" b="2037"/>
          <a:stretch>
            <a:fillRect/>
          </a:stretch>
        </p:blipFill>
        <p:spPr bwMode="auto">
          <a:xfrm>
            <a:off x="1259632" y="660443"/>
            <a:ext cx="6264696" cy="2839995"/>
          </a:xfrm>
          <a:prstGeom prst="rect">
            <a:avLst/>
          </a:prstGeom>
          <a:noFill/>
        </p:spPr>
      </p:pic>
      <p:pic>
        <p:nvPicPr>
          <p:cNvPr id="2" name="Picture 2" descr="File:Franklin Court 314-322 Market Stree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3645024"/>
            <a:ext cx="4752528" cy="30594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 descr="korun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9539032" flipH="1">
            <a:off x="617317" y="2348134"/>
            <a:ext cx="1220051" cy="6527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extovéPole 1"/>
          <p:cNvSpPr txBox="1"/>
          <p:nvPr/>
        </p:nvSpPr>
        <p:spPr>
          <a:xfrm>
            <a:off x="899592" y="692696"/>
            <a:ext cx="4505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sadníci byli stále poddanými anglického krále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2809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Museli přijímat jeho rozkazy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1628800"/>
            <a:ext cx="3031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Neměli zástupce v parlamentu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4175956" y="1412776"/>
            <a:ext cx="792088" cy="792088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2780928"/>
            <a:ext cx="369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 – snaha získat z kolonií co nejvíce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9872" y="3429000"/>
            <a:ext cx="32959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clo na dovoz cukrové třtiny a čaje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19872" y="4149080"/>
            <a:ext cx="25264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poplatky za úřední úkony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872" y="4869160"/>
            <a:ext cx="3549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zpoplatnění novin a tisku (kolkovné)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5589240"/>
            <a:ext cx="3084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omezování možností podnikání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6309320"/>
            <a:ext cx="2719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zákaz osidlování nové půdy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3275856" y="3573016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3275856" y="4293096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3275856" y="5013176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3275856" y="5733256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275856" y="6381328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Zdenek\AppData\Local\Microsoft\Windows\Temporary Internet Files\Content.IE5\Q1H1UFPL\MC9001129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2060848"/>
            <a:ext cx="2380348" cy="1440160"/>
          </a:xfrm>
          <a:prstGeom prst="rect">
            <a:avLst/>
          </a:prstGeom>
          <a:noFill/>
        </p:spPr>
      </p:pic>
      <p:pic>
        <p:nvPicPr>
          <p:cNvPr id="1028" name="Picture 4" descr="File:1765 one penny stamp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645024"/>
            <a:ext cx="2161234" cy="29523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  <p:bldP spid="7" grpId="0"/>
      <p:bldP spid="8" grpId="0"/>
      <p:bldP spid="9" grpId="0"/>
      <p:bldP spid="10" grpId="0"/>
      <p:bldP spid="11" grpId="0"/>
      <p:bldP spid="13" grpId="0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92696"/>
            <a:ext cx="7841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Osadníci marně protestovali a pálili anglická nařízení, jejich nespokojenost rostla…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12160" y="5805264"/>
            <a:ext cx="21114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1773 – Bostonské pití čaje</a:t>
            </a:r>
            <a:endParaRPr lang="cs-CZ" sz="1400" b="1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6237312"/>
            <a:ext cx="5569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 a bylo jasné, že se budou muset kolonie bránit účinněji 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File:Boston Tea Party.jpg"/>
          <p:cNvPicPr>
            <a:picLocks noChangeAspect="1" noChangeArrowheads="1"/>
          </p:cNvPicPr>
          <p:nvPr/>
        </p:nvPicPr>
        <p:blipFill>
          <a:blip r:embed="rId2" cstate="print">
            <a:lum contrast="20000"/>
          </a:blip>
          <a:srcRect/>
          <a:stretch>
            <a:fillRect/>
          </a:stretch>
        </p:blipFill>
        <p:spPr bwMode="auto">
          <a:xfrm>
            <a:off x="503548" y="1115971"/>
            <a:ext cx="8136904" cy="46260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548680"/>
            <a:ext cx="3437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Kontinentální kongresy ve Filadelfii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5589240"/>
            <a:ext cx="47403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července 1776 –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Prohlášení nezávislosti </a:t>
            </a: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Spojených států amerických 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1904" y="6237312"/>
            <a:ext cx="79601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odtržení od Británie + vytvoření soustátí založeném na </a:t>
            </a:r>
            <a:r>
              <a:rPr lang="cs-CZ" u="sng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rovnosti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jednotlivých členů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8" name="Picture 4" descr="File:Declaration independen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908720"/>
            <a:ext cx="7128792" cy="4678270"/>
          </a:xfrm>
          <a:prstGeom prst="rect">
            <a:avLst/>
          </a:prstGeom>
          <a:noFill/>
        </p:spPr>
      </p:pic>
      <p:pic>
        <p:nvPicPr>
          <p:cNvPr id="6146" name="Picture 2" descr="File:National Archives Declaration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6FAFD"/>
              </a:clrFrom>
              <a:clrTo>
                <a:srgbClr val="F6FAFD">
                  <a:alpha val="0"/>
                </a:srgbClr>
              </a:clrTo>
            </a:clrChange>
          </a:blip>
          <a:srcRect b="-1831"/>
          <a:stretch>
            <a:fillRect/>
          </a:stretch>
        </p:blipFill>
        <p:spPr bwMode="auto">
          <a:xfrm rot="20493241">
            <a:off x="865153" y="2425092"/>
            <a:ext cx="2316360" cy="28893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4932" y="548680"/>
            <a:ext cx="19941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Války za nezávislost</a:t>
            </a:r>
          </a:p>
          <a:p>
            <a:pPr algn="ctr"/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(1776 – 1783)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564904"/>
            <a:ext cx="32059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Americká dobrovolnická armáda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2564904"/>
            <a:ext cx="26545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Anglická královská armáda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Kříž 5"/>
          <p:cNvSpPr/>
          <p:nvPr/>
        </p:nvSpPr>
        <p:spPr>
          <a:xfrm>
            <a:off x="4572000" y="3212976"/>
            <a:ext cx="216024" cy="216024"/>
          </a:xfrm>
          <a:prstGeom prst="plus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3059668"/>
            <a:ext cx="189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skvěle vyzbrojená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Kříž 7"/>
          <p:cNvSpPr/>
          <p:nvPr/>
        </p:nvSpPr>
        <p:spPr>
          <a:xfrm>
            <a:off x="4572000" y="3933056"/>
            <a:ext cx="216024" cy="216024"/>
          </a:xfrm>
          <a:prstGeom prst="plus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3789040"/>
            <a:ext cx="1526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znalost taktiky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Kříž 9"/>
          <p:cNvSpPr/>
          <p:nvPr/>
        </p:nvSpPr>
        <p:spPr>
          <a:xfrm>
            <a:off x="4572000" y="4653136"/>
            <a:ext cx="216024" cy="216024"/>
          </a:xfrm>
          <a:prstGeom prst="plus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4509120"/>
            <a:ext cx="1558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výborný výcvik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Kříž 11"/>
          <p:cNvSpPr/>
          <p:nvPr/>
        </p:nvSpPr>
        <p:spPr>
          <a:xfrm>
            <a:off x="755576" y="3212976"/>
            <a:ext cx="216024" cy="216024"/>
          </a:xfrm>
          <a:prstGeom prst="plus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3059668"/>
            <a:ext cx="1816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bojují za svou věc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Kříž 13"/>
          <p:cNvSpPr/>
          <p:nvPr/>
        </p:nvSpPr>
        <p:spPr>
          <a:xfrm>
            <a:off x="755576" y="3933056"/>
            <a:ext cx="216024" cy="216024"/>
          </a:xfrm>
          <a:prstGeom prst="plus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115616" y="3789040"/>
            <a:ext cx="2594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znalost terénu a prostředí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Kříž 15"/>
          <p:cNvSpPr/>
          <p:nvPr/>
        </p:nvSpPr>
        <p:spPr>
          <a:xfrm>
            <a:off x="755576" y="4653136"/>
            <a:ext cx="216024" cy="216024"/>
          </a:xfrm>
          <a:prstGeom prst="plus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4509120"/>
            <a:ext cx="3040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podpora civilního obyvatelstva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Mínus 17"/>
          <p:cNvSpPr/>
          <p:nvPr/>
        </p:nvSpPr>
        <p:spPr>
          <a:xfrm>
            <a:off x="683568" y="5157192"/>
            <a:ext cx="288032" cy="288032"/>
          </a:xfrm>
          <a:prstGeom prst="mathMinus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5085184"/>
            <a:ext cx="21561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horší výzbroj a výcvik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Mínus 19"/>
          <p:cNvSpPr/>
          <p:nvPr/>
        </p:nvSpPr>
        <p:spPr>
          <a:xfrm>
            <a:off x="4572000" y="5157192"/>
            <a:ext cx="288032" cy="288032"/>
          </a:xfrm>
          <a:prstGeom prst="mathMinus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5004048" y="5085184"/>
            <a:ext cx="26707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žoldáci, neochotní riskovat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Mínus 21"/>
          <p:cNvSpPr/>
          <p:nvPr/>
        </p:nvSpPr>
        <p:spPr>
          <a:xfrm>
            <a:off x="4572000" y="5733256"/>
            <a:ext cx="288032" cy="288032"/>
          </a:xfrm>
          <a:prstGeom prst="mathMinus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004048" y="5661248"/>
            <a:ext cx="19867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neznalost prostředí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Mínus 23"/>
          <p:cNvSpPr/>
          <p:nvPr/>
        </p:nvSpPr>
        <p:spPr>
          <a:xfrm>
            <a:off x="4572000" y="6309320"/>
            <a:ext cx="288032" cy="288032"/>
          </a:xfrm>
          <a:prstGeom prst="mathMinus">
            <a:avLst/>
          </a:prstGeom>
          <a:solidFill>
            <a:srgbClr val="FF0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6309320"/>
            <a:ext cx="3292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válka v zámoří stojí mnoho peněz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6" name="Obrázek 25" descr="800px-US_flag_13_stars_–_Betsy_Ross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1412776"/>
            <a:ext cx="1778820" cy="1008112"/>
          </a:xfrm>
          <a:prstGeom prst="rect">
            <a:avLst/>
          </a:prstGeom>
        </p:spPr>
      </p:pic>
      <p:pic>
        <p:nvPicPr>
          <p:cNvPr id="27" name="Obrázek 26" descr="vlajka_gb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80112" y="1412776"/>
            <a:ext cx="1900493" cy="1111789"/>
          </a:xfrm>
          <a:prstGeom prst="rect">
            <a:avLst/>
          </a:prstGeom>
        </p:spPr>
      </p:pic>
      <p:pic>
        <p:nvPicPr>
          <p:cNvPr id="5122" name="Picture 2" descr="File:Portrait of George Washington.jpe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836712"/>
            <a:ext cx="1337845" cy="16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9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9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9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 animBg="1"/>
      <p:bldP spid="7" grpId="0"/>
      <p:bldP spid="8" grpId="0" animBg="1"/>
      <p:bldP spid="9" grpId="0"/>
      <p:bldP spid="10" grpId="0" animBg="1"/>
      <p:bldP spid="11" grpId="0"/>
      <p:bldP spid="12" grpId="0" animBg="1"/>
      <p:bldP spid="13" grpId="0"/>
      <p:bldP spid="14" grpId="0" animBg="1"/>
      <p:bldP spid="15" grpId="0"/>
      <p:bldP spid="16" grpId="0" animBg="1"/>
      <p:bldP spid="17" grpId="0"/>
      <p:bldP spid="18" grpId="0" animBg="1"/>
      <p:bldP spid="19" grpId="0"/>
      <p:bldP spid="20" grpId="0" animBg="1"/>
      <p:bldP spid="21" grpId="0"/>
      <p:bldP spid="22" grpId="0" animBg="1"/>
      <p:bldP spid="23" grpId="0"/>
      <p:bldP spid="24" grpId="0" animBg="1"/>
      <p:bldP spid="2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04664"/>
            <a:ext cx="29024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několika velkých bitvách…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13106" y="5661248"/>
            <a:ext cx="1517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Saratoga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1777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7904" y="5661248"/>
            <a:ext cx="15881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Yorktown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1781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5733256"/>
            <a:ext cx="2625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 britské velení kapituluje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6093296"/>
            <a:ext cx="2879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1783 – podepsán mír v Paříži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File:Riflemen at Sarat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5636" y="764704"/>
            <a:ext cx="6552728" cy="4783491"/>
          </a:xfrm>
          <a:prstGeom prst="rect">
            <a:avLst/>
          </a:prstGeom>
          <a:noFill/>
        </p:spPr>
      </p:pic>
      <p:pic>
        <p:nvPicPr>
          <p:cNvPr id="4100" name="Picture 4" descr="File:Bataille Yorktow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764704"/>
            <a:ext cx="6624736" cy="47698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76672"/>
            <a:ext cx="3328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Spojených států amerických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980728"/>
            <a:ext cx="1697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listina -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980728"/>
            <a:ext cx="8116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Ústava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64088" y="1700808"/>
            <a:ext cx="1784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prezident - 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0272" y="1700808"/>
            <a:ext cx="1559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G. Washington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0592" y="5949280"/>
            <a:ext cx="8882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19. století – další rozkvět USA, rozšiřování území, růst počtu obyvatel – brzy světová velmoc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File:US flag 13 star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260648"/>
            <a:ext cx="2189315" cy="1152128"/>
          </a:xfrm>
          <a:prstGeom prst="rect">
            <a:avLst/>
          </a:prstGeom>
          <a:noFill/>
        </p:spPr>
      </p:pic>
      <p:pic>
        <p:nvPicPr>
          <p:cNvPr id="9" name="Picture 2" descr="File:Gilbert Stuart Williamstown Portrait of George Washingt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204864"/>
            <a:ext cx="2808846" cy="3363888"/>
          </a:xfrm>
          <a:prstGeom prst="rect">
            <a:avLst/>
          </a:prstGeom>
          <a:noFill/>
        </p:spPr>
      </p:pic>
      <p:pic>
        <p:nvPicPr>
          <p:cNvPr id="3076" name="Picture 4" descr="File:Constitution of the United States, page 1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31509" y="1628800"/>
            <a:ext cx="3440491" cy="41633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496944" cy="61926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Vznik USA</a:t>
            </a:r>
          </a:p>
          <a:p>
            <a:pPr algn="ctr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18. století – roste počet osadníků v Americe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celkem 13 kolonií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problémy s anglickým králem – jsou jeho poddaní, ale nemají zástupce v parlamentu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navíc král chce z kolonií vyždímat co nejvíce (zpoplatnění úředních úkonů, kolky na   </a:t>
            </a:r>
          </a:p>
          <a:p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noviny, vysoké clo)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nespokojení osadníci – petice, potyčky s armádou (1773 Bostonské pití čaje – skupina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kolonistů vyházela cenný náklad čaje zatíženého nesmyslným clem do moře) – společný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postup – Kontinentální kongresy ve Filadelfii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1776 Prohlášení nezávislosti USA + sestavení vlastní armády (G. Washington)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války o nezávislost (dobrovolnická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armáda proti anglické armádě)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1783 uzavřen mír v Paříži</a:t>
            </a: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USA definitivně samostatné – vlastní Ústava, první prezident =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George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Washington</a:t>
            </a:r>
          </a:p>
          <a:p>
            <a:pPr>
              <a:buFontTx/>
              <a:buChar char="-"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Tx/>
              <a:buChar char="-"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Tx/>
              <a:buChar char="-"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36712"/>
            <a:ext cx="22929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Co si pamatuješ?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700808"/>
            <a:ext cx="5036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Proč byli nespokojení osadníci z amerických kolonií?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348880"/>
            <a:ext cx="41731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 co šlo v kauze tzv. bostonského pití čaje?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3131106"/>
            <a:ext cx="6167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Ve kterém americkém městě došlo k vyhlášení nezávislosti USA?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3789040"/>
            <a:ext cx="6416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Kdy se tak stalo – ve který den dodnes slaví v USA Den nezávislosti?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4509120"/>
            <a:ext cx="4895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Jaké výhody měla na své straně americká armáda?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22956" y="5301208"/>
            <a:ext cx="7298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Uveď jméno generála, který se později stal prvním americkým prezidentem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568952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5600" indent="-355600"/>
            <a:r>
              <a:rPr lang="cs-CZ" sz="1400" b="1" dirty="0" smtClean="0">
                <a:solidFill>
                  <a:schemeClr val="bg1"/>
                </a:solidFill>
              </a:rPr>
              <a:t>Metodika materiálu:</a:t>
            </a:r>
          </a:p>
          <a:p>
            <a:pPr marL="95250" indent="-95250"/>
            <a:endParaRPr lang="cs-CZ" sz="1400" dirty="0" smtClean="0">
              <a:solidFill>
                <a:schemeClr val="bg1"/>
              </a:solidFill>
            </a:endParaRPr>
          </a:p>
          <a:p>
            <a:pPr marL="95250" indent="-95250"/>
            <a:r>
              <a:rPr lang="cs-CZ" sz="1400" dirty="0" smtClean="0">
                <a:solidFill>
                  <a:schemeClr val="bg1"/>
                </a:solidFill>
              </a:rPr>
              <a:t>- výkladová prezentace se závěrečným shrnutím, které se dá využít jako zápis pro žáky a souhrnným opakováním, využitelným jako nástroj hodnocení a </a:t>
            </a:r>
            <a:r>
              <a:rPr lang="cs-CZ" sz="1400" dirty="0" err="1" smtClean="0">
                <a:solidFill>
                  <a:schemeClr val="bg1"/>
                </a:solidFill>
              </a:rPr>
              <a:t>autoevaluace</a:t>
            </a:r>
            <a:r>
              <a:rPr lang="cs-CZ" sz="1400" dirty="0" smtClean="0">
                <a:solidFill>
                  <a:schemeClr val="bg1"/>
                </a:solidFill>
              </a:rPr>
              <a:t> žáků</a:t>
            </a:r>
          </a:p>
          <a:p>
            <a:pPr marL="355600" indent="-355600"/>
            <a:endParaRPr lang="cs-CZ" sz="1400" dirty="0" smtClean="0">
              <a:solidFill>
                <a:schemeClr val="bg1"/>
              </a:solidFill>
            </a:endParaRPr>
          </a:p>
          <a:p>
            <a:pPr marL="355600" indent="-355600"/>
            <a:endParaRPr lang="cs-CZ" sz="1400" dirty="0" smtClean="0">
              <a:solidFill>
                <a:schemeClr val="bg1"/>
              </a:solidFill>
            </a:endParaRPr>
          </a:p>
          <a:p>
            <a:pPr marL="355600" indent="-355600"/>
            <a:r>
              <a:rPr lang="cs-CZ" sz="1400" b="1" dirty="0" smtClean="0">
                <a:solidFill>
                  <a:schemeClr val="bg1"/>
                </a:solidFill>
              </a:rPr>
              <a:t>Zdroje:</a:t>
            </a:r>
          </a:p>
          <a:p>
            <a:pPr marL="355600" indent="-355600"/>
            <a:endParaRPr lang="cs-CZ" sz="1400" dirty="0" smtClean="0">
              <a:solidFill>
                <a:schemeClr val="bg1"/>
              </a:solidFill>
            </a:endParaRPr>
          </a:p>
          <a:p>
            <a:pPr marL="355600" indent="-355600"/>
            <a:r>
              <a:rPr lang="en-US" sz="1400" dirty="0" smtClean="0">
                <a:solidFill>
                  <a:schemeClr val="bg1"/>
                </a:solidFill>
              </a:rPr>
              <a:t>U.S. GOVERNMENT. </a:t>
            </a:r>
            <a:r>
              <a:rPr lang="en-US" sz="1400" i="1" dirty="0" smtClean="0">
                <a:solidFill>
                  <a:schemeClr val="bg1"/>
                </a:solidFill>
              </a:rPr>
              <a:t>US-GreatSeal-Obverse.svg</a:t>
            </a:r>
            <a:r>
              <a:rPr lang="en-US" sz="1400" dirty="0" smtClean="0">
                <a:solidFill>
                  <a:schemeClr val="bg1"/>
                </a:solidFill>
              </a:rPr>
              <a:t> [online]. [cit. 10.9.2012]. </a:t>
            </a:r>
            <a:r>
              <a:rPr lang="en-US" sz="1400" dirty="0" err="1" smtClean="0">
                <a:solidFill>
                  <a:schemeClr val="bg1"/>
                </a:solidFill>
              </a:rPr>
              <a:t>Dostupný</a:t>
            </a:r>
            <a:r>
              <a:rPr lang="en-US" sz="1400" dirty="0" smtClean="0">
                <a:solidFill>
                  <a:schemeClr val="bg1"/>
                </a:solidFill>
              </a:rPr>
              <a:t> </a:t>
            </a:r>
            <a:r>
              <a:rPr lang="en-US" sz="1400" dirty="0" err="1" smtClean="0">
                <a:solidFill>
                  <a:schemeClr val="bg1"/>
                </a:solidFill>
              </a:rPr>
              <a:t>na</a:t>
            </a:r>
            <a:r>
              <a:rPr lang="en-US" sz="1400" dirty="0" smtClean="0">
                <a:solidFill>
                  <a:schemeClr val="bg1"/>
                </a:solidFill>
              </a:rPr>
              <a:t> WWW: &lt;http://upload.wikimedia.org/wikipedia/commons/b/be/US-GreatSeal-Obverse.svg&gt;. 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55600" indent="-355600"/>
            <a:r>
              <a:rPr lang="cs-CZ" sz="1400" dirty="0" smtClean="0">
                <a:solidFill>
                  <a:schemeClr val="bg1"/>
                </a:solidFill>
              </a:rPr>
              <a:t>SANDBY, Paul. </a:t>
            </a:r>
            <a:r>
              <a:rPr lang="cs-CZ" sz="1400" i="1" dirty="0" smtClean="0">
                <a:solidFill>
                  <a:schemeClr val="bg1"/>
                </a:solidFill>
              </a:rPr>
              <a:t>A design to </a:t>
            </a:r>
            <a:r>
              <a:rPr lang="cs-CZ" sz="1400" i="1" dirty="0" err="1" smtClean="0">
                <a:solidFill>
                  <a:schemeClr val="bg1"/>
                </a:solidFill>
              </a:rPr>
              <a:t>represent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the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beginning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and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completion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of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an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American</a:t>
            </a:r>
            <a:r>
              <a:rPr lang="cs-CZ" sz="1400" i="1" dirty="0" smtClean="0">
                <a:solidFill>
                  <a:schemeClr val="bg1"/>
                </a:solidFill>
              </a:rPr>
              <a:t> settlement </a:t>
            </a:r>
            <a:r>
              <a:rPr lang="cs-CZ" sz="1400" i="1" dirty="0" err="1" smtClean="0">
                <a:solidFill>
                  <a:schemeClr val="bg1"/>
                </a:solidFill>
              </a:rPr>
              <a:t>or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farm</a:t>
            </a:r>
            <a:r>
              <a:rPr lang="cs-CZ" sz="1400" i="1" dirty="0" smtClean="0">
                <a:solidFill>
                  <a:schemeClr val="bg1"/>
                </a:solidFill>
              </a:rPr>
              <a:t> - </a:t>
            </a:r>
            <a:r>
              <a:rPr lang="cs-CZ" sz="1400" i="1" dirty="0" err="1" smtClean="0">
                <a:solidFill>
                  <a:schemeClr val="bg1"/>
                </a:solidFill>
              </a:rPr>
              <a:t>Dessein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qui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represente</a:t>
            </a:r>
            <a:r>
              <a:rPr lang="cs-CZ" sz="1400" i="1" dirty="0" smtClean="0">
                <a:solidFill>
                  <a:schemeClr val="bg1"/>
                </a:solidFill>
              </a:rPr>
              <a:t> la </a:t>
            </a:r>
            <a:r>
              <a:rPr lang="cs-CZ" sz="1400" i="1" dirty="0" err="1" smtClean="0">
                <a:solidFill>
                  <a:schemeClr val="bg1"/>
                </a:solidFill>
              </a:rPr>
              <a:t>maniere</a:t>
            </a:r>
            <a:r>
              <a:rPr lang="cs-CZ" sz="1400" i="1" dirty="0" smtClean="0">
                <a:solidFill>
                  <a:schemeClr val="bg1"/>
                </a:solidFill>
              </a:rPr>
              <a:t> d'</a:t>
            </a:r>
            <a:r>
              <a:rPr lang="cs-CZ" sz="1400" i="1" dirty="0" err="1" smtClean="0">
                <a:solidFill>
                  <a:schemeClr val="bg1"/>
                </a:solidFill>
              </a:rPr>
              <a:t>etablir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et</a:t>
            </a:r>
            <a:r>
              <a:rPr lang="cs-CZ" sz="1400" i="1" dirty="0" smtClean="0">
                <a:solidFill>
                  <a:schemeClr val="bg1"/>
                </a:solidFill>
              </a:rPr>
              <a:t> de </a:t>
            </a:r>
            <a:r>
              <a:rPr lang="cs-CZ" sz="1400" i="1" dirty="0" err="1" smtClean="0">
                <a:solidFill>
                  <a:schemeClr val="bg1"/>
                </a:solidFill>
              </a:rPr>
              <a:t>parachever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une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habitation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ou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ferme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Americaine</a:t>
            </a:r>
            <a:r>
              <a:rPr lang="cs-CZ" sz="1400" i="1" dirty="0" smtClean="0">
                <a:solidFill>
                  <a:schemeClr val="bg1"/>
                </a:solidFill>
              </a:rPr>
              <a:t>, by P </a:t>
            </a:r>
            <a:r>
              <a:rPr lang="cs-CZ" sz="1400" i="1" dirty="0" err="1" smtClean="0">
                <a:solidFill>
                  <a:schemeClr val="bg1"/>
                </a:solidFill>
              </a:rPr>
              <a:t>Sandby</a:t>
            </a:r>
            <a:r>
              <a:rPr lang="cs-CZ" sz="1400" i="1" dirty="0" smtClean="0">
                <a:solidFill>
                  <a:schemeClr val="bg1"/>
                </a:solidFill>
              </a:rPr>
              <a:t>, </a:t>
            </a:r>
            <a:r>
              <a:rPr lang="cs-CZ" sz="1400" i="1" dirty="0" err="1" smtClean="0">
                <a:solidFill>
                  <a:schemeClr val="bg1"/>
                </a:solidFill>
              </a:rPr>
              <a:t>from</a:t>
            </a:r>
            <a:r>
              <a:rPr lang="cs-CZ" sz="1400" i="1" dirty="0" smtClean="0">
                <a:solidFill>
                  <a:schemeClr val="bg1"/>
                </a:solidFill>
              </a:rPr>
              <a:t> a design by </a:t>
            </a:r>
            <a:r>
              <a:rPr lang="cs-CZ" sz="1400" i="1" dirty="0" err="1" smtClean="0">
                <a:solidFill>
                  <a:schemeClr val="bg1"/>
                </a:solidFill>
              </a:rPr>
              <a:t>Pownal</a:t>
            </a:r>
            <a:r>
              <a:rPr lang="cs-CZ" sz="1400" i="1" dirty="0" smtClean="0">
                <a:solidFill>
                  <a:schemeClr val="bg1"/>
                </a:solidFill>
              </a:rPr>
              <a:t>, </a:t>
            </a:r>
            <a:r>
              <a:rPr lang="cs-CZ" sz="1400" i="1" dirty="0" err="1" smtClean="0">
                <a:solidFill>
                  <a:schemeClr val="bg1"/>
                </a:solidFill>
              </a:rPr>
              <a:t>engraved</a:t>
            </a:r>
            <a:r>
              <a:rPr lang="cs-CZ" sz="1400" i="1" dirty="0" smtClean="0">
                <a:solidFill>
                  <a:schemeClr val="bg1"/>
                </a:solidFill>
              </a:rPr>
              <a:t> by J </a:t>
            </a:r>
            <a:r>
              <a:rPr lang="cs-CZ" sz="1400" i="1" dirty="0" err="1" smtClean="0">
                <a:solidFill>
                  <a:schemeClr val="bg1"/>
                </a:solidFill>
              </a:rPr>
              <a:t>Peake.jpg</a:t>
            </a:r>
            <a:r>
              <a:rPr lang="cs-CZ" sz="1400" dirty="0" smtClean="0">
                <a:solidFill>
                  <a:schemeClr val="bg1"/>
                </a:solidFill>
              </a:rPr>
              <a:t> [online]. [cit. 10.9.2012]. Dostupný na WWW: &lt;http://upload.wikimedia.org/wikipedia/commons/a/a3/A_design_to_represent_the_beginning_and_completion_of_an_American_settlement_or_farm_-_Dessein_qui_represente_la_maniere_d%27etablir_et_de_parachever_une_habitation_ou_ferme_Americaine%2C_by_P_Sandby%2C_from_a_design_by_Pownal%2C_engraved_by_J_Peake.jpg&gt;.</a:t>
            </a:r>
          </a:p>
          <a:p>
            <a:pPr marL="355600" indent="-355600"/>
            <a:r>
              <a:rPr lang="it-IT" sz="1400" dirty="0" smtClean="0">
                <a:solidFill>
                  <a:schemeClr val="bg1"/>
                </a:solidFill>
              </a:rPr>
              <a:t>BPL. </a:t>
            </a:r>
            <a:r>
              <a:rPr lang="it-IT" sz="1400" i="1" dirty="0" smtClean="0">
                <a:solidFill>
                  <a:schemeClr val="bg1"/>
                </a:solidFill>
              </a:rPr>
              <a:t>2885434112 Boston ca1723.jpg</a:t>
            </a:r>
            <a:r>
              <a:rPr lang="it-IT" sz="1400" dirty="0" smtClean="0">
                <a:solidFill>
                  <a:schemeClr val="bg1"/>
                </a:solidFill>
              </a:rPr>
              <a:t> [online]. [cit. </a:t>
            </a:r>
            <a:r>
              <a:rPr lang="cs-CZ" sz="1400" dirty="0" smtClean="0">
                <a:solidFill>
                  <a:schemeClr val="bg1"/>
                </a:solidFill>
              </a:rPr>
              <a:t>10.9.2012</a:t>
            </a:r>
            <a:r>
              <a:rPr lang="it-IT" sz="1400" dirty="0" smtClean="0">
                <a:solidFill>
                  <a:schemeClr val="bg1"/>
                </a:solidFill>
              </a:rPr>
              <a:t>]. Dostupný na WWW: http://upload.wikimedia.org/wikipedia/commons/f/fa/2885434112_Boston_ca1723.jpg 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55600" indent="-355600"/>
            <a:r>
              <a:rPr lang="cs-CZ" sz="1400" dirty="0" smtClean="0">
                <a:solidFill>
                  <a:schemeClr val="bg1"/>
                </a:solidFill>
              </a:rPr>
              <a:t>BEYOND MY KEN. </a:t>
            </a:r>
            <a:r>
              <a:rPr lang="cs-CZ" sz="1400" i="1" dirty="0" err="1" smtClean="0">
                <a:solidFill>
                  <a:schemeClr val="bg1"/>
                </a:solidFill>
              </a:rPr>
              <a:t>Franklin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Court</a:t>
            </a:r>
            <a:r>
              <a:rPr lang="cs-CZ" sz="1400" i="1" dirty="0" smtClean="0">
                <a:solidFill>
                  <a:schemeClr val="bg1"/>
                </a:solidFill>
              </a:rPr>
              <a:t> 314-322 Market </a:t>
            </a:r>
            <a:r>
              <a:rPr lang="cs-CZ" sz="1400" i="1" dirty="0" err="1" smtClean="0">
                <a:solidFill>
                  <a:schemeClr val="bg1"/>
                </a:solidFill>
              </a:rPr>
              <a:t>Street.jpg</a:t>
            </a:r>
            <a:r>
              <a:rPr lang="cs-CZ" sz="1400" dirty="0" smtClean="0">
                <a:solidFill>
                  <a:schemeClr val="bg1"/>
                </a:solidFill>
              </a:rPr>
              <a:t> [online]. [cit. 10.9.2012]. Dostupný na WWW: http://upload.wikimedia.org/wikipedia/commons/d/de/Franklin_Court_314-322_Market_Street.jpg</a:t>
            </a:r>
          </a:p>
          <a:p>
            <a:pPr marL="355600" indent="-355600"/>
            <a:r>
              <a:rPr lang="cs-CZ" sz="1400" dirty="0" smtClean="0">
                <a:solidFill>
                  <a:schemeClr val="bg1"/>
                </a:solidFill>
              </a:rPr>
              <a:t>NEZNÁMÝ. </a:t>
            </a:r>
            <a:r>
              <a:rPr lang="cs-CZ" sz="1400" i="1" dirty="0" smtClean="0">
                <a:solidFill>
                  <a:schemeClr val="bg1"/>
                </a:solidFill>
              </a:rPr>
              <a:t>1765 </a:t>
            </a:r>
            <a:r>
              <a:rPr lang="cs-CZ" sz="1400" i="1" dirty="0" err="1" smtClean="0">
                <a:solidFill>
                  <a:schemeClr val="bg1"/>
                </a:solidFill>
              </a:rPr>
              <a:t>one</a:t>
            </a:r>
            <a:r>
              <a:rPr lang="cs-CZ" sz="1400" i="1" dirty="0" smtClean="0">
                <a:solidFill>
                  <a:schemeClr val="bg1"/>
                </a:solidFill>
              </a:rPr>
              <a:t> penny </a:t>
            </a:r>
            <a:r>
              <a:rPr lang="cs-CZ" sz="1400" i="1" dirty="0" err="1" smtClean="0">
                <a:solidFill>
                  <a:schemeClr val="bg1"/>
                </a:solidFill>
              </a:rPr>
              <a:t>stamp.jpg</a:t>
            </a:r>
            <a:r>
              <a:rPr lang="cs-CZ" sz="1400" i="1" dirty="0" smtClean="0">
                <a:solidFill>
                  <a:schemeClr val="bg1"/>
                </a:solidFill>
              </a:rPr>
              <a:t> [x]</a:t>
            </a:r>
            <a:r>
              <a:rPr lang="cs-CZ" sz="1400" dirty="0" smtClean="0">
                <a:solidFill>
                  <a:schemeClr val="bg1"/>
                </a:solidFill>
              </a:rPr>
              <a:t> [online]. [cit. 10.9.2012]. Dostupný na WWW: http://upload.wikimedia.org/wikipedia/commons/b/be/1765_one_penny_stamp.jpg </a:t>
            </a:r>
          </a:p>
          <a:p>
            <a:pPr marL="355600" indent="-355600"/>
            <a:r>
              <a:rPr lang="cs-CZ" sz="1400" dirty="0" smtClean="0">
                <a:solidFill>
                  <a:schemeClr val="bg1"/>
                </a:solidFill>
              </a:rPr>
              <a:t>SOPRAN. </a:t>
            </a:r>
            <a:r>
              <a:rPr lang="cs-CZ" sz="1400" i="1" dirty="0" smtClean="0">
                <a:solidFill>
                  <a:schemeClr val="bg1"/>
                </a:solidFill>
              </a:rPr>
              <a:t>Boston </a:t>
            </a:r>
            <a:r>
              <a:rPr lang="cs-CZ" sz="1400" i="1" dirty="0" err="1" smtClean="0">
                <a:solidFill>
                  <a:schemeClr val="bg1"/>
                </a:solidFill>
              </a:rPr>
              <a:t>Tea</a:t>
            </a:r>
            <a:r>
              <a:rPr lang="cs-CZ" sz="1400" i="1" dirty="0" smtClean="0">
                <a:solidFill>
                  <a:schemeClr val="bg1"/>
                </a:solidFill>
              </a:rPr>
              <a:t> Party.</a:t>
            </a:r>
            <a:r>
              <a:rPr lang="cs-CZ" sz="1400" i="1" dirty="0" err="1" smtClean="0">
                <a:solidFill>
                  <a:schemeClr val="bg1"/>
                </a:solidFill>
              </a:rPr>
              <a:t>jpg</a:t>
            </a:r>
            <a:r>
              <a:rPr lang="cs-CZ" sz="1400" dirty="0" smtClean="0">
                <a:solidFill>
                  <a:schemeClr val="bg1"/>
                </a:solidFill>
              </a:rPr>
              <a:t> [online]. [cit. 10.9.2012]. Dostupný na WWW: http://upload.wikimedia.org/wikipedia/commons/7/72/Boston_Tea_Party.jpg </a:t>
            </a:r>
          </a:p>
          <a:p>
            <a:pPr marL="355600" indent="-355600"/>
            <a:r>
              <a:rPr lang="cs-CZ" sz="1400" dirty="0" smtClean="0">
                <a:solidFill>
                  <a:schemeClr val="bg1"/>
                </a:solidFill>
              </a:rPr>
              <a:t>TRUMBULL, John. </a:t>
            </a:r>
            <a:r>
              <a:rPr lang="cs-CZ" sz="1400" i="1" dirty="0" err="1" smtClean="0">
                <a:solidFill>
                  <a:schemeClr val="bg1"/>
                </a:solidFill>
              </a:rPr>
              <a:t>Declaration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independence.jpg</a:t>
            </a:r>
            <a:r>
              <a:rPr lang="cs-CZ" sz="1400" dirty="0" smtClean="0">
                <a:solidFill>
                  <a:schemeClr val="bg1"/>
                </a:solidFill>
              </a:rPr>
              <a:t> [online]. [cit. 10.9.2012]. Dostupný na WWW: http://upload.wikimedia.org/wikipedia/commons/1/15/Declaration_independence.jpg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548680"/>
            <a:ext cx="889248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55600" indent="-355600"/>
            <a:r>
              <a:rPr lang="cs-CZ" sz="1400" dirty="0" smtClean="0">
                <a:solidFill>
                  <a:schemeClr val="bg1"/>
                </a:solidFill>
              </a:rPr>
              <a:t>JEFFERSON, Thomas. </a:t>
            </a:r>
            <a:r>
              <a:rPr lang="cs-CZ" sz="1400" i="1" dirty="0" err="1" smtClean="0">
                <a:solidFill>
                  <a:schemeClr val="bg1"/>
                </a:solidFill>
              </a:rPr>
              <a:t>National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Archives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Declaration.jpg</a:t>
            </a:r>
            <a:r>
              <a:rPr lang="cs-CZ" sz="1400" dirty="0" smtClean="0">
                <a:solidFill>
                  <a:schemeClr val="bg1"/>
                </a:solidFill>
              </a:rPr>
              <a:t> [online]. [cit. 10.9.2012]. Dostupný na WWW: http://upload.wikimedia.org/wikipedia/commons/7/7e/National_Archives_Declaration.jpg </a:t>
            </a:r>
          </a:p>
          <a:p>
            <a:pPr marL="355600" indent="-355600"/>
            <a:r>
              <a:rPr lang="cs-CZ" sz="1400" dirty="0" smtClean="0">
                <a:solidFill>
                  <a:schemeClr val="bg1"/>
                </a:solidFill>
              </a:rPr>
              <a:t>DEVINCOOK. </a:t>
            </a:r>
            <a:r>
              <a:rPr lang="cs-CZ" sz="1400" i="1" dirty="0" smtClean="0">
                <a:solidFill>
                  <a:schemeClr val="bg1"/>
                </a:solidFill>
              </a:rPr>
              <a:t>US flag 13 </a:t>
            </a:r>
            <a:r>
              <a:rPr lang="cs-CZ" sz="1400" i="1" dirty="0" err="1" smtClean="0">
                <a:solidFill>
                  <a:schemeClr val="bg1"/>
                </a:solidFill>
              </a:rPr>
              <a:t>stars</a:t>
            </a:r>
            <a:r>
              <a:rPr lang="cs-CZ" sz="1400" i="1" dirty="0" smtClean="0">
                <a:solidFill>
                  <a:schemeClr val="bg1"/>
                </a:solidFill>
              </a:rPr>
              <a:t> – </a:t>
            </a:r>
            <a:r>
              <a:rPr lang="cs-CZ" sz="1400" i="1" dirty="0" err="1" smtClean="0">
                <a:solidFill>
                  <a:schemeClr val="bg1"/>
                </a:solidFill>
              </a:rPr>
              <a:t>Betsy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Ross.svg</a:t>
            </a:r>
            <a:r>
              <a:rPr lang="cs-CZ" sz="1400" dirty="0" smtClean="0">
                <a:solidFill>
                  <a:schemeClr val="bg1"/>
                </a:solidFill>
              </a:rPr>
              <a:t> [online]. [cit. 10.9.2012]. Dostupný na WWW: http://upload.wikimedia.org/wikipedia/commons/3/3b/US_flag_13_stars_%E2%80%93_Betsy_Ross.svg </a:t>
            </a:r>
          </a:p>
          <a:p>
            <a:pPr marL="355600" indent="-355600"/>
            <a:r>
              <a:rPr lang="en-US" sz="1400" dirty="0" smtClean="0">
                <a:solidFill>
                  <a:schemeClr val="bg1"/>
                </a:solidFill>
              </a:rPr>
              <a:t>ZSCOUT370. </a:t>
            </a:r>
            <a:r>
              <a:rPr lang="en-US" sz="1400" i="1" dirty="0" smtClean="0">
                <a:solidFill>
                  <a:schemeClr val="bg1"/>
                </a:solidFill>
              </a:rPr>
              <a:t>Flag of the United Kingdom.svg</a:t>
            </a:r>
            <a:r>
              <a:rPr lang="en-US" sz="1400" dirty="0" smtClean="0">
                <a:solidFill>
                  <a:schemeClr val="bg1"/>
                </a:solidFill>
              </a:rPr>
              <a:t> [online]. [cit. </a:t>
            </a:r>
            <a:r>
              <a:rPr lang="cs-CZ" sz="1400" dirty="0" smtClean="0">
                <a:solidFill>
                  <a:schemeClr val="bg1"/>
                </a:solidFill>
              </a:rPr>
              <a:t>10.9.2012</a:t>
            </a:r>
            <a:r>
              <a:rPr lang="en-US" sz="1400" dirty="0" smtClean="0">
                <a:solidFill>
                  <a:schemeClr val="bg1"/>
                </a:solidFill>
              </a:rPr>
              <a:t>]. </a:t>
            </a:r>
            <a:r>
              <a:rPr lang="en-US" sz="1400" dirty="0" err="1" smtClean="0">
                <a:solidFill>
                  <a:schemeClr val="bg1"/>
                </a:solidFill>
              </a:rPr>
              <a:t>Dostupný</a:t>
            </a:r>
            <a:r>
              <a:rPr lang="en-US" sz="1400" dirty="0" smtClean="0">
                <a:solidFill>
                  <a:schemeClr val="bg1"/>
                </a:solidFill>
              </a:rPr>
              <a:t> </a:t>
            </a:r>
            <a:r>
              <a:rPr lang="en-US" sz="1400" dirty="0" err="1" smtClean="0">
                <a:solidFill>
                  <a:schemeClr val="bg1"/>
                </a:solidFill>
              </a:rPr>
              <a:t>na</a:t>
            </a:r>
            <a:r>
              <a:rPr lang="en-US" sz="1400" dirty="0" smtClean="0">
                <a:solidFill>
                  <a:schemeClr val="bg1"/>
                </a:solidFill>
              </a:rPr>
              <a:t> WWW: http://upload.wikimedia.org/wikipedia/commons/a/ae/Flag_of_the_United_Kingdom.svg 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55600" indent="-355600"/>
            <a:r>
              <a:rPr lang="cs-CZ" sz="1400" dirty="0" smtClean="0">
                <a:solidFill>
                  <a:schemeClr val="bg1"/>
                </a:solidFill>
              </a:rPr>
              <a:t>PEALE, Rembrandt. </a:t>
            </a:r>
            <a:r>
              <a:rPr lang="cs-CZ" sz="1400" i="1" dirty="0" err="1" smtClean="0">
                <a:solidFill>
                  <a:schemeClr val="bg1"/>
                </a:solidFill>
              </a:rPr>
              <a:t>Portrait</a:t>
            </a:r>
            <a:r>
              <a:rPr lang="cs-CZ" sz="1400" i="1" dirty="0" smtClean="0">
                <a:solidFill>
                  <a:schemeClr val="bg1"/>
                </a:solidFill>
              </a:rPr>
              <a:t> of </a:t>
            </a:r>
            <a:r>
              <a:rPr lang="cs-CZ" sz="1400" i="1" dirty="0" err="1" smtClean="0">
                <a:solidFill>
                  <a:schemeClr val="bg1"/>
                </a:solidFill>
              </a:rPr>
              <a:t>George</a:t>
            </a:r>
            <a:r>
              <a:rPr lang="cs-CZ" sz="1400" i="1" dirty="0" smtClean="0">
                <a:solidFill>
                  <a:schemeClr val="bg1"/>
                </a:solidFill>
              </a:rPr>
              <a:t> Washington.</a:t>
            </a:r>
            <a:r>
              <a:rPr lang="cs-CZ" sz="1400" i="1" dirty="0" err="1" smtClean="0">
                <a:solidFill>
                  <a:schemeClr val="bg1"/>
                </a:solidFill>
              </a:rPr>
              <a:t>jpeg</a:t>
            </a:r>
            <a:r>
              <a:rPr lang="cs-CZ" sz="1400" dirty="0" smtClean="0">
                <a:solidFill>
                  <a:schemeClr val="bg1"/>
                </a:solidFill>
              </a:rPr>
              <a:t> [online]. [cit. 10.9.2012]. Dostupný na WWW: http://upload.wikimedia.org/wikipedia/commons/8/88/Portrait_of_George_Washington.jpeg </a:t>
            </a:r>
          </a:p>
          <a:p>
            <a:pPr marL="355600" indent="-355600"/>
            <a:r>
              <a:rPr lang="cs-CZ" sz="1400" dirty="0" smtClean="0">
                <a:solidFill>
                  <a:schemeClr val="bg1"/>
                </a:solidFill>
              </a:rPr>
              <a:t>MCBARRON, </a:t>
            </a:r>
            <a:r>
              <a:rPr lang="cs-CZ" sz="1400" dirty="0" err="1" smtClean="0">
                <a:solidFill>
                  <a:schemeClr val="bg1"/>
                </a:solidFill>
              </a:rPr>
              <a:t>Hugh</a:t>
            </a:r>
            <a:r>
              <a:rPr lang="cs-CZ" sz="1400" dirty="0" smtClean="0">
                <a:solidFill>
                  <a:schemeClr val="bg1"/>
                </a:solidFill>
              </a:rPr>
              <a:t> Charles. </a:t>
            </a:r>
            <a:r>
              <a:rPr lang="cs-CZ" sz="1400" i="1" dirty="0" err="1" smtClean="0">
                <a:solidFill>
                  <a:schemeClr val="bg1"/>
                </a:solidFill>
              </a:rPr>
              <a:t>Riflemen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at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Saratoga.jpg</a:t>
            </a:r>
            <a:r>
              <a:rPr lang="cs-CZ" sz="1400" dirty="0" smtClean="0">
                <a:solidFill>
                  <a:schemeClr val="bg1"/>
                </a:solidFill>
              </a:rPr>
              <a:t> [online]. [cit. 10.9.2012]. Dostupný na WWW: http://upload.wikimedia.org/wikipedia/commons/5/53/Riflemen_at_Saratoga.jpg </a:t>
            </a:r>
          </a:p>
          <a:p>
            <a:pPr marL="355600" indent="-355600"/>
            <a:r>
              <a:rPr lang="cs-CZ" sz="1400" dirty="0" smtClean="0">
                <a:solidFill>
                  <a:schemeClr val="bg1"/>
                </a:solidFill>
              </a:rPr>
              <a:t>MCBARRON, JR., </a:t>
            </a:r>
            <a:r>
              <a:rPr lang="cs-CZ" sz="1400" dirty="0" err="1" smtClean="0">
                <a:solidFill>
                  <a:schemeClr val="bg1"/>
                </a:solidFill>
              </a:rPr>
              <a:t>Hugh</a:t>
            </a:r>
            <a:r>
              <a:rPr lang="cs-CZ" sz="1400" dirty="0" smtClean="0">
                <a:solidFill>
                  <a:schemeClr val="bg1"/>
                </a:solidFill>
              </a:rPr>
              <a:t> Charles. </a:t>
            </a:r>
            <a:r>
              <a:rPr lang="cs-CZ" sz="1400" i="1" dirty="0" err="1" smtClean="0">
                <a:solidFill>
                  <a:schemeClr val="bg1"/>
                </a:solidFill>
              </a:rPr>
              <a:t>Bataille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Yorktown.jpg</a:t>
            </a:r>
            <a:r>
              <a:rPr lang="cs-CZ" sz="1400" dirty="0" smtClean="0">
                <a:solidFill>
                  <a:schemeClr val="bg1"/>
                </a:solidFill>
              </a:rPr>
              <a:t> [online]. [cit. 10.9.2012]. Dostupný na WWW: http://upload.wikimedia.org/wikipedia/commons/5/55/Bataille_Yorktown.jpg </a:t>
            </a:r>
          </a:p>
          <a:p>
            <a:pPr marL="355600" indent="-355600"/>
            <a:r>
              <a:rPr lang="cs-CZ" sz="1400" dirty="0" smtClean="0">
                <a:solidFill>
                  <a:schemeClr val="bg1"/>
                </a:solidFill>
              </a:rPr>
              <a:t>NEZNÁMÝ. </a:t>
            </a:r>
            <a:r>
              <a:rPr lang="cs-CZ" sz="1400" i="1" dirty="0" smtClean="0">
                <a:solidFill>
                  <a:schemeClr val="bg1"/>
                </a:solidFill>
              </a:rPr>
              <a:t>US flag 13 </a:t>
            </a:r>
            <a:r>
              <a:rPr lang="cs-CZ" sz="1400" i="1" dirty="0" err="1" smtClean="0">
                <a:solidFill>
                  <a:schemeClr val="bg1"/>
                </a:solidFill>
              </a:rPr>
              <a:t>stars.svg</a:t>
            </a:r>
            <a:r>
              <a:rPr lang="cs-CZ" sz="1400" dirty="0" smtClean="0">
                <a:solidFill>
                  <a:schemeClr val="bg1"/>
                </a:solidFill>
              </a:rPr>
              <a:t> [online]. [cit. 10.9.2012]. Dostupný na WWW: &lt;http://upload.wikimedia.org/wikipedia/commons/2/21/US_flag_13_stars.svg&gt;. </a:t>
            </a:r>
          </a:p>
          <a:p>
            <a:pPr marL="355600" indent="-355600"/>
            <a:r>
              <a:rPr lang="cs-CZ" sz="1400" dirty="0" smtClean="0">
                <a:solidFill>
                  <a:schemeClr val="bg1"/>
                </a:solidFill>
              </a:rPr>
              <a:t>GILBERT, </a:t>
            </a:r>
            <a:r>
              <a:rPr lang="cs-CZ" sz="1400" dirty="0" err="1" smtClean="0">
                <a:solidFill>
                  <a:schemeClr val="bg1"/>
                </a:solidFill>
              </a:rPr>
              <a:t>Stuart</a:t>
            </a:r>
            <a:r>
              <a:rPr lang="cs-CZ" sz="1400" dirty="0" smtClean="0">
                <a:solidFill>
                  <a:schemeClr val="bg1"/>
                </a:solidFill>
              </a:rPr>
              <a:t>. </a:t>
            </a:r>
            <a:r>
              <a:rPr lang="cs-CZ" sz="1400" i="1" dirty="0" smtClean="0">
                <a:solidFill>
                  <a:schemeClr val="bg1"/>
                </a:solidFill>
              </a:rPr>
              <a:t>Gilbert </a:t>
            </a:r>
            <a:r>
              <a:rPr lang="cs-CZ" sz="1400" i="1" dirty="0" err="1" smtClean="0">
                <a:solidFill>
                  <a:schemeClr val="bg1"/>
                </a:solidFill>
              </a:rPr>
              <a:t>Stuart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Williamstown</a:t>
            </a:r>
            <a:r>
              <a:rPr lang="cs-CZ" sz="1400" i="1" dirty="0" smtClean="0">
                <a:solidFill>
                  <a:schemeClr val="bg1"/>
                </a:solidFill>
              </a:rPr>
              <a:t> </a:t>
            </a:r>
            <a:r>
              <a:rPr lang="cs-CZ" sz="1400" i="1" dirty="0" err="1" smtClean="0">
                <a:solidFill>
                  <a:schemeClr val="bg1"/>
                </a:solidFill>
              </a:rPr>
              <a:t>Portrait</a:t>
            </a:r>
            <a:r>
              <a:rPr lang="cs-CZ" sz="1400" i="1" dirty="0" smtClean="0">
                <a:solidFill>
                  <a:schemeClr val="bg1"/>
                </a:solidFill>
              </a:rPr>
              <a:t> of </a:t>
            </a:r>
            <a:r>
              <a:rPr lang="cs-CZ" sz="1400" i="1" dirty="0" err="1" smtClean="0">
                <a:solidFill>
                  <a:schemeClr val="bg1"/>
                </a:solidFill>
              </a:rPr>
              <a:t>George</a:t>
            </a:r>
            <a:r>
              <a:rPr lang="cs-CZ" sz="1400" i="1" dirty="0" smtClean="0">
                <a:solidFill>
                  <a:schemeClr val="bg1"/>
                </a:solidFill>
              </a:rPr>
              <a:t> Washington.</a:t>
            </a:r>
            <a:r>
              <a:rPr lang="cs-CZ" sz="1400" i="1" dirty="0" err="1" smtClean="0">
                <a:solidFill>
                  <a:schemeClr val="bg1"/>
                </a:solidFill>
              </a:rPr>
              <a:t>jpg</a:t>
            </a:r>
            <a:r>
              <a:rPr lang="cs-CZ" sz="1400" dirty="0" smtClean="0">
                <a:solidFill>
                  <a:schemeClr val="bg1"/>
                </a:solidFill>
              </a:rPr>
              <a:t> [online]. [cit. 10.9.2012]. Dostupný na WWW: http://upload.wikimedia.org/wikipedia/commons/b/b6/Gilbert_Stuart_Williamstown_Portrait_of_George_Washington.jpg </a:t>
            </a:r>
          </a:p>
          <a:p>
            <a:pPr marL="355600" indent="-355600"/>
            <a:r>
              <a:rPr lang="en-US" sz="1400" dirty="0" smtClean="0">
                <a:solidFill>
                  <a:schemeClr val="bg1"/>
                </a:solidFill>
              </a:rPr>
              <a:t>CONSTITUTIONAL CONVENTION. </a:t>
            </a:r>
            <a:r>
              <a:rPr lang="en-US" sz="1400" i="1" dirty="0" smtClean="0">
                <a:solidFill>
                  <a:schemeClr val="bg1"/>
                </a:solidFill>
              </a:rPr>
              <a:t>Constitution of the United States, page 1.jpg</a:t>
            </a:r>
            <a:r>
              <a:rPr lang="en-US" sz="1400" dirty="0" smtClean="0">
                <a:solidFill>
                  <a:schemeClr val="bg1"/>
                </a:solidFill>
              </a:rPr>
              <a:t> [online]. [cit. </a:t>
            </a:r>
            <a:r>
              <a:rPr lang="cs-CZ" sz="1400" smtClean="0">
                <a:solidFill>
                  <a:schemeClr val="bg1"/>
                </a:solidFill>
              </a:rPr>
              <a:t>10.9.2012</a:t>
            </a:r>
            <a:r>
              <a:rPr lang="en-US" sz="1400" smtClean="0">
                <a:solidFill>
                  <a:schemeClr val="bg1"/>
                </a:solidFill>
              </a:rPr>
              <a:t>]. </a:t>
            </a:r>
            <a:r>
              <a:rPr lang="en-US" sz="1400" dirty="0" err="1" smtClean="0">
                <a:solidFill>
                  <a:schemeClr val="bg1"/>
                </a:solidFill>
              </a:rPr>
              <a:t>Dostupný</a:t>
            </a:r>
            <a:r>
              <a:rPr lang="en-US" sz="1400" dirty="0" smtClean="0">
                <a:solidFill>
                  <a:schemeClr val="bg1"/>
                </a:solidFill>
              </a:rPr>
              <a:t> </a:t>
            </a:r>
            <a:r>
              <a:rPr lang="en-US" sz="1400" dirty="0" err="1" smtClean="0">
                <a:solidFill>
                  <a:schemeClr val="bg1"/>
                </a:solidFill>
              </a:rPr>
              <a:t>na</a:t>
            </a:r>
            <a:r>
              <a:rPr lang="en-US" sz="1400" dirty="0" smtClean="0">
                <a:solidFill>
                  <a:schemeClr val="bg1"/>
                </a:solidFill>
              </a:rPr>
              <a:t> WWW: http://upload.wikimedia.org/wikipedia/commons/6/6c/Constitution_of_the_United_States%2C_page_1.jpg </a:t>
            </a:r>
            <a:endParaRPr lang="cs-CZ" sz="1400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878</Words>
  <Application>Microsoft Office PowerPoint</Application>
  <PresentationFormat>Předvádění na obrazovce (4:3)</PresentationFormat>
  <Paragraphs>99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Janov nad Nisou - Zá</dc:creator>
  <cp:lastModifiedBy>Zdenek</cp:lastModifiedBy>
  <cp:revision>26</cp:revision>
  <dcterms:created xsi:type="dcterms:W3CDTF">2010-10-26T09:50:58Z</dcterms:created>
  <dcterms:modified xsi:type="dcterms:W3CDTF">2013-05-13T16:39:28Z</dcterms:modified>
</cp:coreProperties>
</file>