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70" r:id="rId2"/>
    <p:sldId id="256" r:id="rId3"/>
    <p:sldId id="257" r:id="rId4"/>
    <p:sldId id="258" r:id="rId5"/>
    <p:sldId id="259" r:id="rId6"/>
    <p:sldId id="261" r:id="rId7"/>
    <p:sldId id="262" r:id="rId8"/>
    <p:sldId id="264" r:id="rId9"/>
    <p:sldId id="265" r:id="rId10"/>
    <p:sldId id="266" r:id="rId11"/>
    <p:sldId id="267" r:id="rId12"/>
    <p:sldId id="26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051D91D-06F2-46C2-B111-B0F6895581C2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76DB2-9D24-4E91-8B4D-245BEE2BCB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276DB2-9D24-4E91-8B4D-245BEE2BCBBE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F9D5C0F-06B8-4E3C-8DEE-EB47450FAE9C}" type="datetimeFigureOut">
              <a:rPr lang="cs-CZ" smtClean="0"/>
              <a:pPr/>
              <a:t>13.5.2013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7A3C23-CE7A-4F77-9491-E0C4B460A1B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 l="54509" t="24235" r="10071" b="6787"/>
          <a:stretch>
            <a:fillRect/>
          </a:stretch>
        </p:blipFill>
        <p:spPr bwMode="auto">
          <a:xfrm>
            <a:off x="1619672" y="188640"/>
            <a:ext cx="5918941" cy="6480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31291" y="2276872"/>
            <a:ext cx="588141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/>
              <a:t>Jakobínská diktatura</a:t>
            </a:r>
            <a:endParaRPr lang="cs-CZ" sz="5400" dirty="0"/>
          </a:p>
        </p:txBody>
      </p:sp>
      <p:pic>
        <p:nvPicPr>
          <p:cNvPr id="14338" name="Picture 2" descr="File:Blood stai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444208" y="695324"/>
            <a:ext cx="2200275" cy="2733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44097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dopadl během francouzské revoluce král?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772816"/>
            <a:ext cx="1977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Proč byl popraven?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3059668"/>
            <a:ext cx="27285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vládl po jeho popravě?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365104"/>
            <a:ext cx="3140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to asi vypadalo v Konventu?</a:t>
            </a:r>
            <a:endParaRPr lang="cs-CZ" dirty="0"/>
          </a:p>
        </p:txBody>
      </p:sp>
      <p:pic>
        <p:nvPicPr>
          <p:cNvPr id="1027" name="Picture 3" descr="C:\Documents and Settings\Pocitac\Local Settings\Temporary Internet Files\Content.IE5\64VXCJ0X\MC9000562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861048"/>
            <a:ext cx="1841152" cy="23120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80728"/>
            <a:ext cx="48977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nejprve má převahu umírněná strana - </a:t>
            </a:r>
            <a:r>
              <a:rPr lang="cs-CZ" dirty="0" smtClean="0">
                <a:solidFill>
                  <a:srgbClr val="FF0000"/>
                </a:solidFill>
              </a:rPr>
              <a:t>girondisté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1916832"/>
            <a:ext cx="3229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roste nespokojenost obyvatel…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2636912"/>
            <a:ext cx="1605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1793 – převrat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3429000"/>
            <a:ext cx="26646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do vedení státu - </a:t>
            </a:r>
            <a:r>
              <a:rPr lang="cs-CZ" dirty="0" smtClean="0">
                <a:solidFill>
                  <a:srgbClr val="FF0000"/>
                </a:solidFill>
              </a:rPr>
              <a:t>jakobíni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45943" y="4005064"/>
            <a:ext cx="36260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čele s </a:t>
            </a:r>
            <a:r>
              <a:rPr lang="cs-CZ" dirty="0" err="1" smtClean="0">
                <a:solidFill>
                  <a:srgbClr val="FF0000"/>
                </a:solidFill>
              </a:rPr>
              <a:t>Maximilienem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>
                <a:solidFill>
                  <a:srgbClr val="FF0000"/>
                </a:solidFill>
              </a:rPr>
              <a:t>Robespierrem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2" name="Picture 4" descr="Soubor:Robespierre.jpg"/>
          <p:cNvPicPr>
            <a:picLocks noChangeAspect="1" noChangeArrowheads="1"/>
          </p:cNvPicPr>
          <p:nvPr/>
        </p:nvPicPr>
        <p:blipFill>
          <a:blip r:embed="rId2" cstate="print"/>
          <a:srcRect l="5277" t="11111" r="5021"/>
          <a:stretch>
            <a:fillRect/>
          </a:stretch>
        </p:blipFill>
        <p:spPr bwMode="auto">
          <a:xfrm>
            <a:off x="4572000" y="1556792"/>
            <a:ext cx="3672408" cy="4608512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403648" y="5013176"/>
            <a:ext cx="23090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Výbor veřejného blaha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1000"/>
                            </p:stCondLst>
                            <p:childTnLst>
                              <p:par>
                                <p:cTn id="30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31938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Likvidace odpůrců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700808"/>
            <a:ext cx="1882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Revoluční tribunál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131840" y="1772816"/>
            <a:ext cx="41804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zrušeno právo obžalovaných na obhajobu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03848" y="2348880"/>
            <a:ext cx="27462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omezeny výslechy svědků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03848" y="2996952"/>
            <a:ext cx="23039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odvolání nepřípustné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03848" y="3717032"/>
            <a:ext cx="26825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jediný možný trest = smrt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691680" y="4869160"/>
            <a:ext cx="525445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během jediného roku přes </a:t>
            </a:r>
            <a:r>
              <a:rPr lang="cs-CZ" sz="4000" dirty="0" smtClean="0"/>
              <a:t>2.500</a:t>
            </a:r>
            <a:r>
              <a:rPr lang="cs-CZ" dirty="0" smtClean="0"/>
              <a:t> popravených</a:t>
            </a:r>
            <a:endParaRPr lang="cs-CZ" dirty="0"/>
          </a:p>
        </p:txBody>
      </p:sp>
      <p:pic>
        <p:nvPicPr>
          <p:cNvPr id="12" name="Picture 2" descr="File:Blood stain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9759548">
            <a:off x="896944" y="2182610"/>
            <a:ext cx="2200275" cy="273367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 descr="Soubor:Cruikshank - The Radical's Arms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96304"/>
            <a:ext cx="4630471" cy="6465391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148064" y="2924944"/>
            <a:ext cx="37247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asi kritizoval autor této karikatury?</a:t>
            </a:r>
            <a:endParaRPr lang="cs-CZ" dirty="0"/>
          </a:p>
        </p:txBody>
      </p:sp>
      <p:sp>
        <p:nvSpPr>
          <p:cNvPr id="5" name="Elipsa 4"/>
          <p:cNvSpPr/>
          <p:nvPr/>
        </p:nvSpPr>
        <p:spPr>
          <a:xfrm>
            <a:off x="539552" y="2060848"/>
            <a:ext cx="1728192" cy="172819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3275856" y="2204864"/>
            <a:ext cx="1728192" cy="172819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395536" y="5229200"/>
            <a:ext cx="4608512" cy="122413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2252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Velké změny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1124744"/>
            <a:ext cx="626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zrušení starého kalendáře a zavedení tzv. revolučního kalendáře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1484784"/>
            <a:ext cx="37527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nový letopočet, začínající </a:t>
            </a:r>
            <a:r>
              <a:rPr lang="cs-CZ" dirty="0" smtClean="0">
                <a:solidFill>
                  <a:srgbClr val="FF0000"/>
                </a:solidFill>
              </a:rPr>
              <a:t>22. 9. 1792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5576" y="2060848"/>
            <a:ext cx="4572000" cy="4524315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Podzim: 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vendémiaire</a:t>
            </a:r>
            <a:r>
              <a:rPr lang="cs-CZ" dirty="0" smtClean="0"/>
              <a:t> (měsíc vinobraní)</a:t>
            </a:r>
          </a:p>
          <a:p>
            <a:pPr lvl="1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brumaire</a:t>
            </a:r>
            <a:r>
              <a:rPr lang="cs-CZ" dirty="0" smtClean="0"/>
              <a:t> (měsíc mlh)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frimaire</a:t>
            </a:r>
            <a:r>
              <a:rPr lang="cs-CZ" dirty="0" smtClean="0"/>
              <a:t> (měsíc jinovatky)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Zima: 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nivôse</a:t>
            </a:r>
            <a:r>
              <a:rPr lang="cs-CZ" dirty="0" smtClean="0"/>
              <a:t> (měsíc sněhu)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pluviôse</a:t>
            </a:r>
            <a:r>
              <a:rPr lang="cs-CZ" dirty="0" smtClean="0"/>
              <a:t> (měsíc dešťů)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ventôse</a:t>
            </a:r>
            <a:r>
              <a:rPr lang="cs-CZ" dirty="0" smtClean="0"/>
              <a:t> (měsíc větrů)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Jaro: 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germinal</a:t>
            </a:r>
            <a:r>
              <a:rPr lang="cs-CZ" dirty="0" smtClean="0"/>
              <a:t> (měsíc rašení)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floréal</a:t>
            </a:r>
            <a:r>
              <a:rPr lang="cs-CZ" dirty="0" smtClean="0"/>
              <a:t> (měsíc květů)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prairial</a:t>
            </a:r>
            <a:r>
              <a:rPr lang="cs-CZ" dirty="0" smtClean="0"/>
              <a:t> (měsíc luk)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Léto: 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messidor</a:t>
            </a:r>
            <a:r>
              <a:rPr lang="cs-CZ" dirty="0" smtClean="0"/>
              <a:t> (měsíc žní)</a:t>
            </a:r>
          </a:p>
          <a:p>
            <a:pPr lvl="1"/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thermidor</a:t>
            </a:r>
            <a:r>
              <a:rPr lang="cs-CZ" dirty="0" smtClean="0"/>
              <a:t> (měsíc horka, koupelí)</a:t>
            </a:r>
          </a:p>
          <a:p>
            <a:pPr lvl="1"/>
            <a:r>
              <a:rPr lang="cs-CZ" dirty="0" err="1" smtClean="0">
                <a:solidFill>
                  <a:schemeClr val="accent5">
                    <a:lumMod val="50000"/>
                  </a:schemeClr>
                </a:solidFill>
              </a:rPr>
              <a:t>fructidor</a:t>
            </a:r>
            <a:r>
              <a:rPr lang="cs-CZ" dirty="0" smtClean="0"/>
              <a:t> (měsíc plodů)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36096" y="1916832"/>
            <a:ext cx="3429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každý měsíc – 3 týdny po 10 dnech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372200" y="2492896"/>
            <a:ext cx="1512168" cy="2862322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square">
            <a:spAutoFit/>
          </a:bodyPr>
          <a:lstStyle/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Primidi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Duodi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Tridi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Quartidi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Quintidi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Sextidi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Septidi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Octidi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Nonidi</a:t>
            </a:r>
          </a:p>
          <a:p>
            <a:pPr algn="ctr"/>
            <a:r>
              <a:rPr lang="it-IT" dirty="0" smtClean="0">
                <a:solidFill>
                  <a:schemeClr val="accent5">
                    <a:lumMod val="50000"/>
                  </a:schemeClr>
                </a:solidFill>
              </a:rPr>
              <a:t>Décadi</a:t>
            </a:r>
            <a:endParaRPr lang="it-IT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08104" y="5517232"/>
            <a:ext cx="32032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místo jmen názvy zvířat, rostlin</a:t>
            </a:r>
          </a:p>
          <a:p>
            <a:r>
              <a:rPr lang="cs-CZ" dirty="0" smtClean="0"/>
              <a:t>  a věcí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 rot="503866">
            <a:off x="7908131" y="6062980"/>
            <a:ext cx="5980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koza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 rot="21099432">
            <a:off x="5892188" y="6201052"/>
            <a:ext cx="5196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nůž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804248" y="6093296"/>
            <a:ext cx="6233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salát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49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 animBg="1"/>
      <p:bldP spid="7" grpId="0"/>
      <p:bldP spid="8" grpId="0" animBg="1"/>
      <p:bldP spid="9" grpId="0"/>
      <p:bldP spid="10" grpId="0"/>
      <p:bldP spid="11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2" descr="Soubor:Clock-french-republi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19872" y="980728"/>
            <a:ext cx="5305549" cy="5404634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23528" y="2132856"/>
            <a:ext cx="26942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den rozdělen na 10 hodin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29000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hodina = 100 minut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941168"/>
            <a:ext cx="21473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minuta = 100 sekund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548680"/>
            <a:ext cx="2252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Velké změny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94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94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548680"/>
            <a:ext cx="35185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Kult Nejvyšší bytosti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971600" y="1196752"/>
            <a:ext cx="2321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náhražka náboženství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556792"/>
            <a:ext cx="329276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hlavní modla = stát a jeho blaho</a:t>
            </a:r>
            <a:endParaRPr lang="cs-CZ" dirty="0"/>
          </a:p>
        </p:txBody>
      </p:sp>
      <p:pic>
        <p:nvPicPr>
          <p:cNvPr id="22530" name="Picture 2" descr="Soubor:Fête de l'Etre suprême 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988840"/>
            <a:ext cx="7620000" cy="4543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56780" y="548680"/>
            <a:ext cx="36152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 asi skončila jakobínská diktatura?</a:t>
            </a:r>
            <a:endParaRPr lang="cs-CZ" dirty="0"/>
          </a:p>
        </p:txBody>
      </p:sp>
      <p:pic>
        <p:nvPicPr>
          <p:cNvPr id="23554" name="Picture 2" descr="http://groundingsmagazine.com/wordpress/wp-content/uploads/2012/05/Arrestation_de_Robespierre-247x30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268760"/>
            <a:ext cx="2964330" cy="3600400"/>
          </a:xfrm>
          <a:prstGeom prst="rect">
            <a:avLst/>
          </a:prstGeom>
          <a:noFill/>
        </p:spPr>
      </p:pic>
      <p:pic>
        <p:nvPicPr>
          <p:cNvPr id="23556" name="Picture 4" descr="http://nd04.jxs.cz/286/512/37378864ff_71329356_o2.jpg"/>
          <p:cNvPicPr>
            <a:picLocks noChangeAspect="1" noChangeArrowheads="1"/>
          </p:cNvPicPr>
          <p:nvPr/>
        </p:nvPicPr>
        <p:blipFill>
          <a:blip r:embed="rId3" cstate="print"/>
          <a:srcRect l="4860"/>
          <a:stretch>
            <a:fillRect/>
          </a:stretch>
        </p:blipFill>
        <p:spPr bwMode="auto">
          <a:xfrm>
            <a:off x="3347864" y="1268760"/>
            <a:ext cx="5580112" cy="36004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8244408" y="4869160"/>
            <a:ext cx="652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1794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5517232"/>
            <a:ext cx="7236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 podle nové ústavy – vládne </a:t>
            </a:r>
            <a:r>
              <a:rPr lang="cs-CZ" dirty="0" smtClean="0">
                <a:solidFill>
                  <a:srgbClr val="FF0000"/>
                </a:solidFill>
              </a:rPr>
              <a:t>Národní shromáždění </a:t>
            </a:r>
            <a:r>
              <a:rPr lang="cs-CZ" dirty="0" smtClean="0"/>
              <a:t>a pětičlenné </a:t>
            </a:r>
            <a:r>
              <a:rPr lang="cs-CZ" dirty="0" smtClean="0">
                <a:solidFill>
                  <a:srgbClr val="FF0000"/>
                </a:solidFill>
              </a:rPr>
              <a:t>Direktorium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35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35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82295" y="843677"/>
            <a:ext cx="8379410" cy="5170646"/>
          </a:xfrm>
          <a:prstGeom prst="rect">
            <a:avLst/>
          </a:prstGeom>
          <a:solidFill>
            <a:schemeClr val="bg2">
              <a:lumMod val="90000"/>
            </a:schemeClr>
          </a:solidFill>
        </p:spPr>
        <p:txBody>
          <a:bodyPr wrap="none" rtlCol="0">
            <a:spAutoFit/>
          </a:bodyPr>
          <a:lstStyle/>
          <a:p>
            <a:pPr algn="ctr"/>
            <a:endParaRPr lang="cs-CZ" sz="2000" u="sng" dirty="0" smtClean="0"/>
          </a:p>
          <a:p>
            <a:pPr algn="ctr"/>
            <a:r>
              <a:rPr lang="cs-CZ" sz="2000" u="sng" dirty="0" smtClean="0"/>
              <a:t>Jakobínská diktatura</a:t>
            </a:r>
          </a:p>
          <a:p>
            <a:endParaRPr lang="cs-CZ" sz="2000" dirty="0"/>
          </a:p>
          <a:p>
            <a:pPr>
              <a:lnSpc>
                <a:spcPct val="150000"/>
              </a:lnSpc>
            </a:pPr>
            <a:r>
              <a:rPr lang="cs-CZ" sz="2000" dirty="0" smtClean="0"/>
              <a:t>- spory v Konventu mezi umírněnými (girondisté) a radikály (jakobíni)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- 1793 – převrat – vláda = </a:t>
            </a:r>
            <a:r>
              <a:rPr lang="cs-CZ" sz="2000" u="sng" dirty="0" smtClean="0"/>
              <a:t>jakobíni</a:t>
            </a:r>
            <a:r>
              <a:rPr lang="cs-CZ" sz="2000" dirty="0" smtClean="0"/>
              <a:t> a jejich Výbor veřejného blaha (v čele s M.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  </a:t>
            </a:r>
            <a:r>
              <a:rPr lang="cs-CZ" sz="2000" dirty="0" err="1" smtClean="0"/>
              <a:t>Robespierrem</a:t>
            </a:r>
            <a:r>
              <a:rPr lang="cs-CZ" sz="20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vláda teroru – Revoluční tribunál – likvidace opozice, tisíce popravených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velké změny – nový letopočet a kalendář, systém času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šíření strachu      spory mezi jakobíny – </a:t>
            </a:r>
            <a:r>
              <a:rPr lang="cs-CZ" sz="2000" dirty="0" err="1" smtClean="0"/>
              <a:t>Robespierre</a:t>
            </a:r>
            <a:r>
              <a:rPr lang="cs-CZ" sz="2000" dirty="0" smtClean="0"/>
              <a:t> popraven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- 1794 – nová ústava – vláda = Národní shromáždění + </a:t>
            </a:r>
            <a:r>
              <a:rPr lang="cs-CZ" sz="2000" u="sng" dirty="0" smtClean="0"/>
              <a:t>Direktorium</a:t>
            </a:r>
            <a:r>
              <a:rPr lang="cs-CZ" sz="2000" dirty="0" smtClean="0"/>
              <a:t> (pětičlenná </a:t>
            </a:r>
          </a:p>
          <a:p>
            <a:pPr>
              <a:lnSpc>
                <a:spcPct val="150000"/>
              </a:lnSpc>
            </a:pPr>
            <a:r>
              <a:rPr lang="cs-CZ" sz="2000" dirty="0" smtClean="0"/>
              <a:t>  vláda)</a:t>
            </a:r>
          </a:p>
          <a:p>
            <a:pPr>
              <a:lnSpc>
                <a:spcPct val="150000"/>
              </a:lnSpc>
            </a:pPr>
            <a:endParaRPr lang="cs-CZ" sz="2000" dirty="0"/>
          </a:p>
        </p:txBody>
      </p:sp>
      <p:cxnSp>
        <p:nvCxnSpPr>
          <p:cNvPr id="4" name="Přímá spojovací šipka 3"/>
          <p:cNvCxnSpPr/>
          <p:nvPr/>
        </p:nvCxnSpPr>
        <p:spPr>
          <a:xfrm>
            <a:off x="2051720" y="4365104"/>
            <a:ext cx="216024" cy="0"/>
          </a:xfrm>
          <a:prstGeom prst="straightConnector1">
            <a:avLst/>
          </a:prstGeom>
          <a:ln w="19050">
            <a:solidFill>
              <a:schemeClr val="tx1">
                <a:lumMod val="95000"/>
                <a:lumOff val="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404664"/>
            <a:ext cx="8784976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77800" indent="-177800"/>
            <a:r>
              <a:rPr lang="cs-CZ" sz="1400" b="1" dirty="0" smtClean="0"/>
              <a:t>Metodika materiálu:</a:t>
            </a:r>
          </a:p>
          <a:p>
            <a:pPr marL="177800" indent="-177800"/>
            <a:endParaRPr lang="cs-CZ" sz="1400" dirty="0" smtClean="0"/>
          </a:p>
          <a:p>
            <a:pPr marL="177800" indent="-177800"/>
            <a:r>
              <a:rPr lang="cs-CZ" sz="1400" dirty="0" smtClean="0"/>
              <a:t>- výkladová prezentace se závěrečným shrnutím, které může sloužit jako zápis pro žáky a celkovým opakováním, využitelným </a:t>
            </a:r>
            <a:r>
              <a:rPr lang="cs-CZ" sz="1400" dirty="0" err="1" smtClean="0"/>
              <a:t>mimojiné</a:t>
            </a:r>
            <a:r>
              <a:rPr lang="cs-CZ" sz="1400" dirty="0" smtClean="0"/>
              <a:t> jako nástroj hodnocení či </a:t>
            </a:r>
            <a:r>
              <a:rPr lang="cs-CZ" sz="1400" dirty="0" err="1" smtClean="0"/>
              <a:t>autoevaluace</a:t>
            </a:r>
            <a:r>
              <a:rPr lang="cs-CZ" sz="1400" dirty="0" smtClean="0"/>
              <a:t> žáků</a:t>
            </a:r>
          </a:p>
          <a:p>
            <a:pPr marL="177800" indent="-177800"/>
            <a:endParaRPr lang="cs-CZ" sz="1400" dirty="0" smtClean="0"/>
          </a:p>
          <a:p>
            <a:pPr marL="177800" indent="-177800"/>
            <a:endParaRPr lang="cs-CZ" sz="1400" dirty="0" smtClean="0"/>
          </a:p>
          <a:p>
            <a:pPr marL="177800" indent="-177800"/>
            <a:endParaRPr lang="cs-CZ" sz="1400" dirty="0" smtClean="0"/>
          </a:p>
          <a:p>
            <a:pPr marL="177800" indent="-177800"/>
            <a:r>
              <a:rPr lang="cs-CZ" sz="1400" b="1" dirty="0" smtClean="0"/>
              <a:t>Zdroje: </a:t>
            </a:r>
          </a:p>
          <a:p>
            <a:pPr marL="177800" indent="-177800"/>
            <a:endParaRPr lang="cs-CZ" sz="1400" dirty="0" smtClean="0"/>
          </a:p>
          <a:p>
            <a:pPr marL="177800" indent="-177800"/>
            <a:r>
              <a:rPr lang="cs-CZ" sz="1400" dirty="0" smtClean="0"/>
              <a:t>PANAPP. </a:t>
            </a:r>
            <a:r>
              <a:rPr lang="cs-CZ" sz="1400" i="1" dirty="0" err="1" smtClean="0"/>
              <a:t>Blood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stain.png</a:t>
            </a:r>
            <a:r>
              <a:rPr lang="cs-CZ" sz="1400" dirty="0" smtClean="0"/>
              <a:t> [online]. [cit. 2.1.2013]. Dostupný na WWW: http://upload.wikimedia.org/wikipedia/commons/9/9d/Blood_stain.png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Robespierre.jpg</a:t>
            </a:r>
            <a:r>
              <a:rPr lang="cs-CZ" sz="1400" dirty="0" smtClean="0"/>
              <a:t> [online]. [cit. 2.1.2013]. Dostupný na WWW: http://upload.wikimedia.org/wikipedia/commons/1/12/Robespierre.jpg </a:t>
            </a:r>
          </a:p>
          <a:p>
            <a:pPr marL="177800" indent="-177800"/>
            <a:r>
              <a:rPr lang="cs-CZ" sz="1400" dirty="0" smtClean="0"/>
              <a:t>CRUIKSHANK, </a:t>
            </a:r>
            <a:r>
              <a:rPr lang="cs-CZ" sz="1400" dirty="0" err="1" smtClean="0"/>
              <a:t>George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Cruikshank</a:t>
            </a:r>
            <a:r>
              <a:rPr lang="cs-CZ" sz="1400" i="1" dirty="0" smtClean="0"/>
              <a:t> -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Radical</a:t>
            </a:r>
            <a:r>
              <a:rPr lang="cs-CZ" sz="1400" i="1" dirty="0" smtClean="0"/>
              <a:t>'s </a:t>
            </a:r>
            <a:r>
              <a:rPr lang="cs-CZ" sz="1400" i="1" dirty="0" err="1" smtClean="0"/>
              <a:t>Arms.png</a:t>
            </a:r>
            <a:r>
              <a:rPr lang="cs-CZ" sz="1400" dirty="0" smtClean="0"/>
              <a:t> [online]. [cit. 2.1.2013]. Dostupný na WWW: http://upload.wikimedia.org/wikipedia/commons/7/76/Cruikshank_-_The_Radical%27s_Arms.png </a:t>
            </a:r>
          </a:p>
          <a:p>
            <a:pPr marL="177800" indent="-177800"/>
            <a:r>
              <a:rPr lang="cs-CZ" sz="1400" dirty="0" smtClean="0"/>
              <a:t>CORMULLION. </a:t>
            </a:r>
            <a:r>
              <a:rPr lang="cs-CZ" sz="1400" i="1" dirty="0" err="1" smtClean="0"/>
              <a:t>Clock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french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republic.jpg</a:t>
            </a:r>
            <a:r>
              <a:rPr lang="cs-CZ" sz="1400" i="1" dirty="0" smtClean="0"/>
              <a:t> Skočit na: Navigace, Hledání</a:t>
            </a:r>
            <a:r>
              <a:rPr lang="cs-CZ" sz="1400" dirty="0" smtClean="0"/>
              <a:t> [online]. [cit. 2.1.2013]. Dostupný na WWW: http://upload.wikimedia.org/wikipedia/commons/2/2f/Clock-french-republic.jpg</a:t>
            </a:r>
          </a:p>
          <a:p>
            <a:pPr marL="177800" indent="-177800"/>
            <a:r>
              <a:rPr lang="cs-CZ" sz="1400" dirty="0" smtClean="0"/>
              <a:t>DEMACHY, </a:t>
            </a:r>
            <a:r>
              <a:rPr lang="cs-CZ" sz="1400" dirty="0" err="1" smtClean="0"/>
              <a:t>Pierre</a:t>
            </a:r>
            <a:r>
              <a:rPr lang="cs-CZ" sz="1400" dirty="0" smtClean="0"/>
              <a:t>-</a:t>
            </a:r>
            <a:r>
              <a:rPr lang="cs-CZ" sz="1400" dirty="0" err="1" smtClean="0"/>
              <a:t>Antoine</a:t>
            </a:r>
            <a:r>
              <a:rPr lang="cs-CZ" sz="1400" dirty="0" smtClean="0"/>
              <a:t>. </a:t>
            </a:r>
            <a:r>
              <a:rPr lang="cs-CZ" sz="1400" i="1" dirty="0" err="1" smtClean="0"/>
              <a:t>Fête</a:t>
            </a:r>
            <a:r>
              <a:rPr lang="cs-CZ" sz="1400" i="1" dirty="0" smtClean="0"/>
              <a:t> de l'</a:t>
            </a:r>
            <a:r>
              <a:rPr lang="cs-CZ" sz="1400" i="1" dirty="0" err="1" smtClean="0"/>
              <a:t>Etre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suprême</a:t>
            </a:r>
            <a:r>
              <a:rPr lang="cs-CZ" sz="1400" i="1" dirty="0" smtClean="0"/>
              <a:t> 2.jpg</a:t>
            </a:r>
            <a:r>
              <a:rPr lang="cs-CZ" sz="1400" dirty="0" smtClean="0"/>
              <a:t> [online]. [cit. 2.1.2013]. Dostupný na WWW: http://upload.wikimedia.org/wikipedia/commons/1/19/F%C3%AAte_de_l%27Etre_supr%C3%AAme_2.jpg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Arrestation</a:t>
            </a:r>
            <a:r>
              <a:rPr lang="cs-CZ" sz="1400" i="1" dirty="0" smtClean="0"/>
              <a:t> de </a:t>
            </a:r>
            <a:r>
              <a:rPr lang="cs-CZ" sz="1400" i="1" dirty="0" err="1" smtClean="0"/>
              <a:t>Robespierre.jpg</a:t>
            </a:r>
            <a:r>
              <a:rPr lang="cs-CZ" sz="1400" dirty="0" smtClean="0"/>
              <a:t> [online]. [cit. 2.1.2013]. Dostupný na WWW: http://upload.wikimedia.org/wikipedia/commons/a/a2/Arrestation_de_Robespierre.jpg</a:t>
            </a:r>
          </a:p>
          <a:p>
            <a:pPr marL="177800" indent="-177800"/>
            <a:r>
              <a:rPr lang="cs-CZ" sz="1400" dirty="0" smtClean="0"/>
              <a:t>NEZNÁMÝ. </a:t>
            </a:r>
            <a:r>
              <a:rPr lang="cs-CZ" sz="1400" i="1" dirty="0" err="1" smtClean="0"/>
              <a:t>Execution</a:t>
            </a:r>
            <a:r>
              <a:rPr lang="cs-CZ" sz="1400" i="1" dirty="0" smtClean="0"/>
              <a:t> </a:t>
            </a:r>
            <a:r>
              <a:rPr lang="cs-CZ" sz="1400" i="1" dirty="0" err="1" smtClean="0"/>
              <a:t>robespierre</a:t>
            </a:r>
            <a:r>
              <a:rPr lang="cs-CZ" sz="1400" i="1" dirty="0" smtClean="0"/>
              <a:t>, </a:t>
            </a:r>
            <a:r>
              <a:rPr lang="cs-CZ" sz="1400" i="1" dirty="0" err="1" smtClean="0"/>
              <a:t>saint</a:t>
            </a:r>
            <a:r>
              <a:rPr lang="cs-CZ" sz="1400" i="1" dirty="0" smtClean="0"/>
              <a:t> just....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[online]. [cit. 2.1.2013]. Dostupný na WWW: http://upload.wikimedia.org/wikipedia/commons/2/21/Execution_robespierre%2C_saint_just....jpg</a:t>
            </a:r>
          </a:p>
          <a:p>
            <a:pPr marL="177800" indent="-177800"/>
            <a:endParaRPr lang="cs-CZ" sz="1400" dirty="0" smtClean="0"/>
          </a:p>
          <a:p>
            <a:pPr marL="177800" indent="-177800"/>
            <a:r>
              <a:rPr lang="cs-CZ" sz="1400" dirty="0" smtClean="0"/>
              <a:t>Ostatní obrázky jsou součástí knihoven Microsoft Office 2007</a:t>
            </a:r>
          </a:p>
          <a:p>
            <a:pPr marL="177800" indent="-177800"/>
            <a:r>
              <a:rPr lang="cs-CZ" sz="1400" dirty="0" smtClean="0"/>
              <a:t>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549</Words>
  <Application>Microsoft Office PowerPoint</Application>
  <PresentationFormat>Předvádění na obrazovce (4:3)</PresentationFormat>
  <Paragraphs>94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a MŠ Janov nad Nisou - Zá</dc:creator>
  <cp:lastModifiedBy>Zdenek</cp:lastModifiedBy>
  <cp:revision>13</cp:revision>
  <dcterms:created xsi:type="dcterms:W3CDTF">2013-01-08T09:00:23Z</dcterms:created>
  <dcterms:modified xsi:type="dcterms:W3CDTF">2013-05-13T16:40:52Z</dcterms:modified>
</cp:coreProperties>
</file>