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62" r:id="rId4"/>
    <p:sldId id="263" r:id="rId5"/>
    <p:sldId id="257" r:id="rId6"/>
    <p:sldId id="265" r:id="rId7"/>
    <p:sldId id="266" r:id="rId8"/>
    <p:sldId id="267" r:id="rId9"/>
    <p:sldId id="258" r:id="rId10"/>
    <p:sldId id="268" r:id="rId11"/>
    <p:sldId id="269" r:id="rId12"/>
    <p:sldId id="259" r:id="rId13"/>
    <p:sldId id="260" r:id="rId14"/>
    <p:sldId id="261" r:id="rId15"/>
    <p:sldId id="271" r:id="rId16"/>
    <p:sldId id="264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A5715-ED43-4542-BBD3-ECD61B70493B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B50E1-7F39-44EE-9B1C-0EE268572FD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9681" t="22266" r="55453" b="8829"/>
          <a:stretch>
            <a:fillRect/>
          </a:stretch>
        </p:blipFill>
        <p:spPr bwMode="auto">
          <a:xfrm>
            <a:off x="1763688" y="260648"/>
            <a:ext cx="5688632" cy="632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07704" y="2420888"/>
            <a:ext cx="5495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Sjednocení Německa</a:t>
            </a:r>
            <a:endParaRPr lang="cs-CZ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80728"/>
            <a:ext cx="5789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Který další stát se ještě objevil v 19. století na mapě Evropy?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1680" y="1484784"/>
            <a:ext cx="706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Itálie.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924944"/>
            <a:ext cx="6968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Proč se nepodařilo sjednotit Itálii a Německo již v revolučním roce 1848?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4509120"/>
            <a:ext cx="7996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Jaké důvody měli němečtí a italští králové k tomu, aby podpořili vznik nových států?</a:t>
            </a:r>
            <a:endParaRPr lang="cs-CZ" i="1" dirty="0"/>
          </a:p>
        </p:txBody>
      </p:sp>
      <p:pic>
        <p:nvPicPr>
          <p:cNvPr id="1026" name="Picture 2" descr="C:\Documents and Settings\Pocitac\Local Settings\Temporary Internet Files\Content.IE5\64VXCJ0X\MC9000159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412776"/>
            <a:ext cx="1584176" cy="12467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691680" y="3429000"/>
            <a:ext cx="6617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Protože sjednocení chtěla jen část obyvatelstva a ne politici a králové.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5085184"/>
            <a:ext cx="52107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1) větší vliv v mezinárodní politice</a:t>
            </a:r>
          </a:p>
          <a:p>
            <a:r>
              <a:rPr lang="cs-CZ" i="1" dirty="0" smtClean="0"/>
              <a:t>2) odstranění cel, sjednocení měr a vah, obchodu atd.</a:t>
            </a:r>
            <a:endParaRPr lang="cs-CZ" i="1" dirty="0"/>
          </a:p>
        </p:txBody>
      </p:sp>
      <p:pic>
        <p:nvPicPr>
          <p:cNvPr id="1028" name="Picture 4" descr="C:\Documents and Settings\Pocitac\Local Settings\Temporary Internet Files\Content.IE5\EWH1S34F\MP900315685[1].jpg"/>
          <p:cNvPicPr>
            <a:picLocks noChangeAspect="1" noChangeArrowheads="1"/>
          </p:cNvPicPr>
          <p:nvPr/>
        </p:nvPicPr>
        <p:blipFill>
          <a:blip r:embed="rId3" cstate="print"/>
          <a:srcRect r="12500"/>
          <a:stretch>
            <a:fillRect/>
          </a:stretch>
        </p:blipFill>
        <p:spPr bwMode="auto">
          <a:xfrm>
            <a:off x="683568" y="5085184"/>
            <a:ext cx="1512168" cy="1233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3712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německé státy – od roku 1815 členy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99992" y="692696"/>
            <a:ext cx="1964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Německého spolku</a:t>
            </a:r>
            <a:endParaRPr lang="cs-CZ" dirty="0"/>
          </a:p>
        </p:txBody>
      </p:sp>
      <p:pic>
        <p:nvPicPr>
          <p:cNvPr id="1026" name="Picture 2" descr="File:Deutscher Bun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5132731" cy="51845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436096" y="1916832"/>
            <a:ext cx="1674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nejsilnější stát =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8264" y="1916832"/>
            <a:ext cx="813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Prusko</a:t>
            </a:r>
            <a:endParaRPr lang="cs-CZ" dirty="0"/>
          </a:p>
        </p:txBody>
      </p:sp>
      <p:sp>
        <p:nvSpPr>
          <p:cNvPr id="15" name="Šipka doleva 14"/>
          <p:cNvSpPr/>
          <p:nvPr/>
        </p:nvSpPr>
        <p:spPr>
          <a:xfrm rot="20453694">
            <a:off x="3731591" y="2189604"/>
            <a:ext cx="1652061" cy="432048"/>
          </a:xfrm>
          <a:prstGeom prst="leftArrow">
            <a:avLst/>
          </a:prstGeom>
          <a:solidFill>
            <a:srgbClr val="FFFF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652120" y="2492896"/>
            <a:ext cx="2401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Kdy v českých dějinách jsme se</a:t>
            </a:r>
          </a:p>
          <a:p>
            <a:r>
              <a:rPr lang="cs-CZ" sz="1400" i="1" dirty="0" smtClean="0"/>
              <a:t>s Pruskem už setkali?</a:t>
            </a:r>
            <a:endParaRPr lang="cs-CZ" sz="1400" i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24128" y="3573016"/>
            <a:ext cx="29778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Byl to militantní stát – co to znamená?</a:t>
            </a:r>
            <a:endParaRPr lang="cs-CZ" sz="1400" i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08104" y="4797152"/>
            <a:ext cx="1719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součást spolku =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64288" y="4653136"/>
            <a:ext cx="1323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Habsburská </a:t>
            </a:r>
          </a:p>
          <a:p>
            <a:pPr algn="ctr"/>
            <a:r>
              <a:rPr lang="cs-CZ" dirty="0" smtClean="0"/>
              <a:t>monarchie</a:t>
            </a:r>
            <a:endParaRPr lang="cs-CZ" dirty="0"/>
          </a:p>
        </p:txBody>
      </p:sp>
      <p:sp>
        <p:nvSpPr>
          <p:cNvPr id="21" name="Šipka doleva 20"/>
          <p:cNvSpPr/>
          <p:nvPr/>
        </p:nvSpPr>
        <p:spPr>
          <a:xfrm rot="938312">
            <a:off x="3735458" y="4508494"/>
            <a:ext cx="1657420" cy="432048"/>
          </a:xfrm>
          <a:prstGeom prst="leftArrow">
            <a:avLst/>
          </a:prstGeom>
          <a:solidFill>
            <a:srgbClr val="FFFF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File:Flag of Prussia 1892-1918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836712"/>
            <a:ext cx="1680187" cy="1008112"/>
          </a:xfrm>
          <a:prstGeom prst="rect">
            <a:avLst/>
          </a:prstGeom>
          <a:noFill/>
        </p:spPr>
      </p:pic>
      <p:pic>
        <p:nvPicPr>
          <p:cNvPr id="1030" name="Picture 6" descr="Soubor:Flag of the Habsburg Monarchy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373216"/>
            <a:ext cx="1657535" cy="11043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15" grpId="0" animBg="1"/>
      <p:bldP spid="16" grpId="0"/>
      <p:bldP spid="18" grpId="0"/>
      <p:bldP spid="19" grpId="0"/>
      <p:bldP spid="20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827584" y="908720"/>
            <a:ext cx="4520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Prusko = hlavní slovo ve sjednocení Německa</a:t>
            </a:r>
            <a:endParaRPr lang="cs-CZ" dirty="0"/>
          </a:p>
        </p:txBody>
      </p:sp>
      <p:pic>
        <p:nvPicPr>
          <p:cNvPr id="10" name="Obrázek 9" descr="otto_von_bismarck.jpe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8024" y="1268760"/>
            <a:ext cx="3240360" cy="3994965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5364088" y="5373216"/>
            <a:ext cx="1972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Otto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Bismarck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4088" y="5661248"/>
            <a:ext cx="1787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„železný kancléř“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5536" y="2924944"/>
            <a:ext cx="39233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i="1" dirty="0" smtClean="0"/>
              <a:t>„Jednota nebude dosažena řečmi a </a:t>
            </a:r>
          </a:p>
          <a:p>
            <a:pPr algn="ctr"/>
            <a:r>
              <a:rPr lang="cs-CZ" i="1" dirty="0" smtClean="0"/>
              <a:t>rozhodováním většiny v parlamentě, ale</a:t>
            </a:r>
          </a:p>
          <a:p>
            <a:pPr algn="ctr"/>
            <a:r>
              <a:rPr lang="cs-CZ" i="1" dirty="0" smtClean="0">
                <a:solidFill>
                  <a:srgbClr val="FF0000"/>
                </a:solidFill>
              </a:rPr>
              <a:t>krví a železem</a:t>
            </a:r>
            <a:r>
              <a:rPr lang="cs-CZ" i="1" dirty="0" smtClean="0"/>
              <a:t>“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8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2750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první krok ke sjednocení =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63888" y="620688"/>
            <a:ext cx="1898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porážka Rakouska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1680" y="1268760"/>
            <a:ext cx="39126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/>
              <a:t>Proč museli Němci porazit Habsburskou monarchii?</a:t>
            </a:r>
            <a:endParaRPr lang="cs-CZ" sz="1400" i="1" dirty="0"/>
          </a:p>
        </p:txBody>
      </p:sp>
      <p:pic>
        <p:nvPicPr>
          <p:cNvPr id="6" name="Picture 2" descr="File:Deutscher Bun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700808"/>
            <a:ext cx="4608512" cy="4655062"/>
          </a:xfrm>
          <a:prstGeom prst="rect">
            <a:avLst/>
          </a:prstGeom>
          <a:noFill/>
        </p:spPr>
      </p:pic>
      <p:cxnSp>
        <p:nvCxnSpPr>
          <p:cNvPr id="8" name="Přímá spojovací čára 7"/>
          <p:cNvCxnSpPr/>
          <p:nvPr/>
        </p:nvCxnSpPr>
        <p:spPr>
          <a:xfrm flipH="1">
            <a:off x="4644008" y="4149080"/>
            <a:ext cx="1080120" cy="12241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860032" y="4149080"/>
            <a:ext cx="864096" cy="11521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620688"/>
            <a:ext cx="3316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bitva u Sadové u Hradce Králové</a:t>
            </a:r>
            <a:endParaRPr lang="cs-CZ" dirty="0"/>
          </a:p>
        </p:txBody>
      </p:sp>
      <p:pic>
        <p:nvPicPr>
          <p:cNvPr id="21506" name="Picture 2" descr="File:Battle of Koniggratz.png"/>
          <p:cNvPicPr>
            <a:picLocks noChangeAspect="1" noChangeArrowheads="1"/>
          </p:cNvPicPr>
          <p:nvPr/>
        </p:nvPicPr>
        <p:blipFill>
          <a:blip r:embed="rId2" cstate="print"/>
          <a:srcRect t="10742"/>
          <a:stretch>
            <a:fillRect/>
          </a:stretch>
        </p:blipFill>
        <p:spPr bwMode="auto">
          <a:xfrm>
            <a:off x="755576" y="980728"/>
            <a:ext cx="7620000" cy="4786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ovéPole 3"/>
          <p:cNvSpPr txBox="1"/>
          <p:nvPr/>
        </p:nvSpPr>
        <p:spPr>
          <a:xfrm>
            <a:off x="971600" y="620688"/>
            <a:ext cx="1781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července 1866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668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nejprve převaha rakouského dělostřelectva, opevněného na Chlumu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31840" y="1124744"/>
            <a:ext cx="5179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moderní bronzová děla s dostřelem několik kilometrů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1556792"/>
            <a:ext cx="2687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později bitvy mezi pěšáky</a:t>
            </a:r>
            <a:endParaRPr lang="cs-CZ" dirty="0"/>
          </a:p>
        </p:txBody>
      </p:sp>
      <p:pic>
        <p:nvPicPr>
          <p:cNvPr id="24582" name="Picture 6" descr="File:Batalha sadowa 1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916832"/>
            <a:ext cx="6192688" cy="4679589"/>
          </a:xfrm>
          <a:prstGeom prst="rect">
            <a:avLst/>
          </a:prstGeom>
          <a:noFill/>
        </p:spPr>
      </p:pic>
      <p:pic>
        <p:nvPicPr>
          <p:cNvPr id="24584" name="Picture 8" descr="File:Battle of Svib Schuellinger.png"/>
          <p:cNvPicPr>
            <a:picLocks noChangeAspect="1" noChangeArrowheads="1"/>
          </p:cNvPicPr>
          <p:nvPr/>
        </p:nvPicPr>
        <p:blipFill>
          <a:blip r:embed="rId3" cstate="print"/>
          <a:srcRect b="8151"/>
          <a:stretch>
            <a:fillRect/>
          </a:stretch>
        </p:blipFill>
        <p:spPr bwMode="auto">
          <a:xfrm>
            <a:off x="1403648" y="1916832"/>
            <a:ext cx="6264696" cy="4690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971600" y="548680"/>
            <a:ext cx="3330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Prusové vybaveni „zadovkami“…</a:t>
            </a:r>
            <a:endParaRPr lang="cs-CZ" dirty="0"/>
          </a:p>
        </p:txBody>
      </p:sp>
      <p:pic>
        <p:nvPicPr>
          <p:cNvPr id="12" name="Picture 4" descr="File:Zündnadelgewehr m-1854 Jägertruppen - Preussen - Armémuseum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D1CAC4"/>
              </a:clrFrom>
              <a:clrTo>
                <a:srgbClr val="D1CAC4">
                  <a:alpha val="0"/>
                </a:srgbClr>
              </a:clrTo>
            </a:clrChange>
          </a:blip>
          <a:srcRect l="3780" t="55181" r="5501" b="13549"/>
          <a:stretch>
            <a:fillRect/>
          </a:stretch>
        </p:blipFill>
        <p:spPr bwMode="auto">
          <a:xfrm>
            <a:off x="1331640" y="1196752"/>
            <a:ext cx="6912768" cy="1224136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2195736" y="2492896"/>
            <a:ext cx="6097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 technika bodákového útoku rakouské armády nemohla uspět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4581128"/>
            <a:ext cx="7578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nakonec Rakušané ztratili Chlum a celá část rakouské armády se dala na ústup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1560" y="2996952"/>
            <a:ext cx="81908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Marně se poblíže vesničky Chlumu postavila </a:t>
            </a:r>
            <a:r>
              <a:rPr lang="cs-CZ" i="1" dirty="0" err="1" smtClean="0"/>
              <a:t>Prušákům</a:t>
            </a:r>
            <a:r>
              <a:rPr lang="cs-CZ" i="1" dirty="0" smtClean="0"/>
              <a:t> v cestu dělostřelecká baterie</a:t>
            </a:r>
          </a:p>
          <a:p>
            <a:r>
              <a:rPr lang="cs-CZ" i="1" dirty="0" smtClean="0"/>
              <a:t>3. armádního sboru, proslulá baterie mrtvých – a tak dlouho na ně metala osmiliberní</a:t>
            </a:r>
          </a:p>
          <a:p>
            <a:r>
              <a:rPr lang="cs-CZ" i="1" dirty="0" smtClean="0"/>
              <a:t>kartáče, až z ní byli zabiti jeden po druhém všichni, 52 mužů postřílených na jedné </a:t>
            </a:r>
          </a:p>
          <a:p>
            <a:r>
              <a:rPr lang="cs-CZ" i="1" dirty="0" smtClean="0"/>
              <a:t>hromadě se svými 64 koňmi.</a:t>
            </a:r>
            <a:endParaRPr lang="cs-CZ" i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3568" y="5301208"/>
            <a:ext cx="80335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Všechny stráně a výšiny se modraly stále souvisleji modrými uniformami </a:t>
            </a:r>
            <a:r>
              <a:rPr lang="cs-CZ" i="1" dirty="0" err="1" smtClean="0"/>
              <a:t>Prušáků</a:t>
            </a:r>
            <a:r>
              <a:rPr lang="cs-CZ" i="1" dirty="0" smtClean="0"/>
              <a:t>. </a:t>
            </a:r>
          </a:p>
          <a:p>
            <a:r>
              <a:rPr lang="cs-CZ" i="1" dirty="0" smtClean="0"/>
              <a:t>Rakouské pluky byly roztrhány, rozpuštěny, promíchány páté přes deváté, dělostřelci</a:t>
            </a:r>
          </a:p>
          <a:p>
            <a:r>
              <a:rPr lang="cs-CZ" i="1" dirty="0" smtClean="0"/>
              <a:t>a </a:t>
            </a:r>
            <a:r>
              <a:rPr lang="cs-CZ" i="1" dirty="0" err="1" smtClean="0"/>
              <a:t>vozatajci</a:t>
            </a:r>
            <a:r>
              <a:rPr lang="cs-CZ" i="1" dirty="0" smtClean="0"/>
              <a:t> vráželi do pěšáků a drtili je na kaši, do které dusalo zdivočelé </a:t>
            </a:r>
            <a:r>
              <a:rPr lang="cs-CZ" i="1" dirty="0" err="1" smtClean="0"/>
              <a:t>jezdecko</a:t>
            </a:r>
            <a:r>
              <a:rPr lang="cs-CZ" i="1" dirty="0" smtClean="0"/>
              <a:t>.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971600" y="6309320"/>
            <a:ext cx="4355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po páté hodině odpolední bylo dobojováno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ile:Baterie-Mrtvý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73343">
            <a:off x="923292" y="1903499"/>
            <a:ext cx="7096125" cy="450532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971600" y="404664"/>
            <a:ext cx="1030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Statistika</a:t>
            </a:r>
            <a:endParaRPr lang="cs-CZ" dirty="0"/>
          </a:p>
        </p:txBody>
      </p:sp>
      <p:pic>
        <p:nvPicPr>
          <p:cNvPr id="4" name="Picture 6" descr="Soubor:Flag of the Habsburg Monarchy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836712"/>
            <a:ext cx="1080795" cy="648072"/>
          </a:xfrm>
          <a:prstGeom prst="rect">
            <a:avLst/>
          </a:prstGeom>
          <a:noFill/>
        </p:spPr>
      </p:pic>
      <p:pic>
        <p:nvPicPr>
          <p:cNvPr id="5" name="Picture 4" descr="File:Flag of Prussia 1892-1918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836712"/>
            <a:ext cx="1080120" cy="64807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763688" y="980728"/>
            <a:ext cx="880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42.818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404664"/>
            <a:ext cx="5434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mrtvých, raněných, pohřešovaných nebo zajatých mužů: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48264" y="980728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9.172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404664"/>
            <a:ext cx="1398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mrtvých koní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980728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6.010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980728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939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79712" y="404664"/>
            <a:ext cx="1533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ztracených děl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980728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187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92280" y="9807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pic>
        <p:nvPicPr>
          <p:cNvPr id="25604" name="Picture 4" descr="File:Ho&amp;rcaron;ice-Gothard-pomník-padlým-1866-u-Sadová2011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22783">
            <a:off x="1676837" y="1436162"/>
            <a:ext cx="3834426" cy="511256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5606" name="Picture 6" descr="File:Pomník 12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94322">
            <a:off x="4322390" y="1889972"/>
            <a:ext cx="2928325" cy="4392488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ile:Map-NDB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340768"/>
            <a:ext cx="5328592" cy="4522143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3528" y="836712"/>
            <a:ext cx="4179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po porážce Rakouska vytvořilo Prusko tzv.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427984" y="836712"/>
            <a:ext cx="2448272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Severoněmecký spolek</a:t>
            </a:r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7652" name="Picture 4" descr="Soubor:Flag of the German Empire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4664"/>
            <a:ext cx="1296955" cy="86409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5536" y="1556792"/>
            <a:ext cx="2052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bez vlivu Rakouska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861048"/>
            <a:ext cx="3023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problémy s dalším sousedem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03648" y="4221088"/>
            <a:ext cx="801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Francií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476672"/>
            <a:ext cx="411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v r. 1870 začala válka prusko-francouzská</a:t>
            </a:r>
            <a:endParaRPr lang="cs-CZ" dirty="0"/>
          </a:p>
        </p:txBody>
      </p:sp>
      <p:pic>
        <p:nvPicPr>
          <p:cNvPr id="6" name="Obrázek 5" descr="Napoleon_I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4293096"/>
            <a:ext cx="1543851" cy="201622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043608" y="4581128"/>
            <a:ext cx="3401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v jedné z bitev zajat Napoleon III.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020272" y="4221088"/>
            <a:ext cx="144016" cy="22322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596336" y="4221088"/>
            <a:ext cx="144016" cy="22322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884368" y="4221088"/>
            <a:ext cx="144016" cy="22322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172400" y="4221088"/>
            <a:ext cx="144016" cy="22322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8460432" y="4221088"/>
            <a:ext cx="144016" cy="22322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308304" y="4221088"/>
            <a:ext cx="144016" cy="223224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971600" y="5085184"/>
            <a:ext cx="5415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po prohrané válce musela Francie platit velké reparace</a:t>
            </a:r>
          </a:p>
          <a:p>
            <a:r>
              <a:rPr lang="cs-CZ" dirty="0" smtClean="0"/>
              <a:t>  a přišla o Alsasko a Lotrinsko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949280"/>
            <a:ext cx="4746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mnohaleté nepřátelství mezi Němci a Francouzi</a:t>
            </a:r>
            <a:endParaRPr lang="cs-CZ" dirty="0"/>
          </a:p>
        </p:txBody>
      </p:sp>
      <p:pic>
        <p:nvPicPr>
          <p:cNvPr id="4098" name="Picture 2" descr="File:Schott Berennung von Lichtenber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908720"/>
            <a:ext cx="5544616" cy="31812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3546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1871 – vyhlášeno Německé císařství</a:t>
            </a:r>
            <a:endParaRPr lang="cs-CZ" dirty="0"/>
          </a:p>
        </p:txBody>
      </p:sp>
      <p:pic>
        <p:nvPicPr>
          <p:cNvPr id="3" name="Obrázek 2" descr="3602_thu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96752"/>
            <a:ext cx="1872208" cy="1123325"/>
          </a:xfrm>
          <a:prstGeom prst="rect">
            <a:avLst/>
          </a:prstGeom>
        </p:spPr>
      </p:pic>
      <p:pic>
        <p:nvPicPr>
          <p:cNvPr id="5" name="Obrázek 4" descr="Wilhelm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852936"/>
            <a:ext cx="2233090" cy="278149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979712" y="5661248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Vilém I.</a:t>
            </a:r>
            <a:endParaRPr lang="cs-CZ" dirty="0"/>
          </a:p>
        </p:txBody>
      </p:sp>
      <p:pic>
        <p:nvPicPr>
          <p:cNvPr id="3074" name="Picture 2" descr="Soubor:Wappen Deutsches Reich - Reichsadler 1889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908720"/>
            <a:ext cx="4107097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700808"/>
            <a:ext cx="7972375" cy="23083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algn="ctr"/>
            <a:endParaRPr lang="cs-CZ" u="sn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cs-CZ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Sjednocení Německa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v čele sjednocení = Prusko (kancléř Otto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von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Bismarck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2 kroky k sjednocení: 1) válka s Rakouskem (největší bitva v červenci 1866 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   u Sadové u Hradce Králové) – Německo bez vlivu Rakouska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2) válka s Francií – připojení jižních německých států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- 1871 – vznik Německého císařství (Vilém I.)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1769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si pamatuješ?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71600" y="1988840"/>
            <a:ext cx="4096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Který stát byl v čele sjednocení Německa?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708920"/>
            <a:ext cx="5907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se jmenoval pruský kancléř, který sjednocení organizoval?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3429000"/>
            <a:ext cx="6589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Které dva státy museli Prusové porazit, aby bylo Německo jednotné?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4149080"/>
            <a:ext cx="5732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Kde a kdy se odehrála největší bitva prusko-rakouské války?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5589240"/>
            <a:ext cx="4865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 kterém roce bylo vyhlášeno německé císařství?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4869160"/>
            <a:ext cx="4672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Která zbraň umožnila Prusům porazit Rakušany?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79249"/>
            <a:ext cx="864096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Metodika materiálu:</a:t>
            </a:r>
          </a:p>
          <a:p>
            <a:r>
              <a:rPr lang="cs-CZ" sz="1400" dirty="0" smtClean="0"/>
              <a:t>- výkladová prezentace se závěrečným shrnutím, které lze využít jako zápis pro žáky a opakováním</a:t>
            </a:r>
          </a:p>
          <a:p>
            <a:endParaRPr lang="cs-CZ" sz="1400" dirty="0" smtClean="0"/>
          </a:p>
          <a:p>
            <a:r>
              <a:rPr lang="cs-CZ" sz="1400" b="1" dirty="0" smtClean="0"/>
              <a:t>Zdroje:</a:t>
            </a:r>
          </a:p>
          <a:p>
            <a:r>
              <a:rPr lang="cs-CZ" sz="1400" dirty="0" smtClean="0"/>
              <a:t>KGBERGER. </a:t>
            </a:r>
            <a:r>
              <a:rPr lang="cs-CZ" sz="1400" i="1" dirty="0" err="1" smtClean="0"/>
              <a:t>Deutscher</a:t>
            </a:r>
            <a:r>
              <a:rPr lang="cs-CZ" sz="1400" i="1" dirty="0" smtClean="0"/>
              <a:t> Bund.</a:t>
            </a:r>
            <a:r>
              <a:rPr lang="cs-CZ" sz="1400" i="1" dirty="0" err="1" smtClean="0"/>
              <a:t>svg</a:t>
            </a:r>
            <a:r>
              <a:rPr lang="cs-CZ" sz="1400" dirty="0" smtClean="0"/>
              <a:t> [online]. [cit. 6.9.2012]. Dostupný na WWW: &lt;http://upload.wikimedia.org/wikipedia/commons/e/e9/Deutscher_Bund.svg&gt;. </a:t>
            </a:r>
          </a:p>
          <a:p>
            <a:r>
              <a:rPr lang="cs-CZ" sz="1400" dirty="0" smtClean="0"/>
              <a:t>LIUZZO, David. </a:t>
            </a:r>
            <a:r>
              <a:rPr lang="cs-CZ" sz="1400" i="1" dirty="0" smtClean="0"/>
              <a:t>Flag of </a:t>
            </a:r>
            <a:r>
              <a:rPr lang="cs-CZ" sz="1400" i="1" dirty="0" err="1" smtClean="0"/>
              <a:t>Prussia</a:t>
            </a:r>
            <a:r>
              <a:rPr lang="cs-CZ" sz="1400" i="1" dirty="0" smtClean="0"/>
              <a:t> 1892-1918.svg</a:t>
            </a:r>
            <a:r>
              <a:rPr lang="cs-CZ" sz="1400" dirty="0" smtClean="0"/>
              <a:t> [online]. [cit. 6.9.2012]. Dostupný na WWW: &lt;http://upload.wikimedia.org/wikipedia/commons/b/b9/Flag_of_Prussia_1892-1918.svg&gt;.</a:t>
            </a:r>
          </a:p>
          <a:p>
            <a:r>
              <a:rPr lang="cs-CZ" sz="1400" dirty="0" smtClean="0"/>
              <a:t>SIR IAIN. </a:t>
            </a:r>
            <a:r>
              <a:rPr lang="cs-CZ" sz="1400" i="1" dirty="0" smtClean="0"/>
              <a:t>Flag of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Habsburg</a:t>
            </a:r>
            <a:r>
              <a:rPr lang="cs-CZ" sz="1400" i="1" dirty="0" smtClean="0"/>
              <a:t> Monarchy.</a:t>
            </a:r>
            <a:r>
              <a:rPr lang="cs-CZ" sz="1400" i="1" dirty="0" err="1" smtClean="0"/>
              <a:t>svg</a:t>
            </a:r>
            <a:r>
              <a:rPr lang="cs-CZ" sz="1400" dirty="0" smtClean="0"/>
              <a:t> [online]. [cit. 6.9.2012]. Dostupný na WWW: &lt;http://upload.wikimedia.org/wikipedia/commons/7/7a/Flag_of_the_Habsburg_Monarchy.svg&gt;.</a:t>
            </a:r>
          </a:p>
          <a:p>
            <a:r>
              <a:rPr lang="cs-CZ" sz="1400" dirty="0" smtClean="0"/>
              <a:t>NEZNÁMÝ. </a:t>
            </a:r>
            <a:r>
              <a:rPr lang="cs-CZ" sz="1400" i="1" dirty="0" smtClean="0"/>
              <a:t>OttovanBismarck1.jpg</a:t>
            </a:r>
            <a:r>
              <a:rPr lang="cs-CZ" sz="1400" dirty="0" smtClean="0"/>
              <a:t> [online]. [cit. 6.9.2012]. Dostupný na WWW: &lt;http://upload.wikimedia.org/wikipedia/commons/9/91/OttovanBismarck1.jpg&gt;.</a:t>
            </a:r>
          </a:p>
          <a:p>
            <a:r>
              <a:rPr lang="cs-CZ" sz="1400" dirty="0" smtClean="0"/>
              <a:t>THEN, </a:t>
            </a:r>
            <a:r>
              <a:rPr lang="cs-CZ" sz="1400" dirty="0" err="1" smtClean="0"/>
              <a:t>Julien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Battle</a:t>
            </a:r>
            <a:r>
              <a:rPr lang="cs-CZ" sz="1400" i="1" dirty="0" smtClean="0"/>
              <a:t> of </a:t>
            </a:r>
            <a:r>
              <a:rPr lang="cs-CZ" sz="1400" i="1" dirty="0" err="1" smtClean="0"/>
              <a:t>Koniggratz.png</a:t>
            </a:r>
            <a:r>
              <a:rPr lang="cs-CZ" sz="1400" dirty="0" smtClean="0"/>
              <a:t> [online]. [cit. 6.9.2012]. Dostupný na WWW: &lt;http://upload.wikimedia.org/wikipedia/commons/1/10/Battle_of_Koniggratz.png&gt;.</a:t>
            </a:r>
          </a:p>
          <a:p>
            <a:r>
              <a:rPr lang="cs-CZ" sz="1400" dirty="0" smtClean="0"/>
              <a:t>ARMÉMUSEUM. </a:t>
            </a:r>
            <a:r>
              <a:rPr lang="cs-CZ" sz="1400" i="1" dirty="0" err="1" smtClean="0"/>
              <a:t>Zündnadelgewehr</a:t>
            </a:r>
            <a:r>
              <a:rPr lang="cs-CZ" sz="1400" i="1" dirty="0" smtClean="0"/>
              <a:t> m-1854 </a:t>
            </a:r>
            <a:r>
              <a:rPr lang="cs-CZ" sz="1400" i="1" dirty="0" err="1" smtClean="0"/>
              <a:t>Jägertruppen</a:t>
            </a:r>
            <a:r>
              <a:rPr lang="cs-CZ" sz="1400" i="1" dirty="0" smtClean="0"/>
              <a:t> - </a:t>
            </a:r>
            <a:r>
              <a:rPr lang="cs-CZ" sz="1400" i="1" dirty="0" err="1" smtClean="0"/>
              <a:t>Preussen</a:t>
            </a:r>
            <a:r>
              <a:rPr lang="cs-CZ" sz="1400" i="1" dirty="0" smtClean="0"/>
              <a:t> - </a:t>
            </a:r>
            <a:r>
              <a:rPr lang="cs-CZ" sz="1400" i="1" dirty="0" err="1" smtClean="0"/>
              <a:t>Armémuseum.jpg</a:t>
            </a:r>
            <a:r>
              <a:rPr lang="cs-CZ" sz="1400" dirty="0" smtClean="0"/>
              <a:t> [online]. [cit. 6.9.2012]. Dostupný na WWW: &lt;http://upload.wikimedia.org/wikipedia/commons/4/4d/Z%C3%BCndnadelgewehr_m-1854_J%C3%A4gertruppen_-_Preussen_-_Arm%C3%A9museum.jpg&gt;.</a:t>
            </a:r>
          </a:p>
          <a:p>
            <a:r>
              <a:rPr lang="cs-CZ" sz="1400" dirty="0" smtClean="0"/>
              <a:t>NEZNÁMÝ. </a:t>
            </a:r>
            <a:r>
              <a:rPr lang="cs-CZ" sz="1400" i="1" dirty="0" err="1" smtClean="0"/>
              <a:t>Batalha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sadowa</a:t>
            </a:r>
            <a:r>
              <a:rPr lang="cs-CZ" sz="1400" i="1" dirty="0" smtClean="0"/>
              <a:t> 1866.jpg</a:t>
            </a:r>
            <a:r>
              <a:rPr lang="cs-CZ" sz="1400" dirty="0" smtClean="0"/>
              <a:t> [online]. [cit. 6.9.2012]. Dostupný na WWW: &lt;http://upload.wikimedia.org/wikipedia/commons/b/b8/Batalha_sadowa_1866.jpg&gt;. </a:t>
            </a:r>
          </a:p>
          <a:p>
            <a:r>
              <a:rPr lang="cs-CZ" sz="1400" dirty="0" smtClean="0"/>
              <a:t>SCHÜLLINGER, Hugo. </a:t>
            </a:r>
            <a:r>
              <a:rPr lang="cs-CZ" sz="1400" i="1" dirty="0" err="1" smtClean="0"/>
              <a:t>Battle</a:t>
            </a:r>
            <a:r>
              <a:rPr lang="cs-CZ" sz="1400" i="1" dirty="0" smtClean="0"/>
              <a:t> of </a:t>
            </a:r>
            <a:r>
              <a:rPr lang="cs-CZ" sz="1400" i="1" dirty="0" err="1" smtClean="0"/>
              <a:t>Svib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Schuellinger.png</a:t>
            </a:r>
            <a:r>
              <a:rPr lang="cs-CZ" sz="1400" dirty="0" smtClean="0"/>
              <a:t> [online]. [cit. 6.9.2012]. Dostupný na WWW: &lt;http://upload.wikimedia.org/wikipedia/commons/d/d8/Battle_of_Svib_Schuellinger.png&gt;.</a:t>
            </a:r>
          </a:p>
          <a:p>
            <a:r>
              <a:rPr lang="cs-CZ" sz="1400" dirty="0" smtClean="0"/>
              <a:t>ZP. </a:t>
            </a:r>
            <a:r>
              <a:rPr lang="cs-CZ" sz="1400" i="1" dirty="0" smtClean="0"/>
              <a:t>Baterie-Mrtvých.</a:t>
            </a:r>
            <a:r>
              <a:rPr lang="cs-CZ" sz="1400" i="1" dirty="0" err="1" smtClean="0"/>
              <a:t>jpg</a:t>
            </a:r>
            <a:r>
              <a:rPr lang="cs-CZ" sz="1400" dirty="0" smtClean="0"/>
              <a:t> [online]. [cit. 6.9.2012]. Dostupný na WWW: &lt;http://upload.wikimedia.org/wikipedia/commons/6/62/Baterie-Mrtv%C3%BDch.jpg&gt;.</a:t>
            </a:r>
          </a:p>
          <a:p>
            <a:r>
              <a:rPr lang="cs-CZ" sz="1400" dirty="0" smtClean="0"/>
              <a:t>JIRKA23. </a:t>
            </a:r>
            <a:r>
              <a:rPr lang="cs-CZ" sz="1400" i="1" dirty="0" err="1" smtClean="0"/>
              <a:t>Hořice</a:t>
            </a:r>
            <a:r>
              <a:rPr lang="cs-CZ" sz="1400" i="1" dirty="0" smtClean="0"/>
              <a:t>-</a:t>
            </a:r>
            <a:r>
              <a:rPr lang="cs-CZ" sz="1400" i="1" dirty="0" err="1" smtClean="0"/>
              <a:t>Gothard</a:t>
            </a:r>
            <a:r>
              <a:rPr lang="cs-CZ" sz="1400" i="1" dirty="0" smtClean="0"/>
              <a:t>-pomník-padlým-1866-u-Sadová2011b.jpg</a:t>
            </a:r>
            <a:r>
              <a:rPr lang="cs-CZ" sz="1400" dirty="0" smtClean="0"/>
              <a:t> [online]. [cit. 6.9.2012]. Dostupný na WWW: &lt;http://upload.wikimedia.org/wikipedia/commons/e/e0/Ho%C5%99ice-Gothard-pomn%C3%ADk-padl%C3%BDm-1866-u-Sadov%C3%A12011b.jpg&gt;.</a:t>
            </a:r>
          </a:p>
          <a:p>
            <a:r>
              <a:rPr lang="cs-CZ" sz="1400" dirty="0" smtClean="0"/>
              <a:t>ZP FROM CS. </a:t>
            </a:r>
            <a:r>
              <a:rPr lang="cs-CZ" sz="1400" i="1" dirty="0" smtClean="0"/>
              <a:t>Pomník 123.JPG</a:t>
            </a:r>
            <a:r>
              <a:rPr lang="cs-CZ" sz="1400" dirty="0" smtClean="0"/>
              <a:t> [online]. [cit. 6.9.2012]. Dostupný na WWW: &lt;http://upload.wikimedia.org/wikipedia/commons/a/af/Pomník_123.JPG&gt;.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35292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52 PICKUP. </a:t>
            </a:r>
            <a:r>
              <a:rPr lang="cs-CZ" sz="1400" i="1" dirty="0" smtClean="0"/>
              <a:t>Map-</a:t>
            </a:r>
            <a:r>
              <a:rPr lang="cs-CZ" sz="1400" i="1" dirty="0" err="1" smtClean="0"/>
              <a:t>NDB.svg</a:t>
            </a:r>
            <a:r>
              <a:rPr lang="cs-CZ" sz="1400" dirty="0" smtClean="0"/>
              <a:t> [online]. [cit. 6.9.2012]. Dostupný na WWW: &lt;http://upload.wikimedia.org/wikipedia/commons/f/f7/Map-NDB.svg&gt;.</a:t>
            </a:r>
          </a:p>
          <a:p>
            <a:r>
              <a:rPr lang="cs-CZ" sz="1400" dirty="0" smtClean="0"/>
              <a:t>B1MBO. </a:t>
            </a:r>
            <a:r>
              <a:rPr lang="cs-CZ" sz="1400" i="1" dirty="0" smtClean="0"/>
              <a:t>Flag of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German</a:t>
            </a:r>
            <a:r>
              <a:rPr lang="cs-CZ" sz="1400" i="1" dirty="0" smtClean="0"/>
              <a:t> Empire.</a:t>
            </a:r>
            <a:r>
              <a:rPr lang="cs-CZ" sz="1400" i="1" dirty="0" err="1" smtClean="0"/>
              <a:t>svg</a:t>
            </a:r>
            <a:r>
              <a:rPr lang="cs-CZ" sz="1400" dirty="0" smtClean="0"/>
              <a:t> [online]. [cit. 6.9.2012]. Dostupný na WWW: &lt;http://upload.wikimedia.org/wikipedia/commons/e/ec/Flag_of_the_German_Empire.svg&gt;.</a:t>
            </a:r>
          </a:p>
          <a:p>
            <a:r>
              <a:rPr lang="de-DE" sz="1400" dirty="0" smtClean="0"/>
              <a:t>VON SCHOTT, Karl Albert. </a:t>
            </a:r>
            <a:r>
              <a:rPr lang="de-DE" sz="1400" i="1" dirty="0" smtClean="0"/>
              <a:t>Schott </a:t>
            </a:r>
            <a:r>
              <a:rPr lang="de-DE" sz="1400" i="1" dirty="0" err="1" smtClean="0"/>
              <a:t>Berennung</a:t>
            </a:r>
            <a:r>
              <a:rPr lang="de-DE" sz="1400" i="1" dirty="0" smtClean="0"/>
              <a:t> von Lichtenberg.jpg</a:t>
            </a:r>
            <a:r>
              <a:rPr lang="de-DE" sz="1400" dirty="0" smtClean="0"/>
              <a:t> [online]. [</a:t>
            </a:r>
            <a:r>
              <a:rPr lang="de-DE" sz="1400" dirty="0" err="1" smtClean="0"/>
              <a:t>cit</a:t>
            </a:r>
            <a:r>
              <a:rPr lang="de-DE" sz="1400" dirty="0" smtClean="0"/>
              <a:t>. 6.9.2012]. </a:t>
            </a:r>
            <a:r>
              <a:rPr lang="de-DE" sz="1400" dirty="0" err="1" smtClean="0"/>
              <a:t>Dostupný</a:t>
            </a:r>
            <a:r>
              <a:rPr lang="de-DE" sz="1400" dirty="0" smtClean="0"/>
              <a:t> na WWW: &lt;http://upload.wikimedia.org/wikipedia/commons/5/54/Schott_Berennung_von_Lichtenberg.jpg&gt;.</a:t>
            </a:r>
            <a:endParaRPr lang="cs-CZ" sz="1400" dirty="0" smtClean="0"/>
          </a:p>
          <a:p>
            <a:r>
              <a:rPr lang="cs-CZ" sz="1400" dirty="0" smtClean="0"/>
              <a:t>LIUZZO, David. </a:t>
            </a:r>
            <a:r>
              <a:rPr lang="cs-CZ" sz="1400" i="1" dirty="0" err="1" smtClean="0"/>
              <a:t>Wappen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Deutsches</a:t>
            </a:r>
            <a:r>
              <a:rPr lang="cs-CZ" sz="1400" i="1" dirty="0" smtClean="0"/>
              <a:t> Reich - </a:t>
            </a:r>
            <a:r>
              <a:rPr lang="cs-CZ" sz="1400" i="1" dirty="0" err="1" smtClean="0"/>
              <a:t>Reichsadler</a:t>
            </a:r>
            <a:r>
              <a:rPr lang="cs-CZ" sz="1400" i="1" dirty="0" smtClean="0"/>
              <a:t> 1889.svg</a:t>
            </a:r>
            <a:r>
              <a:rPr lang="cs-CZ" sz="1400" dirty="0" smtClean="0"/>
              <a:t> [online]. [cit. 6.9.2012]. Dostupný na WWW: &lt;http://upload.wikimedia.org/wikipedia/commons/d/da/Wappen_Deutsches_Reich_-_Reichsadler_1889.svg&gt;.</a:t>
            </a:r>
          </a:p>
          <a:p>
            <a:r>
              <a:rPr lang="cs-CZ" sz="1400" dirty="0" smtClean="0"/>
              <a:t>NEZNÁMÝ. </a:t>
            </a:r>
            <a:r>
              <a:rPr lang="cs-CZ" sz="1400" i="1" dirty="0" smtClean="0"/>
              <a:t>Wilhelm1.jpg</a:t>
            </a:r>
            <a:r>
              <a:rPr lang="cs-CZ" sz="1400" dirty="0" smtClean="0"/>
              <a:t> [online]. [cit. 6.9.2012]. Dostupný na WWW: &lt;http://upload.wikimedia.org/wikipedia/commons/3/3f/Wilhelm1.jpg&gt;.  </a:t>
            </a:r>
            <a:r>
              <a:rPr lang="de-DE" sz="1400" dirty="0" smtClean="0"/>
              <a:t> </a:t>
            </a:r>
            <a:endParaRPr lang="cs-CZ" sz="1400" dirty="0" smtClean="0"/>
          </a:p>
          <a:p>
            <a:r>
              <a:rPr lang="cs-CZ" sz="1400" dirty="0" smtClean="0"/>
              <a:t>SEDLMAYEROVÁ, Milena: Dějepis formou ukázek z krásné literatury, Olomouc 1995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944</Words>
  <Application>Microsoft Office PowerPoint</Application>
  <PresentationFormat>Předvádění na obrazovce (4:3)</PresentationFormat>
  <Paragraphs>100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a MŠ Janov nad Nisou - Zá</dc:creator>
  <cp:lastModifiedBy>Zdenek</cp:lastModifiedBy>
  <cp:revision>18</cp:revision>
  <dcterms:created xsi:type="dcterms:W3CDTF">2012-09-04T14:49:16Z</dcterms:created>
  <dcterms:modified xsi:type="dcterms:W3CDTF">2013-05-13T16:45:25Z</dcterms:modified>
</cp:coreProperties>
</file>