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38945-6A0D-47F6-BDF9-AD6953B534D5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400A1-B7F3-4C1F-ABBF-C980876998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4509" t="21282" r="11178" b="10797"/>
          <a:stretch>
            <a:fillRect/>
          </a:stretch>
        </p:blipFill>
        <p:spPr bwMode="auto">
          <a:xfrm>
            <a:off x="1619672" y="260648"/>
            <a:ext cx="5733947" cy="6381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5373216"/>
            <a:ext cx="2924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Sjednocení</a:t>
            </a:r>
            <a:endParaRPr lang="cs-CZ" sz="4800" dirty="0"/>
          </a:p>
        </p:txBody>
      </p:sp>
      <p:pic>
        <p:nvPicPr>
          <p:cNvPr id="10242" name="Picture 2" descr="File:Flag of Italy (1861-1946) crowned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620000" cy="50768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92080" y="5373216"/>
            <a:ext cx="14226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Itálie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594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 došlo k prvním pokusům o sjednocení Německa a Itálie?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980728"/>
            <a:ext cx="228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Během revoluce 1848.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628800"/>
            <a:ext cx="2045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jakým výsledkem?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2132856"/>
            <a:ext cx="2603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Sjednocení se nepodařilo.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708920"/>
            <a:ext cx="3548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Zásadní pro neúspěch v roce 1848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2708920"/>
            <a:ext cx="3017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sjednocení nechtějí panovníci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3429000"/>
            <a:ext cx="5317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60. letech 19. století – snaha panovníků o sjednocení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293096"/>
            <a:ext cx="3239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důvody k tomu mohou mít?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941168"/>
            <a:ext cx="4341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větší stát = </a:t>
            </a:r>
            <a:r>
              <a:rPr lang="cs-CZ" dirty="0" smtClean="0">
                <a:solidFill>
                  <a:srgbClr val="FF0000"/>
                </a:solidFill>
              </a:rPr>
              <a:t>větší slovo v mezinárodní politice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5589240"/>
            <a:ext cx="597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lepší rozvoj hospodářství </a:t>
            </a:r>
            <a:r>
              <a:rPr lang="cs-CZ" dirty="0" smtClean="0"/>
              <a:t>– odstranění cel, sjednocení daní atd.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494116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 2"/>
              </a:rPr>
              <a:t>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558924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 2"/>
              </a:rPr>
              <a:t>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692696"/>
            <a:ext cx="33589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Sjednocení Itálie</a:t>
            </a:r>
            <a:endParaRPr lang="cs-CZ" sz="3600" b="1" dirty="0"/>
          </a:p>
        </p:txBody>
      </p:sp>
      <p:pic>
        <p:nvPicPr>
          <p:cNvPr id="4" name="Obrázek 3" descr="350px-Italy1816c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1988840"/>
            <a:ext cx="3960440" cy="44470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2348880"/>
            <a:ext cx="1337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část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348880"/>
            <a:ext cx="2814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součást rakouského císařství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805264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5805264"/>
            <a:ext cx="2532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vláda italských Bourbonů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933056"/>
            <a:ext cx="3862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jediný stát, kde vládne domácí dynastie</a:t>
            </a:r>
            <a:endParaRPr lang="cs-CZ" dirty="0"/>
          </a:p>
        </p:txBody>
      </p:sp>
      <p:pic>
        <p:nvPicPr>
          <p:cNvPr id="1027" name="Picture 3" descr="C:\Documents and Settings\Pocitac\Local Settings\Temporary Internet Files\Content.IE5\EWH1S34F\MC9000012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76672"/>
            <a:ext cx="2160240" cy="140444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11560" y="4365104"/>
            <a:ext cx="3189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Sardinsko-piemontské království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>
            <a:stCxn id="6" idx="3"/>
          </p:cNvCxnSpPr>
          <p:nvPr/>
        </p:nvCxnSpPr>
        <p:spPr>
          <a:xfrm>
            <a:off x="4290337" y="2533546"/>
            <a:ext cx="1721823" cy="103366"/>
          </a:xfrm>
          <a:prstGeom prst="line">
            <a:avLst/>
          </a:prstGeom>
          <a:ln w="381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1" idx="3"/>
          </p:cNvCxnSpPr>
          <p:nvPr/>
        </p:nvCxnSpPr>
        <p:spPr>
          <a:xfrm flipV="1">
            <a:off x="3863743" y="5229200"/>
            <a:ext cx="3948617" cy="760730"/>
          </a:xfrm>
          <a:prstGeom prst="line">
            <a:avLst/>
          </a:prstGeom>
          <a:ln w="381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2" idx="3"/>
          </p:cNvCxnSpPr>
          <p:nvPr/>
        </p:nvCxnSpPr>
        <p:spPr>
          <a:xfrm flipV="1">
            <a:off x="4113668" y="2996952"/>
            <a:ext cx="1034396" cy="1120770"/>
          </a:xfrm>
          <a:prstGeom prst="line">
            <a:avLst/>
          </a:prstGeom>
          <a:ln w="381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2" idx="3"/>
          </p:cNvCxnSpPr>
          <p:nvPr/>
        </p:nvCxnSpPr>
        <p:spPr>
          <a:xfrm>
            <a:off x="4113668" y="4117722"/>
            <a:ext cx="1250420" cy="823446"/>
          </a:xfrm>
          <a:prstGeom prst="line">
            <a:avLst/>
          </a:prstGeom>
          <a:ln w="381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752320" y="3356992"/>
            <a:ext cx="239168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střed – ovládaný papeži</a:t>
            </a:r>
            <a:endParaRPr lang="cs-CZ" dirty="0"/>
          </a:p>
        </p:txBody>
      </p:sp>
      <p:cxnSp>
        <p:nvCxnSpPr>
          <p:cNvPr id="30" name="Přímá spojovací čára 29"/>
          <p:cNvCxnSpPr>
            <a:stCxn id="29" idx="1"/>
          </p:cNvCxnSpPr>
          <p:nvPr/>
        </p:nvCxnSpPr>
        <p:spPr>
          <a:xfrm flipH="1">
            <a:off x="6470492" y="3541658"/>
            <a:ext cx="281828" cy="62716"/>
          </a:xfrm>
          <a:prstGeom prst="line">
            <a:avLst/>
          </a:prstGeom>
          <a:ln w="38100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Pocitac\Local Settings\Temporary Internet Files\Content.IE5\64VXCJ0X\MP9003628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789040"/>
            <a:ext cx="1251830" cy="1224136"/>
          </a:xfrm>
          <a:prstGeom prst="rect">
            <a:avLst/>
          </a:prstGeom>
          <a:noFill/>
          <a:ln w="6350">
            <a:solidFill>
              <a:schemeClr val="tx1">
                <a:lumMod val="95000"/>
                <a:lumOff val="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2" grpId="0"/>
      <p:bldP spid="13" grpId="0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593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 čele sjednocení – </a:t>
            </a:r>
            <a:r>
              <a:rPr lang="cs-CZ" dirty="0" err="1" smtClean="0"/>
              <a:t>sardinsko</a:t>
            </a:r>
            <a:r>
              <a:rPr lang="cs-CZ" dirty="0" smtClean="0"/>
              <a:t>-</a:t>
            </a:r>
            <a:r>
              <a:rPr lang="cs-CZ" dirty="0" err="1" smtClean="0"/>
              <a:t>piemonstký</a:t>
            </a:r>
            <a:r>
              <a:rPr lang="cs-CZ" dirty="0" smtClean="0"/>
              <a:t> král a jeho kancléř </a:t>
            </a:r>
            <a:endParaRPr lang="cs-CZ" dirty="0"/>
          </a:p>
        </p:txBody>
      </p:sp>
      <p:pic>
        <p:nvPicPr>
          <p:cNvPr id="3" name="Obrázek 2" descr="portrait-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196752"/>
            <a:ext cx="1800200" cy="225625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656" y="3429000"/>
            <a:ext cx="1592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Camillo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Cavour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933056"/>
            <a:ext cx="2382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- 2 kroky ke sjednocení: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365104"/>
            <a:ext cx="2955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vojenská porážka Rakouska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869160"/>
            <a:ext cx="321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vyhnání Bourbonů z jihu Itálie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429000"/>
            <a:ext cx="19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Giuseppe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Garibaldi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733256"/>
            <a:ext cx="3359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1861</a:t>
            </a:r>
            <a:r>
              <a:rPr lang="cs-CZ" dirty="0" smtClean="0"/>
              <a:t> vyhlášeno italské království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6237312"/>
            <a:ext cx="1673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hlavní město 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6237312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Řím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5" name="Obrázek 14" descr="Italské_království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861048"/>
            <a:ext cx="1703548" cy="2664296"/>
          </a:xfrm>
          <a:prstGeom prst="rect">
            <a:avLst/>
          </a:prstGeom>
        </p:spPr>
      </p:pic>
      <p:pic>
        <p:nvPicPr>
          <p:cNvPr id="8194" name="Picture 2" descr="File:Giuseppe Garibaldi (1866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196752"/>
            <a:ext cx="1732224" cy="223224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697112" y="2564904"/>
            <a:ext cx="2446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 dobrovolnická armáda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496944" cy="56166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Sjednocení Itálie a Německa</a:t>
            </a:r>
          </a:p>
          <a:p>
            <a:pPr algn="ctr"/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první pokusy – revoluce 1848 (neúspěch – odpor panovníků)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- 60. léta – sjednocení chtějí panovníci – důvody: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1) větší stát = větší vliv na mezinárodní politiku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2) hospodářství – sjednocení daní, zrušení cel atd.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cs-CZ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Itálie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sever = patří Rakousku, jih = cizí král. rody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do čela sjednocení jediné království s italskou dynastií – Sardinie (kancléř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Camillo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Cavour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kroky k sjednocení: 1) válka s Rakouskem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  2) povstání na jihu (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Giuseppe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Garibaldi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r. 1861 vyhlášeno italské království 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hl. město Řím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64096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Metodika materiálu:</a:t>
            </a:r>
          </a:p>
          <a:p>
            <a:r>
              <a:rPr lang="cs-CZ" sz="1400" dirty="0" smtClean="0"/>
              <a:t>- výkladová prezentace se závěrečným shrnutím, které lze využít jako zápis pro žáky</a:t>
            </a:r>
          </a:p>
          <a:p>
            <a:endParaRPr lang="cs-CZ" sz="1400" dirty="0" smtClean="0"/>
          </a:p>
          <a:p>
            <a:r>
              <a:rPr lang="cs-CZ" sz="1400" b="1" dirty="0" smtClean="0"/>
              <a:t>Zdroje:</a:t>
            </a:r>
          </a:p>
          <a:p>
            <a:pPr marL="177800" indent="-177800"/>
            <a:r>
              <a:rPr lang="cs-CZ" sz="1400" dirty="0" smtClean="0"/>
              <a:t>FLANKER. </a:t>
            </a:r>
            <a:r>
              <a:rPr lang="cs-CZ" sz="1400" i="1" dirty="0" smtClean="0"/>
              <a:t>Flag of Italy (1861-1946) </a:t>
            </a:r>
            <a:r>
              <a:rPr lang="cs-CZ" sz="1400" i="1" dirty="0" err="1" smtClean="0"/>
              <a:t>crowned.svg</a:t>
            </a:r>
            <a:r>
              <a:rPr lang="cs-CZ" sz="1400" dirty="0" smtClean="0"/>
              <a:t> [online]. [cit. 4.9.2012]. Dostupný na WWW: &lt;http://upload.wikimedia.org/wikipedia/commons/0/0d/Flag_of_Italy_%281861-1946%29_crowned.svg&gt;.</a:t>
            </a:r>
          </a:p>
          <a:p>
            <a:pPr marL="177800" indent="-177800"/>
            <a:r>
              <a:rPr lang="cs-CZ" sz="1400" dirty="0" smtClean="0"/>
              <a:t>MEGAMATIC. </a:t>
            </a:r>
            <a:r>
              <a:rPr lang="cs-CZ" sz="1400" i="1" dirty="0" smtClean="0"/>
              <a:t>http://commons.wikimedia.org/wiki/File:Italy1816cs.png</a:t>
            </a:r>
            <a:r>
              <a:rPr lang="cs-CZ" sz="1400" dirty="0" smtClean="0"/>
              <a:t> [online]. [cit. 4.9.2012]. Dostupný na WWW: &lt;http://upload.wikimedia.org/wikipedia/commons/a/a5/Italy1816cs.png&gt;. </a:t>
            </a:r>
          </a:p>
          <a:p>
            <a:pPr marL="177800" indent="-177800"/>
            <a:r>
              <a:rPr lang="cs-CZ" sz="1400" dirty="0" smtClean="0"/>
              <a:t>HAYEZ, </a:t>
            </a:r>
            <a:r>
              <a:rPr lang="cs-CZ" sz="1400" dirty="0" err="1" smtClean="0"/>
              <a:t>Francesco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Francesco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Hayez</a:t>
            </a:r>
            <a:r>
              <a:rPr lang="cs-CZ" sz="1400" i="1" dirty="0" smtClean="0"/>
              <a:t> 041.jpg</a:t>
            </a:r>
            <a:r>
              <a:rPr lang="cs-CZ" sz="1400" dirty="0" smtClean="0"/>
              <a:t> [online]. [cit. 4.9.2012]. Dostupný na WWW: &lt;http://upload.wikimedia.org/wikipedia/commons/b/b8/Francesco_Hayez_041.jpg&gt;.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Giuseppe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Garibaldi</a:t>
            </a:r>
            <a:r>
              <a:rPr lang="cs-CZ" sz="1400" i="1" dirty="0" smtClean="0"/>
              <a:t> (1866).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4.9.2012]. Dostupný na WWW: &lt;http://upload.wikimedia.org/wikipedia/commons/3/3a/Giuseppe_Garibaldi_%281866%29.jpg&gt;.</a:t>
            </a:r>
          </a:p>
          <a:p>
            <a:pPr marL="177800" indent="-177800"/>
            <a:r>
              <a:rPr lang="en-US" sz="1400" dirty="0" smtClean="0"/>
              <a:t>KATEPANOMEGAS. </a:t>
            </a:r>
            <a:r>
              <a:rPr lang="en-US" sz="1400" i="1" dirty="0" smtClean="0"/>
              <a:t>Great coat of arms of the king of </a:t>
            </a:r>
            <a:r>
              <a:rPr lang="en-US" sz="1400" i="1" dirty="0" err="1" smtClean="0"/>
              <a:t>italy</a:t>
            </a:r>
            <a:r>
              <a:rPr lang="en-US" sz="1400" i="1" dirty="0" smtClean="0"/>
              <a:t> (1890-1946).</a:t>
            </a:r>
            <a:r>
              <a:rPr lang="en-US" sz="1400" i="1" dirty="0" err="1" smtClean="0"/>
              <a:t>svg</a:t>
            </a:r>
            <a:r>
              <a:rPr lang="en-US" sz="1400" dirty="0" smtClean="0"/>
              <a:t> [online]. [cit. 4.9.2012].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&lt;http://upload.wikimedia.org/wikipedia/commons/3/30/Great_coat_of_arms_of_the_king_of_italy_%281890-1946%29.svg&gt;.</a:t>
            </a:r>
            <a:endParaRPr lang="cs-CZ" sz="1400" dirty="0" smtClean="0"/>
          </a:p>
          <a:p>
            <a:pPr marL="177800" indent="-177800"/>
            <a:r>
              <a:rPr lang="cs-CZ" sz="1400" dirty="0" smtClean="0"/>
              <a:t>Ostatní  obrázky jsou součástí knihoven Microsoft Office 2007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418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12</cp:revision>
  <dcterms:created xsi:type="dcterms:W3CDTF">2012-01-31T12:20:20Z</dcterms:created>
  <dcterms:modified xsi:type="dcterms:W3CDTF">2013-05-13T16:46:01Z</dcterms:modified>
</cp:coreProperties>
</file>