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71" r:id="rId2"/>
    <p:sldId id="256" r:id="rId3"/>
    <p:sldId id="258" r:id="rId4"/>
    <p:sldId id="257" r:id="rId5"/>
    <p:sldId id="259" r:id="rId6"/>
    <p:sldId id="260" r:id="rId7"/>
    <p:sldId id="261" r:id="rId8"/>
    <p:sldId id="263" r:id="rId9"/>
    <p:sldId id="262" r:id="rId10"/>
    <p:sldId id="264" r:id="rId11"/>
    <p:sldId id="265" r:id="rId12"/>
    <p:sldId id="266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FF"/>
    <a:srgbClr val="FF0000"/>
    <a:srgbClr val="0080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915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4915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/>
              <a:ahLst/>
              <a:cxnLst>
                <a:cxn ang="0">
                  <a:pos x="335" y="0"/>
                </a:cxn>
                <a:cxn ang="0">
                  <a:pos x="333" y="1290"/>
                </a:cxn>
                <a:cxn ang="0">
                  <a:pos x="0" y="1290"/>
                </a:cxn>
                <a:cxn ang="0">
                  <a:pos x="6" y="3210"/>
                </a:cxn>
                <a:cxn ang="0">
                  <a:pos x="5550" y="3216"/>
                </a:cxn>
                <a:cxn ang="0">
                  <a:pos x="5550" y="0"/>
                </a:cxn>
                <a:cxn ang="0">
                  <a:pos x="335" y="0"/>
                </a:cxn>
                <a:cxn ang="0">
                  <a:pos x="335" y="0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915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915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5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5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916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916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9162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9163" name="Rectangle 11"/>
          <p:cNvSpPr>
            <a:spLocks noGrp="1" noChangeArrowheads="1"/>
          </p:cNvSpPr>
          <p:nvPr>
            <p:ph type="dt" sz="quarter" idx="2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9164" name="Rectangle 12"/>
          <p:cNvSpPr>
            <a:spLocks noGrp="1" noChangeArrowheads="1"/>
          </p:cNvSpPr>
          <p:nvPr>
            <p:ph type="ftr" sz="quarter" idx="3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9165" name="Rectangle 1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4D50EA1-E917-4C2F-8FC2-1C4DAF5C23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0F5509-D4A0-480F-86E1-DA509633508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FDE3D9-A5A2-489D-AF29-BEA895A8126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EFD90D-D6E6-4B1C-A3DB-63749FD4D88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756E811-046C-417E-9DAC-B256427FD15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21FA647-C8B1-4074-80AB-0CF00AA635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AACCC6-75EA-4D66-A99B-3FCD5C6B243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AEFCC7-1997-4C0A-88C6-F8F83AB5707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1F98DC-784E-44CD-8DEB-9F802A255B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9245EC-A382-487B-B773-CDB607D4225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2B4E0E-2A1C-4BBB-9CA4-B8A97D82672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130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48131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8132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/>
              <a:ahLst/>
              <a:cxnLst>
                <a:cxn ang="0">
                  <a:pos x="330" y="1764"/>
                </a:cxn>
                <a:cxn ang="0">
                  <a:pos x="0" y="1764"/>
                </a:cxn>
                <a:cxn ang="0">
                  <a:pos x="0" y="3168"/>
                </a:cxn>
                <a:cxn ang="0">
                  <a:pos x="5550" y="3168"/>
                </a:cxn>
                <a:cxn ang="0">
                  <a:pos x="5550" y="0"/>
                </a:cxn>
                <a:cxn ang="0">
                  <a:pos x="330" y="0"/>
                </a:cxn>
                <a:cxn ang="0">
                  <a:pos x="330" y="1764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8133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82"/>
                </a:cxn>
                <a:cxn ang="0">
                  <a:pos x="4897" y="2182"/>
                </a:cxn>
                <a:cxn ang="0">
                  <a:pos x="489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8134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8135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8136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8137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8138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813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814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814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8AD5A4E4-CD50-4DCE-9AE9-57C1D9EFD33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8142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8143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9681" t="20297" r="55453" b="8829"/>
          <a:stretch>
            <a:fillRect/>
          </a:stretch>
        </p:blipFill>
        <p:spPr bwMode="auto">
          <a:xfrm>
            <a:off x="1835696" y="332656"/>
            <a:ext cx="5472608" cy="6254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8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916832"/>
            <a:ext cx="7772400" cy="1736725"/>
          </a:xfrm>
        </p:spPr>
        <p:txBody>
          <a:bodyPr/>
          <a:lstStyle/>
          <a:p>
            <a:pPr algn="ctr"/>
            <a:r>
              <a:rPr lang="cs-CZ" sz="8000" dirty="0">
                <a:solidFill>
                  <a:schemeClr val="tx1"/>
                </a:solidFill>
                <a:latin typeface="Copperplate Gothic Bold" pitchFamily="34" charset="0"/>
              </a:rPr>
              <a:t>Kolonizace Afriky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333375"/>
            <a:ext cx="8385175" cy="1000125"/>
          </a:xfrm>
        </p:spPr>
        <p:txBody>
          <a:bodyPr/>
          <a:lstStyle/>
          <a:p>
            <a:pPr algn="ctr"/>
            <a:r>
              <a:rPr lang="cs-CZ"/>
              <a:t>Objevování Afriky</a:t>
            </a: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950913" y="1406525"/>
            <a:ext cx="593957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 smtClean="0"/>
              <a:t>Kteří Evropané pronikají do Afriky v 19. století?</a:t>
            </a:r>
            <a:endParaRPr lang="cs-CZ" sz="2000" b="1" dirty="0"/>
          </a:p>
        </p:txBody>
      </p:sp>
      <p:pic>
        <p:nvPicPr>
          <p:cNvPr id="46093" name="Picture 13" descr="Soubor:Emil Holu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988840"/>
            <a:ext cx="2481210" cy="3456384"/>
          </a:xfrm>
          <a:prstGeom prst="rect">
            <a:avLst/>
          </a:prstGeom>
          <a:noFill/>
        </p:spPr>
      </p:pic>
      <p:pic>
        <p:nvPicPr>
          <p:cNvPr id="46095" name="Picture 15" descr="Soubor:David Livingsto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916832"/>
            <a:ext cx="2400267" cy="360040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971600" y="6021288"/>
            <a:ext cx="38026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Jaké jsou důvody jejich cest?</a:t>
            </a:r>
            <a:endParaRPr lang="cs-CZ" sz="2000" b="1" dirty="0"/>
          </a:p>
        </p:txBody>
      </p:sp>
      <p:pic>
        <p:nvPicPr>
          <p:cNvPr id="46097" name="Picture 17" descr="File:Victoriako ur-jauzi nagusiak.JPG"/>
          <p:cNvPicPr>
            <a:picLocks noChangeAspect="1" noChangeArrowheads="1"/>
          </p:cNvPicPr>
          <p:nvPr/>
        </p:nvPicPr>
        <p:blipFill>
          <a:blip r:embed="rId4" cstate="print"/>
          <a:srcRect r="4546"/>
          <a:stretch>
            <a:fillRect/>
          </a:stretch>
        </p:blipFill>
        <p:spPr bwMode="auto">
          <a:xfrm rot="490287">
            <a:off x="2673306" y="3845943"/>
            <a:ext cx="2315274" cy="18191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6098" name="Picture 18" descr="D:\Holice atd\P1010021.JPG"/>
          <p:cNvPicPr>
            <a:picLocks noChangeAspect="1" noChangeArrowheads="1"/>
          </p:cNvPicPr>
          <p:nvPr/>
        </p:nvPicPr>
        <p:blipFill>
          <a:blip r:embed="rId5" cstate="print"/>
          <a:srcRect r="26974" b="10526"/>
          <a:stretch>
            <a:fillRect/>
          </a:stretch>
        </p:blipFill>
        <p:spPr bwMode="auto">
          <a:xfrm rot="21413413">
            <a:off x="6781523" y="4130957"/>
            <a:ext cx="2037403" cy="1872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6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6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6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6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6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6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6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60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6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6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6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6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366713" y="548680"/>
            <a:ext cx="877728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Myslíte si, že v Africe jsou i jiné věci, které by mohly Evropany zajímat?</a:t>
            </a:r>
          </a:p>
        </p:txBody>
      </p:sp>
      <p:sp>
        <p:nvSpPr>
          <p:cNvPr id="45068" name="Text Box 12"/>
          <p:cNvSpPr txBox="1">
            <a:spLocks noChangeArrowheads="1"/>
          </p:cNvSpPr>
          <p:nvPr/>
        </p:nvSpPr>
        <p:spPr bwMode="auto">
          <a:xfrm>
            <a:off x="1331640" y="3356992"/>
            <a:ext cx="7905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Zlato</a:t>
            </a:r>
          </a:p>
        </p:txBody>
      </p:sp>
      <p:sp>
        <p:nvSpPr>
          <p:cNvPr id="45069" name="Text Box 13"/>
          <p:cNvSpPr txBox="1">
            <a:spLocks noChangeArrowheads="1"/>
          </p:cNvSpPr>
          <p:nvPr/>
        </p:nvSpPr>
        <p:spPr bwMode="auto">
          <a:xfrm>
            <a:off x="7164388" y="3357563"/>
            <a:ext cx="7191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Měď</a:t>
            </a:r>
          </a:p>
        </p:txBody>
      </p:sp>
      <p:sp>
        <p:nvSpPr>
          <p:cNvPr id="45070" name="Text Box 14"/>
          <p:cNvSpPr txBox="1">
            <a:spLocks noChangeArrowheads="1"/>
          </p:cNvSpPr>
          <p:nvPr/>
        </p:nvSpPr>
        <p:spPr bwMode="auto">
          <a:xfrm>
            <a:off x="1187450" y="5949950"/>
            <a:ext cx="10160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Stříbro</a:t>
            </a:r>
          </a:p>
        </p:txBody>
      </p:sp>
      <p:sp>
        <p:nvSpPr>
          <p:cNvPr id="45071" name="Text Box 15"/>
          <p:cNvSpPr txBox="1">
            <a:spLocks noChangeArrowheads="1"/>
          </p:cNvSpPr>
          <p:nvPr/>
        </p:nvSpPr>
        <p:spPr bwMode="auto">
          <a:xfrm>
            <a:off x="6948488" y="6165850"/>
            <a:ext cx="13271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Diamanty</a:t>
            </a:r>
          </a:p>
        </p:txBody>
      </p:sp>
      <p:sp>
        <p:nvSpPr>
          <p:cNvPr id="45072" name="Text Box 16"/>
          <p:cNvSpPr txBox="1">
            <a:spLocks noChangeArrowheads="1"/>
          </p:cNvSpPr>
          <p:nvPr/>
        </p:nvSpPr>
        <p:spPr bwMode="auto">
          <a:xfrm>
            <a:off x="3635896" y="5445224"/>
            <a:ext cx="2103437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Přírodní kaučuk</a:t>
            </a:r>
          </a:p>
        </p:txBody>
      </p:sp>
      <p:pic>
        <p:nvPicPr>
          <p:cNvPr id="45074" name="Picture 18" descr="File:Gold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268760"/>
            <a:ext cx="1440160" cy="2037961"/>
          </a:xfrm>
          <a:prstGeom prst="rect">
            <a:avLst/>
          </a:prstGeom>
          <a:noFill/>
        </p:spPr>
      </p:pic>
      <p:pic>
        <p:nvPicPr>
          <p:cNvPr id="45076" name="Picture 20" descr="File:Silver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861048"/>
            <a:ext cx="1424798" cy="2016224"/>
          </a:xfrm>
          <a:prstGeom prst="rect">
            <a:avLst/>
          </a:prstGeom>
          <a:noFill/>
        </p:spPr>
      </p:pic>
      <p:pic>
        <p:nvPicPr>
          <p:cNvPr id="45078" name="Picture 22" descr="File:Tapped rubber tre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1124744"/>
            <a:ext cx="3116982" cy="4155976"/>
          </a:xfrm>
          <a:prstGeom prst="rect">
            <a:avLst/>
          </a:prstGeom>
          <a:noFill/>
        </p:spPr>
      </p:pic>
      <p:pic>
        <p:nvPicPr>
          <p:cNvPr id="45080" name="Picture 24" descr="File:Copper.sv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1196752"/>
            <a:ext cx="1424799" cy="2016224"/>
          </a:xfrm>
          <a:prstGeom prst="rect">
            <a:avLst/>
          </a:prstGeom>
          <a:noFill/>
        </p:spPr>
      </p:pic>
      <p:pic>
        <p:nvPicPr>
          <p:cNvPr id="45082" name="Picture 26" descr="File:Brillanten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077072"/>
            <a:ext cx="2405319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5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5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5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5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5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5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5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5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5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5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5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5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5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5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5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5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5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5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5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45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45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45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8" grpId="0"/>
      <p:bldP spid="45069" grpId="0"/>
      <p:bldP spid="45070" grpId="0"/>
      <p:bldP spid="45071" grpId="0"/>
      <p:bldP spid="450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1259632" y="1556792"/>
            <a:ext cx="6645275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Kvůli nesmírnému přírodnímu bohatství černého kontinentu začali Evropané usilovat o území v Africe, tzv.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KOLONIE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900113" y="549275"/>
            <a:ext cx="74041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Počátky kolonizace Afriky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2627784" y="2996952"/>
            <a:ext cx="3803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Co asi označuje slovo „kolonie“?</a:t>
            </a:r>
          </a:p>
        </p:txBody>
      </p:sp>
      <p:sp>
        <p:nvSpPr>
          <p:cNvPr id="51211" name="Text Box 11"/>
          <p:cNvSpPr txBox="1">
            <a:spLocks noChangeArrowheads="1"/>
          </p:cNvSpPr>
          <p:nvPr/>
        </p:nvSpPr>
        <p:spPr bwMode="auto">
          <a:xfrm>
            <a:off x="323528" y="4077072"/>
            <a:ext cx="84963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Postupně se pro evropské mocnosti staly kolonie otázkou prestiže:</a:t>
            </a:r>
          </a:p>
          <a:p>
            <a:pPr algn="ctr"/>
            <a:endParaRPr lang="cs-CZ" sz="20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5013176"/>
            <a:ext cx="659295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ČÍM VÍCE KOLONIÍ URČITÝ STÁT MĚL, </a:t>
            </a:r>
          </a:p>
          <a:p>
            <a:pPr algn="ctr"/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TÍM BYL BOHATŠÍ A HLAVNĚ SILNĚJŠÍ A VLIVNĚJŠÍ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1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7" grpId="0"/>
      <p:bldP spid="51211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A co na to domorodci?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1331640" y="5589240"/>
            <a:ext cx="6645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Většinou byli domorodí obyvatelé využívání na těžkou práci a bylo s nimi zacházeno velmi tvrdě …</a:t>
            </a:r>
          </a:p>
        </p:txBody>
      </p:sp>
      <p:pic>
        <p:nvPicPr>
          <p:cNvPr id="52231" name="Picture 7" descr="File:The inspection and sale of a slav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184576" cy="39046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52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9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AutoShape 4"/>
          <p:cNvSpPr>
            <a:spLocks noChangeArrowheads="1"/>
          </p:cNvSpPr>
          <p:nvPr/>
        </p:nvSpPr>
        <p:spPr bwMode="auto">
          <a:xfrm>
            <a:off x="468313" y="549275"/>
            <a:ext cx="7991475" cy="2663825"/>
          </a:xfrm>
          <a:prstGeom prst="horizontalScroll">
            <a:avLst>
              <a:gd name="adj" fmla="val 12500"/>
            </a:avLst>
          </a:prstGeom>
          <a:solidFill>
            <a:schemeClr val="folHlink"/>
          </a:solidFill>
          <a:ln w="952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3253" name="AutoShape 5"/>
          <p:cNvSpPr>
            <a:spLocks noChangeArrowheads="1"/>
          </p:cNvSpPr>
          <p:nvPr/>
        </p:nvSpPr>
        <p:spPr bwMode="auto">
          <a:xfrm>
            <a:off x="539750" y="3573463"/>
            <a:ext cx="7993063" cy="2951162"/>
          </a:xfrm>
          <a:prstGeom prst="horizontalScroll">
            <a:avLst>
              <a:gd name="adj" fmla="val 12500"/>
            </a:avLst>
          </a:prstGeom>
          <a:solidFill>
            <a:schemeClr val="folHlink"/>
          </a:solidFill>
          <a:ln w="9525">
            <a:solidFill>
              <a:srgbClr val="00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1042988" y="981075"/>
            <a:ext cx="721995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Monotype Corsiva" pitchFamily="66" charset="0"/>
              </a:rPr>
              <a:t>„Vyvraždili jsme domorodý kmen, který opustil vesnici  a chtěl se před náhončími zachránit útěkem… Na příkaz komisaře v Mangalle jsme zničili další tři vesnice, protože neodevzdali dostatečné množství kaučuku. Ženy a děti byly mučeny…“</a:t>
            </a:r>
          </a:p>
          <a:p>
            <a:r>
              <a:rPr lang="cs-CZ" sz="2400">
                <a:solidFill>
                  <a:srgbClr val="000000"/>
                </a:solidFill>
                <a:latin typeface="Monotype Corsiva" pitchFamily="66" charset="0"/>
              </a:rPr>
              <a:t>						</a:t>
            </a:r>
            <a:r>
              <a:rPr lang="cs-CZ" sz="1200">
                <a:solidFill>
                  <a:srgbClr val="000000"/>
                </a:solidFill>
                <a:latin typeface="Monotype Corsiva" pitchFamily="66" charset="0"/>
              </a:rPr>
              <a:t>poručík Voellar</a:t>
            </a:r>
          </a:p>
        </p:txBody>
      </p:sp>
      <p:sp>
        <p:nvSpPr>
          <p:cNvPr id="53257" name="Text Box 9"/>
          <p:cNvSpPr txBox="1">
            <a:spLocks noChangeArrowheads="1"/>
          </p:cNvSpPr>
          <p:nvPr/>
        </p:nvSpPr>
        <p:spPr bwMode="auto">
          <a:xfrm>
            <a:off x="1116013" y="4076700"/>
            <a:ext cx="722153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i="1">
                <a:solidFill>
                  <a:srgbClr val="000000"/>
                </a:solidFill>
                <a:latin typeface="Monotype Corsiva" pitchFamily="66" charset="0"/>
              </a:rPr>
              <a:t>Na příkaz svého velitele jsem vyvraždil všechny obyvatele vesnice, mimo jiné i dvaadvacet žen a dvě děti… Svázal jsem šest žen a nechal je umřít hlady. Sto padesát mužů jsem povraždil a šedesáti usekl ruku, dokonce jsem dal lidi i ukřižovat…</a:t>
            </a:r>
          </a:p>
          <a:p>
            <a:r>
              <a:rPr lang="cs-CZ" sz="2400" i="1">
                <a:solidFill>
                  <a:srgbClr val="000000"/>
                </a:solidFill>
                <a:latin typeface="Monotype Corsiva" pitchFamily="66" charset="0"/>
              </a:rPr>
              <a:t>						</a:t>
            </a:r>
            <a:r>
              <a:rPr lang="cs-CZ" sz="1200" i="1">
                <a:solidFill>
                  <a:srgbClr val="000000"/>
                </a:solidFill>
                <a:latin typeface="Monotype Corsiva" pitchFamily="66" charset="0"/>
              </a:rPr>
              <a:t>poručík Lecroix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32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3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 animBg="1"/>
      <p:bldP spid="53253" grpId="0" animBg="1"/>
      <p:bldP spid="53255" grpId="0"/>
      <p:bldP spid="532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Postup kolonizace </a:t>
            </a:r>
            <a:br>
              <a:rPr lang="cs-CZ"/>
            </a:br>
            <a:r>
              <a:rPr lang="cs-CZ"/>
              <a:t>v 19. století</a:t>
            </a:r>
          </a:p>
        </p:txBody>
      </p:sp>
      <p:pic>
        <p:nvPicPr>
          <p:cNvPr id="55300" name="Picture 4" descr="koloni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700808"/>
            <a:ext cx="4365625" cy="4811712"/>
          </a:xfrm>
          <a:prstGeom prst="rect">
            <a:avLst/>
          </a:prstGeom>
          <a:noFill/>
        </p:spPr>
      </p:pic>
      <p:pic>
        <p:nvPicPr>
          <p:cNvPr id="55301" name="Picture 5" descr="kolonie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700808"/>
            <a:ext cx="4362450" cy="4810125"/>
          </a:xfrm>
          <a:prstGeom prst="rect">
            <a:avLst/>
          </a:prstGeom>
          <a:noFill/>
        </p:spPr>
      </p:pic>
      <p:sp>
        <p:nvSpPr>
          <p:cNvPr id="55304" name="Text Box 8"/>
          <p:cNvSpPr txBox="1">
            <a:spLocks noChangeArrowheads="1"/>
          </p:cNvSpPr>
          <p:nvPr/>
        </p:nvSpPr>
        <p:spPr bwMode="auto">
          <a:xfrm>
            <a:off x="2915816" y="6491288"/>
            <a:ext cx="3333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Kolonie v polovině 19. století</a:t>
            </a:r>
          </a:p>
        </p:txBody>
      </p:sp>
      <p:sp>
        <p:nvSpPr>
          <p:cNvPr id="55305" name="Text Box 9"/>
          <p:cNvSpPr txBox="1">
            <a:spLocks noChangeArrowheads="1"/>
          </p:cNvSpPr>
          <p:nvPr/>
        </p:nvSpPr>
        <p:spPr bwMode="auto">
          <a:xfrm>
            <a:off x="3419872" y="6491288"/>
            <a:ext cx="2330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Kolonie v roce 1914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5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5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553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4" grpId="0"/>
      <p:bldP spid="55304" grpId="1"/>
      <p:bldP spid="5530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Kolonizátoři</a:t>
            </a: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950913" y="1550988"/>
            <a:ext cx="64150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>
                <a:effectLst>
                  <a:outerShdw blurRad="38100" dist="38100" dir="2700000" algn="tl">
                    <a:srgbClr val="000000"/>
                  </a:outerShdw>
                </a:effectLst>
              </a:rPr>
              <a:t>Které státy se nejvíce podílely na kolonizaci Afriky?</a:t>
            </a:r>
          </a:p>
          <a:p>
            <a:endParaRPr lang="cs-CZ" sz="2000" b="1"/>
          </a:p>
        </p:txBody>
      </p:sp>
      <p:sp>
        <p:nvSpPr>
          <p:cNvPr id="54281" name="Text Box 9"/>
          <p:cNvSpPr txBox="1">
            <a:spLocks noChangeArrowheads="1"/>
          </p:cNvSpPr>
          <p:nvPr/>
        </p:nvSpPr>
        <p:spPr bwMode="auto">
          <a:xfrm>
            <a:off x="1043608" y="3933056"/>
            <a:ext cx="1695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Velká Británie</a:t>
            </a:r>
          </a:p>
        </p:txBody>
      </p:sp>
      <p:sp>
        <p:nvSpPr>
          <p:cNvPr id="54282" name="Text Box 10"/>
          <p:cNvSpPr txBox="1">
            <a:spLocks noChangeArrowheads="1"/>
          </p:cNvSpPr>
          <p:nvPr/>
        </p:nvSpPr>
        <p:spPr bwMode="auto">
          <a:xfrm>
            <a:off x="6300192" y="4221088"/>
            <a:ext cx="9969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Francie</a:t>
            </a:r>
          </a:p>
        </p:txBody>
      </p:sp>
      <p:sp>
        <p:nvSpPr>
          <p:cNvPr id="54283" name="Text Box 11"/>
          <p:cNvSpPr txBox="1">
            <a:spLocks noChangeArrowheads="1"/>
          </p:cNvSpPr>
          <p:nvPr/>
        </p:nvSpPr>
        <p:spPr bwMode="auto">
          <a:xfrm>
            <a:off x="3203848" y="6309320"/>
            <a:ext cx="869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/>
              <a:t>Belgie</a:t>
            </a:r>
          </a:p>
        </p:txBody>
      </p:sp>
      <p:pic>
        <p:nvPicPr>
          <p:cNvPr id="54284" name="Picture 12" descr="C:\Documents and Settings\Pocitac\Local Settings\Temporary Internet Files\Content.IE5\4T06I2PK\MP9003628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88840"/>
            <a:ext cx="2880320" cy="1937073"/>
          </a:xfrm>
          <a:prstGeom prst="rect">
            <a:avLst/>
          </a:prstGeom>
          <a:noFill/>
        </p:spPr>
      </p:pic>
      <p:pic>
        <p:nvPicPr>
          <p:cNvPr id="54285" name="Picture 13" descr="C:\Documents and Settings\Pocitac\Local Settings\Temporary Internet Files\Content.IE5\4T06I2PK\MC9000012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204864"/>
            <a:ext cx="2952328" cy="1980827"/>
          </a:xfrm>
          <a:prstGeom prst="rect">
            <a:avLst/>
          </a:prstGeom>
          <a:noFill/>
        </p:spPr>
      </p:pic>
      <p:pic>
        <p:nvPicPr>
          <p:cNvPr id="54286" name="Picture 14" descr="C:\Documents and Settings\Pocitac\Local Settings\Temporary Internet Files\Content.IE5\CDJOTXBE\MP90036261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365104"/>
            <a:ext cx="2916325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81" grpId="0"/>
      <p:bldP spid="54282" grpId="0"/>
      <p:bldP spid="5428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Búrské války</a:t>
            </a: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879475" y="1766888"/>
            <a:ext cx="7756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Nejagresivněji si počínali při obsazování nových území Britové</a:t>
            </a:r>
          </a:p>
        </p:txBody>
      </p:sp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1158875" y="2205038"/>
            <a:ext cx="7121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2000" b="1">
                <a:effectLst>
                  <a:outerShdw blurRad="38100" dist="38100" dir="2700000" algn="tl">
                    <a:srgbClr val="000000"/>
                  </a:outerShdw>
                </a:effectLst>
              </a:rPr>
              <a:t>Neštítili se ani napadnout holandské osadníky -  tzv. Búry</a:t>
            </a:r>
          </a:p>
          <a:p>
            <a:pPr algn="ctr"/>
            <a:r>
              <a:rPr lang="cs-CZ" sz="2000" b="1">
                <a:effectLst>
                  <a:outerShdw blurRad="38100" dist="38100" dir="2700000" algn="tl">
                    <a:srgbClr val="000000"/>
                  </a:outerShdw>
                </a:effectLst>
              </a:rPr>
              <a:t> kteří žili na jihu Afriky již od 17. století</a:t>
            </a: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899592" y="3645024"/>
            <a:ext cx="5327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Proč Angličany zajímala právě tato část Afriky?</a:t>
            </a:r>
          </a:p>
        </p:txBody>
      </p:sp>
      <p:sp>
        <p:nvSpPr>
          <p:cNvPr id="56328" name="Text Box 8"/>
          <p:cNvSpPr txBox="1">
            <a:spLocks noChangeArrowheads="1"/>
          </p:cNvSpPr>
          <p:nvPr/>
        </p:nvSpPr>
        <p:spPr bwMode="auto">
          <a:xfrm>
            <a:off x="288925" y="5085184"/>
            <a:ext cx="88550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A protože se holandští osadníci nechtěli vyhnat ze svých území jen tak, </a:t>
            </a:r>
          </a:p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začala válka (tzv. búrské války)</a:t>
            </a:r>
          </a:p>
        </p:txBody>
      </p:sp>
      <p:pic>
        <p:nvPicPr>
          <p:cNvPr id="10" name="Picture 26" descr="File:Brillant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996952"/>
            <a:ext cx="1944216" cy="16297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63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6" grpId="0"/>
      <p:bldP spid="563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684213" y="404813"/>
            <a:ext cx="579517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Každá ze soupeřících stran měla svou </a:t>
            </a:r>
            <a:r>
              <a:rPr lang="cs-CZ" sz="20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taktiku</a:t>
            </a: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</p:txBody>
      </p:sp>
      <p:sp>
        <p:nvSpPr>
          <p:cNvPr id="57355" name="Text Box 11"/>
          <p:cNvSpPr txBox="1">
            <a:spLocks noChangeArrowheads="1"/>
          </p:cNvSpPr>
          <p:nvPr/>
        </p:nvSpPr>
        <p:spPr bwMode="auto">
          <a:xfrm>
            <a:off x="1115616" y="4725144"/>
            <a:ext cx="3243262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Využití moderní techniky 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Moderní zbraně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Dobrý výcvik</a:t>
            </a:r>
          </a:p>
        </p:txBody>
      </p:sp>
      <p:sp>
        <p:nvSpPr>
          <p:cNvPr id="57358" name="Text Box 14"/>
          <p:cNvSpPr txBox="1">
            <a:spLocks noChangeArrowheads="1"/>
          </p:cNvSpPr>
          <p:nvPr/>
        </p:nvSpPr>
        <p:spPr bwMode="auto">
          <a:xfrm>
            <a:off x="683568" y="4797152"/>
            <a:ext cx="5397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57359" name="Text Box 15"/>
          <p:cNvSpPr txBox="1">
            <a:spLocks noChangeArrowheads="1"/>
          </p:cNvSpPr>
          <p:nvPr/>
        </p:nvSpPr>
        <p:spPr bwMode="auto">
          <a:xfrm>
            <a:off x="1115616" y="5877272"/>
            <a:ext cx="276383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Neznalost terénu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Zastaralá taktika boje</a:t>
            </a:r>
          </a:p>
        </p:txBody>
      </p:sp>
      <p:sp>
        <p:nvSpPr>
          <p:cNvPr id="57360" name="Text Box 16"/>
          <p:cNvSpPr txBox="1">
            <a:spLocks noChangeArrowheads="1"/>
          </p:cNvSpPr>
          <p:nvPr/>
        </p:nvSpPr>
        <p:spPr bwMode="auto">
          <a:xfrm>
            <a:off x="755576" y="5805264"/>
            <a:ext cx="387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3366FF"/>
                </a:solidFill>
              </a:rPr>
              <a:t>-</a:t>
            </a:r>
          </a:p>
        </p:txBody>
      </p:sp>
      <p:sp>
        <p:nvSpPr>
          <p:cNvPr id="57361" name="Text Box 17"/>
          <p:cNvSpPr txBox="1">
            <a:spLocks noChangeArrowheads="1"/>
          </p:cNvSpPr>
          <p:nvPr/>
        </p:nvSpPr>
        <p:spPr bwMode="auto">
          <a:xfrm>
            <a:off x="4788024" y="4869160"/>
            <a:ext cx="4140200" cy="892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● </a:t>
            </a: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pronásledování civilistů,   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  vypalování farem</a:t>
            </a:r>
          </a:p>
          <a:p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cs typeface="Arial" charset="0"/>
            </a:endParaRPr>
          </a:p>
        </p:txBody>
      </p:sp>
      <p:pic>
        <p:nvPicPr>
          <p:cNvPr id="57363" name="Picture 19" descr="ae2f070f4109733137f4a7c6522758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908050"/>
            <a:ext cx="935038" cy="623888"/>
          </a:xfrm>
          <a:prstGeom prst="rect">
            <a:avLst/>
          </a:prstGeom>
          <a:noFill/>
        </p:spPr>
      </p:pic>
      <p:sp>
        <p:nvSpPr>
          <p:cNvPr id="57364" name="Text Box 20"/>
          <p:cNvSpPr txBox="1">
            <a:spLocks noChangeArrowheads="1"/>
          </p:cNvSpPr>
          <p:nvPr/>
        </p:nvSpPr>
        <p:spPr bwMode="auto">
          <a:xfrm>
            <a:off x="1835696" y="980728"/>
            <a:ext cx="10588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Britové</a:t>
            </a:r>
          </a:p>
        </p:txBody>
      </p:sp>
      <p:pic>
        <p:nvPicPr>
          <p:cNvPr id="57367" name="Picture 23" descr="File:QF 4.7 inch gun Colenso.jpg"/>
          <p:cNvPicPr>
            <a:picLocks noChangeAspect="1" noChangeArrowheads="1"/>
          </p:cNvPicPr>
          <p:nvPr/>
        </p:nvPicPr>
        <p:blipFill>
          <a:blip r:embed="rId3" cstate="print"/>
          <a:srcRect b="24216"/>
          <a:stretch>
            <a:fillRect/>
          </a:stretch>
        </p:blipFill>
        <p:spPr bwMode="auto">
          <a:xfrm>
            <a:off x="755576" y="1628800"/>
            <a:ext cx="7620000" cy="295232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716016" y="587727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5657671"/>
            <a:ext cx="372249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● </a:t>
            </a: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zřízení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koncentračních táborů</a:t>
            </a: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  pro civilisty aby neškodili  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  Britům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73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7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7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5" grpId="0" autoUpdateAnimBg="0"/>
      <p:bldP spid="57359" grpId="0" autoUpdateAnimBg="0"/>
      <p:bldP spid="57361" grpId="0" autoUpdateAnimBg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1835696" y="980728"/>
            <a:ext cx="106045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Búrové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1115616" y="2276872"/>
            <a:ext cx="2384425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Znalost terénu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Bojují za svou věc</a:t>
            </a:r>
          </a:p>
          <a:p>
            <a:endParaRPr lang="cs-CZ" dirty="0"/>
          </a:p>
        </p:txBody>
      </p:sp>
      <p:sp>
        <p:nvSpPr>
          <p:cNvPr id="58376" name="Text Box 8"/>
          <p:cNvSpPr txBox="1">
            <a:spLocks noChangeArrowheads="1"/>
          </p:cNvSpPr>
          <p:nvPr/>
        </p:nvSpPr>
        <p:spPr bwMode="auto">
          <a:xfrm>
            <a:off x="1044179" y="3211910"/>
            <a:ext cx="1765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Horší výbava</a:t>
            </a:r>
          </a:p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Nevycvičení</a:t>
            </a:r>
          </a:p>
        </p:txBody>
      </p:sp>
      <p:sp>
        <p:nvSpPr>
          <p:cNvPr id="58377" name="Text Box 9"/>
          <p:cNvSpPr txBox="1">
            <a:spLocks noChangeArrowheads="1"/>
          </p:cNvSpPr>
          <p:nvPr/>
        </p:nvSpPr>
        <p:spPr bwMode="auto">
          <a:xfrm>
            <a:off x="611560" y="4797152"/>
            <a:ext cx="350313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● Vedení </a:t>
            </a:r>
            <a:r>
              <a:rPr lang="cs-CZ" sz="2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partyzánské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války</a:t>
            </a:r>
            <a:endParaRPr lang="cs-CZ" sz="20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58379" name="Text Box 11"/>
          <p:cNvSpPr txBox="1">
            <a:spLocks noChangeArrowheads="1"/>
          </p:cNvSpPr>
          <p:nvPr/>
        </p:nvSpPr>
        <p:spPr bwMode="auto">
          <a:xfrm>
            <a:off x="559991" y="2210197"/>
            <a:ext cx="5397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FF0000"/>
                </a:solidFill>
              </a:rPr>
              <a:t>+</a:t>
            </a:r>
          </a:p>
        </p:txBody>
      </p:sp>
      <p:sp>
        <p:nvSpPr>
          <p:cNvPr id="58380" name="Text Box 12"/>
          <p:cNvSpPr txBox="1">
            <a:spLocks noChangeArrowheads="1"/>
          </p:cNvSpPr>
          <p:nvPr/>
        </p:nvSpPr>
        <p:spPr bwMode="auto">
          <a:xfrm>
            <a:off x="631429" y="3073797"/>
            <a:ext cx="3873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3366FF"/>
                </a:solidFill>
              </a:rPr>
              <a:t>-</a:t>
            </a:r>
          </a:p>
        </p:txBody>
      </p:sp>
      <p:pic>
        <p:nvPicPr>
          <p:cNvPr id="58381" name="Picture 13" descr="vlajka-nizozemsko-20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908720"/>
            <a:ext cx="881062" cy="585787"/>
          </a:xfrm>
          <a:prstGeom prst="rect">
            <a:avLst/>
          </a:prstGeom>
          <a:noFill/>
        </p:spPr>
      </p:pic>
      <p:sp>
        <p:nvSpPr>
          <p:cNvPr id="58383" name="Text Box 15"/>
          <p:cNvSpPr txBox="1">
            <a:spLocks noChangeArrowheads="1"/>
          </p:cNvSpPr>
          <p:nvPr/>
        </p:nvSpPr>
        <p:spPr bwMode="auto">
          <a:xfrm>
            <a:off x="228600" y="5876925"/>
            <a:ext cx="86645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Búrové jsou nakonec v květnu </a:t>
            </a:r>
            <a:r>
              <a:rPr lang="cs-CZ" sz="2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1902</a:t>
            </a: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 nuceni kapitulovat a jejich republiky se tak stávají anglickými koloniemi</a:t>
            </a:r>
          </a:p>
        </p:txBody>
      </p:sp>
      <p:pic>
        <p:nvPicPr>
          <p:cNvPr id="58385" name="Picture 17" descr="File:3 générations de Boers 18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1" y="1052736"/>
            <a:ext cx="4578567" cy="4104456"/>
          </a:xfrm>
          <a:prstGeom prst="rect">
            <a:avLst/>
          </a:prstGeom>
          <a:noFill/>
        </p:spPr>
      </p:pic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683568" y="404664"/>
            <a:ext cx="5795176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Každá ze soupeřících stran měla svou </a:t>
            </a:r>
            <a:r>
              <a:rPr lang="cs-CZ" sz="2000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taktiku</a:t>
            </a:r>
            <a:r>
              <a:rPr lang="cs-CZ" sz="20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5229200"/>
            <a:ext cx="38507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● Britům škodí i civilisté v zázemí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8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83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8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8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5" grpId="0" autoUpdateAnimBg="0"/>
      <p:bldP spid="58376" grpId="0" autoUpdateAnimBg="0"/>
      <p:bldP spid="58377" grpId="0" autoUpdateAnimBg="0"/>
      <p:bldP spid="58383" grpId="0" autoUpdateAnimBg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AutoShape 4"/>
          <p:cNvSpPr>
            <a:spLocks noChangeArrowheads="1"/>
          </p:cNvSpPr>
          <p:nvPr/>
        </p:nvSpPr>
        <p:spPr bwMode="auto">
          <a:xfrm>
            <a:off x="611188" y="333375"/>
            <a:ext cx="8064500" cy="6264275"/>
          </a:xfrm>
          <a:prstGeom prst="foldedCorner">
            <a:avLst>
              <a:gd name="adj" fmla="val 6356"/>
            </a:avLst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684213" y="692150"/>
            <a:ext cx="7848600" cy="485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000000"/>
                </a:solidFill>
              </a:rPr>
              <a:t>                                    </a:t>
            </a:r>
            <a:r>
              <a:rPr lang="cs-CZ" sz="2400" b="1" u="sng" dirty="0">
                <a:solidFill>
                  <a:srgbClr val="000000"/>
                </a:solidFill>
              </a:rPr>
              <a:t>Kolonizace Afriky</a:t>
            </a:r>
          </a:p>
          <a:p>
            <a:endParaRPr lang="cs-CZ" b="1" u="sng" dirty="0">
              <a:solidFill>
                <a:srgbClr val="000000"/>
              </a:solidFill>
            </a:endParaRPr>
          </a:p>
          <a:p>
            <a:r>
              <a:rPr lang="cs-CZ" dirty="0">
                <a:solidFill>
                  <a:srgbClr val="000000"/>
                </a:solidFill>
              </a:rPr>
              <a:t>- po prvních objevitelích Afriky (</a:t>
            </a:r>
            <a:r>
              <a:rPr lang="cs-CZ" dirty="0" err="1">
                <a:solidFill>
                  <a:srgbClr val="000000"/>
                </a:solidFill>
              </a:rPr>
              <a:t>Livingstone</a:t>
            </a:r>
            <a:r>
              <a:rPr lang="cs-CZ" dirty="0">
                <a:solidFill>
                  <a:srgbClr val="000000"/>
                </a:solidFill>
              </a:rPr>
              <a:t>, Holub) – zjištěno </a:t>
            </a:r>
          </a:p>
          <a:p>
            <a:r>
              <a:rPr lang="cs-CZ" dirty="0">
                <a:solidFill>
                  <a:srgbClr val="000000"/>
                </a:solidFill>
              </a:rPr>
              <a:t>  bohatství tohoto kontinentu (zlato, kaučuk, měď apod.)</a:t>
            </a:r>
          </a:p>
          <a:p>
            <a:r>
              <a:rPr lang="cs-CZ" dirty="0">
                <a:solidFill>
                  <a:srgbClr val="000000"/>
                </a:solidFill>
              </a:rPr>
              <a:t>- snaha evropských států o získání území v Africe (tzv. kolonie)</a:t>
            </a:r>
          </a:p>
          <a:p>
            <a:r>
              <a:rPr lang="cs-CZ" dirty="0">
                <a:solidFill>
                  <a:srgbClr val="000000"/>
                </a:solidFill>
              </a:rPr>
              <a:t>- nejvíce: Britové, Francouzi, Belgičané</a:t>
            </a:r>
          </a:p>
          <a:p>
            <a:r>
              <a:rPr lang="cs-CZ" dirty="0">
                <a:solidFill>
                  <a:srgbClr val="000000"/>
                </a:solidFill>
              </a:rPr>
              <a:t>- brzy celá Afrika rozdělena, </a:t>
            </a:r>
            <a:r>
              <a:rPr lang="cs-CZ" dirty="0" err="1">
                <a:solidFill>
                  <a:srgbClr val="000000"/>
                </a:solidFill>
              </a:rPr>
              <a:t>zústávají</a:t>
            </a:r>
            <a:r>
              <a:rPr lang="cs-CZ" dirty="0">
                <a:solidFill>
                  <a:srgbClr val="000000"/>
                </a:solidFill>
              </a:rPr>
              <a:t> svobodné pouze dva státy     </a:t>
            </a:r>
          </a:p>
          <a:p>
            <a:r>
              <a:rPr lang="cs-CZ" dirty="0">
                <a:solidFill>
                  <a:srgbClr val="000000"/>
                </a:solidFill>
              </a:rPr>
              <a:t>  (Etiopie  Libérie)</a:t>
            </a:r>
          </a:p>
          <a:p>
            <a:r>
              <a:rPr lang="cs-CZ" dirty="0">
                <a:solidFill>
                  <a:srgbClr val="000000"/>
                </a:solidFill>
              </a:rPr>
              <a:t>- největší bohatství – na jihu (diamanty) – Britové – vedení válek s </a:t>
            </a:r>
          </a:p>
          <a:p>
            <a:r>
              <a:rPr lang="cs-CZ" dirty="0">
                <a:solidFill>
                  <a:srgbClr val="000000"/>
                </a:solidFill>
              </a:rPr>
              <a:t>  holandskými osadníky (tzv. Búry) – BÚRSKÉ VÁLKY</a:t>
            </a:r>
          </a:p>
          <a:p>
            <a:endParaRPr lang="cs-CZ" dirty="0">
              <a:solidFill>
                <a:srgbClr val="000000"/>
              </a:solidFill>
            </a:endParaRPr>
          </a:p>
          <a:p>
            <a:r>
              <a:rPr lang="cs-CZ" u="sng" dirty="0">
                <a:solidFill>
                  <a:srgbClr val="000000"/>
                </a:solidFill>
              </a:rPr>
              <a:t>Búrské války</a:t>
            </a:r>
          </a:p>
          <a:p>
            <a:r>
              <a:rPr lang="cs-CZ" dirty="0">
                <a:solidFill>
                  <a:srgbClr val="000000"/>
                </a:solidFill>
              </a:rPr>
              <a:t>- Britové nejprve prohrávají, ale pak pronásledují i civilisty + drsná </a:t>
            </a:r>
          </a:p>
          <a:p>
            <a:r>
              <a:rPr lang="cs-CZ" dirty="0">
                <a:solidFill>
                  <a:srgbClr val="000000"/>
                </a:solidFill>
              </a:rPr>
              <a:t>  taktika</a:t>
            </a:r>
          </a:p>
          <a:p>
            <a:r>
              <a:rPr lang="cs-CZ" dirty="0">
                <a:solidFill>
                  <a:srgbClr val="000000"/>
                </a:solidFill>
              </a:rPr>
              <a:t>- Búrové kapitulují</a:t>
            </a:r>
          </a:p>
          <a:p>
            <a:r>
              <a:rPr lang="cs-CZ" dirty="0">
                <a:solidFill>
                  <a:srgbClr val="000000"/>
                </a:solidFill>
              </a:rPr>
              <a:t>- v této válce poprvé použity koncentrační tábory pro civilisty (hlad, </a:t>
            </a:r>
          </a:p>
          <a:p>
            <a:r>
              <a:rPr lang="cs-CZ" dirty="0">
                <a:solidFill>
                  <a:srgbClr val="000000"/>
                </a:solidFill>
              </a:rPr>
              <a:t>   </a:t>
            </a:r>
            <a:r>
              <a:rPr lang="cs-CZ" dirty="0" err="1">
                <a:solidFill>
                  <a:srgbClr val="000000"/>
                </a:solidFill>
              </a:rPr>
              <a:t>nemoce</a:t>
            </a:r>
            <a:r>
              <a:rPr lang="cs-CZ" dirty="0">
                <a:solidFill>
                  <a:srgbClr val="000000"/>
                </a:solidFill>
              </a:rPr>
              <a:t>, vysoká úmrtnost)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Co si pamatuješ?</a:t>
            </a: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755650" y="1341438"/>
            <a:ext cx="50482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effectLst>
                  <a:outerShdw blurRad="38100" dist="38100" dir="2700000" algn="tl">
                    <a:srgbClr val="000000"/>
                  </a:outerShdw>
                </a:effectLst>
              </a:rPr>
              <a:t>1) Proč se v 19. století zvedl zájem o Afriku?</a:t>
            </a:r>
            <a:r>
              <a:rPr lang="cs-CZ"/>
              <a:t> </a:t>
            </a: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827088" y="2276475"/>
            <a:ext cx="229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effectLst>
                  <a:outerShdw blurRad="38100" dist="38100" dir="2700000" algn="tl">
                    <a:srgbClr val="000000"/>
                  </a:outerShdw>
                </a:effectLst>
              </a:rPr>
              <a:t>2) Co je to kolonie?</a:t>
            </a: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827088" y="2997200"/>
            <a:ext cx="6102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effectLst>
                  <a:outerShdw blurRad="38100" dist="38100" dir="2700000" algn="tl">
                    <a:srgbClr val="000000"/>
                  </a:outerShdw>
                </a:effectLst>
              </a:rPr>
              <a:t>3) Které evropské státy získaly nejvíce území v Africe?</a:t>
            </a: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827088" y="3789363"/>
            <a:ext cx="57213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effectLst>
                  <a:outerShdw blurRad="38100" dist="38100" dir="2700000" algn="tl">
                    <a:srgbClr val="000000"/>
                  </a:outerShdw>
                </a:effectLst>
              </a:rPr>
              <a:t>4) Proti komu bojovali Britové v jižní Africe a proč?</a:t>
            </a:r>
          </a:p>
        </p:txBody>
      </p:sp>
      <p:sp>
        <p:nvSpPr>
          <p:cNvPr id="62476" name="Text Box 12"/>
          <p:cNvSpPr txBox="1">
            <a:spLocks noChangeArrowheads="1"/>
          </p:cNvSpPr>
          <p:nvPr/>
        </p:nvSpPr>
        <p:spPr bwMode="auto">
          <a:xfrm>
            <a:off x="827088" y="4652963"/>
            <a:ext cx="481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>
                <a:effectLst>
                  <a:outerShdw blurRad="38100" dist="38100" dir="2700000" algn="tl">
                    <a:srgbClr val="000000"/>
                  </a:outerShdw>
                </a:effectLst>
              </a:rPr>
              <a:t>5) Kdo v této válce nakonec vyhrál a proč?</a:t>
            </a:r>
          </a:p>
        </p:txBody>
      </p:sp>
      <p:sp>
        <p:nvSpPr>
          <p:cNvPr id="62478" name="Text Box 14"/>
          <p:cNvSpPr txBox="1">
            <a:spLocks noChangeArrowheads="1"/>
          </p:cNvSpPr>
          <p:nvPr/>
        </p:nvSpPr>
        <p:spPr bwMode="auto">
          <a:xfrm>
            <a:off x="827088" y="5373688"/>
            <a:ext cx="600247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6) Které </a:t>
            </a:r>
            <a:r>
              <a:rPr lang="cs-CZ" b="1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novinky </a:t>
            </a:r>
            <a:r>
              <a:rPr lang="cs-CZ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se objevují v tzv. búrských válkách?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24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2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24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24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24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  <p:bldP spid="62470" grpId="0"/>
      <p:bldP spid="62472" grpId="0"/>
      <p:bldP spid="62474" grpId="0"/>
      <p:bldP spid="62476" grpId="0"/>
      <p:bldP spid="6247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836712"/>
            <a:ext cx="820891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Metodika materiálu:</a:t>
            </a:r>
          </a:p>
          <a:p>
            <a:r>
              <a:rPr lang="cs-CZ" sz="1200" dirty="0" smtClean="0"/>
              <a:t>- výkladová prezentace se zápisem a ověřením znalostí na konci</a:t>
            </a:r>
          </a:p>
          <a:p>
            <a:endParaRPr lang="cs-CZ" sz="1200" dirty="0" smtClean="0"/>
          </a:p>
          <a:p>
            <a:r>
              <a:rPr lang="cs-CZ" sz="1200" b="1" dirty="0" smtClean="0"/>
              <a:t>Zdroje:</a:t>
            </a:r>
            <a:endParaRPr lang="cs-CZ" sz="1200" dirty="0"/>
          </a:p>
          <a:p>
            <a:pPr marL="88900" indent="-88900"/>
            <a:r>
              <a:rPr lang="cs-CZ" sz="1200" dirty="0" smtClean="0"/>
              <a:t>ANNAN, Thomas. </a:t>
            </a:r>
            <a:r>
              <a:rPr lang="cs-CZ" sz="1200" i="1" dirty="0" smtClean="0"/>
              <a:t>David </a:t>
            </a:r>
            <a:r>
              <a:rPr lang="cs-CZ" sz="1200" i="1" dirty="0" err="1" smtClean="0"/>
              <a:t>Livingstone.jpg</a:t>
            </a:r>
            <a:r>
              <a:rPr lang="cs-CZ" sz="1200" dirty="0" smtClean="0"/>
              <a:t> [online]. [cit. 3.9.2012]. Dostupný na WWW: &lt;http://upload.wikimedia.org/wikipedia/commons/d/d5/David_Livingstone.jpg&gt;. </a:t>
            </a:r>
          </a:p>
          <a:p>
            <a:pPr marL="88900" indent="-88900"/>
            <a:r>
              <a:rPr lang="cs-CZ" sz="1200" dirty="0" smtClean="0"/>
              <a:t>PENARC. </a:t>
            </a:r>
            <a:r>
              <a:rPr lang="cs-CZ" sz="1200" i="1" dirty="0" smtClean="0"/>
              <a:t>Emil Holub.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3.9.2012]. Dostupný na WWW: &lt;http://upload.wikimedia.org/wikipedia/commons/3/36/Emil_Holub.jpg&gt;. NEZNÁMÝ. </a:t>
            </a:r>
            <a:r>
              <a:rPr lang="cs-CZ" sz="1200" i="1" dirty="0" err="1" smtClean="0"/>
              <a:t>Victoriako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ur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jauzi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nagusiak.JPG</a:t>
            </a:r>
            <a:r>
              <a:rPr lang="cs-CZ" sz="1200" dirty="0" smtClean="0"/>
              <a:t> [online]. [cit. 3.9.2012]. Dostupný na WWW: &lt;http://upload.wikimedia.org/wikipedia/commons/9/9e/Victoriako_ur-jauzi_nagusiak.JPG&gt;. </a:t>
            </a:r>
          </a:p>
          <a:p>
            <a:pPr marL="88900" indent="-88900"/>
            <a:r>
              <a:rPr lang="nl-NL" sz="1200" dirty="0" smtClean="0"/>
              <a:t>ME. </a:t>
            </a:r>
            <a:r>
              <a:rPr lang="nl-NL" sz="1200" i="1" dirty="0" smtClean="0"/>
              <a:t>Gold.svg</a:t>
            </a:r>
            <a:r>
              <a:rPr lang="nl-NL" sz="1200" dirty="0" smtClean="0"/>
              <a:t> [online]. [cit. 3.9.2012]. Dostupný na WWW: &lt;http://upload.wikimedia.org/wikipedia/commons/2/2b/Gold.svg&gt;. </a:t>
            </a:r>
            <a:endParaRPr lang="cs-CZ" sz="1200" dirty="0" smtClean="0"/>
          </a:p>
          <a:p>
            <a:pPr marL="88900" indent="-88900"/>
            <a:r>
              <a:rPr lang="nl-NL" sz="1200" dirty="0" smtClean="0"/>
              <a:t>ME. </a:t>
            </a:r>
            <a:r>
              <a:rPr lang="cs-CZ" sz="1200" i="1" dirty="0" err="1" smtClean="0"/>
              <a:t>Silver</a:t>
            </a:r>
            <a:r>
              <a:rPr lang="nl-NL" sz="1200" i="1" dirty="0" smtClean="0"/>
              <a:t>.svg</a:t>
            </a:r>
            <a:r>
              <a:rPr lang="nl-NL" sz="1200" dirty="0" smtClean="0"/>
              <a:t> [online]. [cit. 3.9.2012]. Dostupný na WWW: &lt;http://upload.wikimedia.org/wikipedia/commons/</a:t>
            </a:r>
            <a:r>
              <a:rPr lang="cs-CZ" sz="1200" dirty="0" smtClean="0"/>
              <a:t>c</a:t>
            </a:r>
            <a:r>
              <a:rPr lang="nl-NL" sz="1200" dirty="0" smtClean="0"/>
              <a:t>/</a:t>
            </a:r>
            <a:r>
              <a:rPr lang="cs-CZ" sz="1200" dirty="0"/>
              <a:t>c</a:t>
            </a:r>
            <a:r>
              <a:rPr lang="nl-NL" sz="1200" dirty="0" smtClean="0"/>
              <a:t>b/</a:t>
            </a:r>
            <a:r>
              <a:rPr lang="cs-CZ" sz="1200" dirty="0" err="1" smtClean="0"/>
              <a:t>Silver</a:t>
            </a:r>
            <a:r>
              <a:rPr lang="cs-CZ" sz="1200" dirty="0" smtClean="0"/>
              <a:t>.</a:t>
            </a:r>
            <a:r>
              <a:rPr lang="nl-NL" sz="1200" dirty="0" smtClean="0"/>
              <a:t>svg&gt;. </a:t>
            </a:r>
            <a:endParaRPr lang="cs-CZ" sz="1200" dirty="0" smtClean="0"/>
          </a:p>
          <a:p>
            <a:pPr marL="88900" indent="-88900"/>
            <a:r>
              <a:rPr lang="nl-NL" sz="1200" dirty="0" smtClean="0"/>
              <a:t>ME. </a:t>
            </a:r>
            <a:r>
              <a:rPr lang="cs-CZ" sz="1200" i="1" dirty="0" err="1" smtClean="0"/>
              <a:t>Copper</a:t>
            </a:r>
            <a:r>
              <a:rPr lang="nl-NL" sz="1200" i="1" dirty="0" smtClean="0"/>
              <a:t>.svg</a:t>
            </a:r>
            <a:r>
              <a:rPr lang="nl-NL" sz="1200" dirty="0" smtClean="0"/>
              <a:t> [online]. [cit. 3.9.2012]. Dostupný na WWW: &lt;http://upload.wikimedia.org/wikipedia/commons/2/2b/</a:t>
            </a:r>
            <a:r>
              <a:rPr lang="cs-CZ" sz="1200" dirty="0" err="1" smtClean="0"/>
              <a:t>Copper</a:t>
            </a:r>
            <a:r>
              <a:rPr lang="nl-NL" sz="1200" dirty="0" smtClean="0"/>
              <a:t>.svg&gt;. </a:t>
            </a:r>
            <a:endParaRPr lang="cs-CZ" sz="1200" dirty="0" smtClean="0"/>
          </a:p>
          <a:p>
            <a:pPr marL="88900" indent="-88900"/>
            <a:r>
              <a:rPr lang="cs-CZ" sz="1200" dirty="0" smtClean="0"/>
              <a:t>CALICUT, </a:t>
            </a:r>
            <a:r>
              <a:rPr lang="cs-CZ" sz="1200" dirty="0" err="1" smtClean="0"/>
              <a:t>Irvin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Tapped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rubber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tree.jpg</a:t>
            </a:r>
            <a:r>
              <a:rPr lang="cs-CZ" sz="1200" dirty="0" smtClean="0"/>
              <a:t> [online]. [cit. 3.9.2012]. Dostupný na WWW: &lt;http://upload.wikimedia.org/wikipedia/commons/1/17/Tapped_rubber_tree.jpg&gt;. </a:t>
            </a:r>
          </a:p>
          <a:p>
            <a:pPr marL="88900" indent="-88900"/>
            <a:r>
              <a:rPr lang="it-IT" sz="1200" dirty="0" smtClean="0"/>
              <a:t>SARTO, Mario. </a:t>
            </a:r>
            <a:r>
              <a:rPr lang="it-IT" sz="1200" i="1" dirty="0" smtClean="0"/>
              <a:t>Brillanten.jpg</a:t>
            </a:r>
            <a:r>
              <a:rPr lang="it-IT" sz="1200" dirty="0" smtClean="0"/>
              <a:t> [online]. [cit. 3.9.2012]. Dostupný na WWW: &lt;http://upload.wikimedia.org/wikipedia/commons/6/6f/Brillanten.jpg&gt;. </a:t>
            </a:r>
            <a:endParaRPr lang="cs-CZ" sz="1200" dirty="0" smtClean="0"/>
          </a:p>
          <a:p>
            <a:pPr marL="88900" indent="-88900"/>
            <a:r>
              <a:rPr lang="en-US" sz="1200" dirty="0" smtClean="0"/>
              <a:t>NEZNÁMÝ. </a:t>
            </a:r>
            <a:r>
              <a:rPr lang="en-US" sz="1200" i="1" dirty="0" smtClean="0"/>
              <a:t>The inspection and sale of a slave.jpg</a:t>
            </a:r>
            <a:r>
              <a:rPr lang="en-US" sz="1200" dirty="0" smtClean="0"/>
              <a:t> [online]. [cit. 3.9.2012].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&lt;http://upload.wikimedia.org/wikipedia/commons/b/b9/The_inspection_and_sale_of_a_slave.jpg&gt;. </a:t>
            </a:r>
            <a:endParaRPr lang="cs-CZ" sz="1200" dirty="0" smtClean="0"/>
          </a:p>
          <a:p>
            <a:pPr marL="88900" indent="-88900"/>
            <a:r>
              <a:rPr lang="cs-CZ" sz="1200" dirty="0" smtClean="0"/>
              <a:t>NEZNÁMÝ. </a:t>
            </a:r>
            <a:r>
              <a:rPr lang="cs-CZ" sz="1200" i="1" dirty="0" smtClean="0"/>
              <a:t>QF 4.7 </a:t>
            </a:r>
            <a:r>
              <a:rPr lang="cs-CZ" sz="1200" i="1" dirty="0" err="1" smtClean="0"/>
              <a:t>inch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gun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Colenso.jpg</a:t>
            </a:r>
            <a:r>
              <a:rPr lang="cs-CZ" sz="1200" dirty="0" smtClean="0"/>
              <a:t> [online]. [cit. 3.9.2012]. Dostupný na WWW: &lt;http://upload.wikimedia.org/wikipedia/commons/f/ff/QF_4.7_inch_gun_Colenso.jpg&gt;.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337</TotalTime>
  <Words>823</Words>
  <Application>Microsoft Office PowerPoint</Application>
  <PresentationFormat>Předvádění na obrazovce (4:3)</PresentationFormat>
  <Paragraphs>99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Vrstvy skla</vt:lpstr>
      <vt:lpstr>Snímek 1</vt:lpstr>
      <vt:lpstr>Kolonizace Afriky</vt:lpstr>
      <vt:lpstr>Objevování Afriky</vt:lpstr>
      <vt:lpstr>Snímek 4</vt:lpstr>
      <vt:lpstr>Snímek 5</vt:lpstr>
      <vt:lpstr>A co na to domorodci?</vt:lpstr>
      <vt:lpstr>Snímek 7</vt:lpstr>
      <vt:lpstr>Postup kolonizace  v 19. století</vt:lpstr>
      <vt:lpstr>Kolonizátoři</vt:lpstr>
      <vt:lpstr>Búrské války</vt:lpstr>
      <vt:lpstr>Snímek 11</vt:lpstr>
      <vt:lpstr>Snímek 12</vt:lpstr>
      <vt:lpstr>Snímek 13</vt:lpstr>
      <vt:lpstr>Co si pamatuješ?</vt:lpstr>
      <vt:lpstr>Snímek 15</vt:lpstr>
    </vt:vector>
  </TitlesOfParts>
  <Company>ZŠ a MŠ Janov nad Nisou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Správce sítě</dc:creator>
  <cp:lastModifiedBy>Zdenek</cp:lastModifiedBy>
  <cp:revision>17</cp:revision>
  <dcterms:created xsi:type="dcterms:W3CDTF">2010-03-19T13:04:00Z</dcterms:created>
  <dcterms:modified xsi:type="dcterms:W3CDTF">2013-05-13T16:46:58Z</dcterms:modified>
</cp:coreProperties>
</file>