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3" r:id="rId7"/>
    <p:sldId id="262" r:id="rId8"/>
    <p:sldId id="260" r:id="rId9"/>
    <p:sldId id="264" r:id="rId10"/>
    <p:sldId id="265" r:id="rId11"/>
    <p:sldId id="267" r:id="rId12"/>
    <p:sldId id="266" r:id="rId13"/>
    <p:sldId id="272" r:id="rId14"/>
    <p:sldId id="268" r:id="rId15"/>
    <p:sldId id="269" r:id="rId16"/>
    <p:sldId id="270" r:id="rId17"/>
    <p:sldId id="271" r:id="rId18"/>
    <p:sldId id="273" r:id="rId19"/>
    <p:sldId id="261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56AF7-56F8-4506-B798-19DFEAE0714A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7A2F0-7017-40CA-AA33-9740AD32326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9681" t="22266" r="55453" b="9813"/>
          <a:stretch>
            <a:fillRect/>
          </a:stretch>
        </p:blipFill>
        <p:spPr bwMode="auto">
          <a:xfrm>
            <a:off x="1691680" y="188640"/>
            <a:ext cx="5832648" cy="638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0042" y="2708920"/>
            <a:ext cx="844391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Počátky automobilismu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548680"/>
            <a:ext cx="4336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Čím byly první samohybné stroje poháněny?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5877272"/>
            <a:ext cx="3804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se nazývaly vozy, poháněné párou?</a:t>
            </a:r>
            <a:endParaRPr lang="cs-CZ" dirty="0"/>
          </a:p>
        </p:txBody>
      </p:sp>
      <p:pic>
        <p:nvPicPr>
          <p:cNvPr id="1030" name="Picture 6" descr="File:Watt778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30605">
            <a:off x="1058332" y="1138999"/>
            <a:ext cx="3349902" cy="4315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2" name="Picture 8" descr="File:James Wat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1340768"/>
            <a:ext cx="2520280" cy="348518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220072" y="6165304"/>
            <a:ext cx="603114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pára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96136" y="6165304"/>
            <a:ext cx="300082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6165304"/>
            <a:ext cx="502061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vůz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6165304"/>
            <a:ext cx="300082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76256" y="6165304"/>
            <a:ext cx="93173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parovůz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4725144"/>
            <a:ext cx="1267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James</a:t>
            </a:r>
            <a:r>
              <a:rPr lang="cs-CZ" dirty="0" smtClean="0"/>
              <a:t> Watt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2898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vypadaly první parovozy?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7644" y="836712"/>
            <a:ext cx="6408712" cy="2996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83568" y="3933056"/>
            <a:ext cx="665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Kdo byl v Čechách průkopníkem parovozů a jak dopadly jeho pokusy?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293096"/>
            <a:ext cx="2719332" cy="2204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365104"/>
            <a:ext cx="1728192" cy="2127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ile:4-Stroke-Engine.gif"/>
          <p:cNvPicPr>
            <a:picLocks noChangeAspect="1" noChangeArrowheads="1" noCrop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9162" y="1340768"/>
            <a:ext cx="1925675" cy="417646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539552" y="548680"/>
            <a:ext cx="3830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revoluce v dopravě přišla s objevem…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1196752"/>
            <a:ext cx="2255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 spalovacího motoru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3645024"/>
            <a:ext cx="1737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Gottlieb</a:t>
            </a:r>
            <a:r>
              <a:rPr lang="cs-CZ" dirty="0" smtClean="0"/>
              <a:t> </a:t>
            </a:r>
            <a:r>
              <a:rPr lang="cs-CZ" dirty="0" err="1" smtClean="0"/>
              <a:t>Daimler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28184" y="4221088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Rudolf Diesel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188640"/>
            <a:ext cx="15888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1885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620688"/>
            <a:ext cx="1705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první motocykl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64288" y="6237312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Daimler</a:t>
            </a:r>
            <a:endParaRPr lang="cs-CZ" dirty="0"/>
          </a:p>
        </p:txBody>
      </p:sp>
      <p:pic>
        <p:nvPicPr>
          <p:cNvPr id="1028" name="Picture 4" descr="File:Daimler Reitwagen.JPG"/>
          <p:cNvPicPr>
            <a:picLocks noChangeAspect="1" noChangeArrowheads="1"/>
          </p:cNvPicPr>
          <p:nvPr/>
        </p:nvPicPr>
        <p:blipFill>
          <a:blip r:embed="rId2" cstate="print"/>
          <a:srcRect l="6333" t="7936" r="8167" b="3175"/>
          <a:stretch>
            <a:fillRect/>
          </a:stretch>
        </p:blipFill>
        <p:spPr bwMode="auto">
          <a:xfrm>
            <a:off x="827584" y="1124744"/>
            <a:ext cx="7272808" cy="50281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88640"/>
            <a:ext cx="15888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1886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95736" y="620688"/>
            <a:ext cx="1859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první automobil </a:t>
            </a:r>
            <a:endParaRPr lang="cs-CZ" dirty="0"/>
          </a:p>
        </p:txBody>
      </p:sp>
      <p:pic>
        <p:nvPicPr>
          <p:cNvPr id="19458" name="Picture 2" descr="Soubor:Benz Patent Motorwagen 1886 (Replica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24744"/>
            <a:ext cx="5435164" cy="5328592"/>
          </a:xfrm>
          <a:prstGeom prst="rect">
            <a:avLst/>
          </a:prstGeom>
          <a:noFill/>
        </p:spPr>
      </p:pic>
      <p:pic>
        <p:nvPicPr>
          <p:cNvPr id="19460" name="Picture 4" descr="Soubor:Carl Benz signatu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77087">
            <a:off x="6183123" y="4929089"/>
            <a:ext cx="2597804" cy="103525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588224" y="2204864"/>
            <a:ext cx="1551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max. rychlost 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028384" y="2204864"/>
            <a:ext cx="971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 km/h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60232" y="2852936"/>
            <a:ext cx="1143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spotřeba 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68344" y="2852936"/>
            <a:ext cx="1306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 l/100 km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4823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další průlom v oblasti automobilismu způsobil …</a:t>
            </a:r>
            <a:endParaRPr lang="cs-CZ" dirty="0"/>
          </a:p>
        </p:txBody>
      </p:sp>
      <p:pic>
        <p:nvPicPr>
          <p:cNvPr id="3074" name="Picture 2" descr="File:Henry ford 1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24744"/>
            <a:ext cx="3888432" cy="496395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195736" y="6237312"/>
            <a:ext cx="2386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 Američan Henry Ford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16216" y="1412776"/>
            <a:ext cx="105926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zámečník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0152" y="2420888"/>
            <a:ext cx="225350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opravář parních strojů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3429000"/>
            <a:ext cx="31511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inženýr u Edisonovy společnosti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72200" y="4437112"/>
            <a:ext cx="142699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vlastní motor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04248" y="5661248"/>
            <a:ext cx="52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…</a:t>
            </a:r>
            <a:endParaRPr lang="cs-CZ" dirty="0"/>
          </a:p>
        </p:txBody>
      </p:sp>
      <p:sp>
        <p:nvSpPr>
          <p:cNvPr id="10" name="Rovnoramenný trojúhelník 9"/>
          <p:cNvSpPr/>
          <p:nvPr/>
        </p:nvSpPr>
        <p:spPr>
          <a:xfrm rot="10800000">
            <a:off x="6876256" y="1844824"/>
            <a:ext cx="360040" cy="57606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rot="10800000">
            <a:off x="6876256" y="2852936"/>
            <a:ext cx="360040" cy="57606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 rot="10800000">
            <a:off x="6876256" y="3861048"/>
            <a:ext cx="360040" cy="57606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1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3037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 v roce 1896 první automobil</a:t>
            </a:r>
            <a:endParaRPr lang="cs-CZ" dirty="0"/>
          </a:p>
        </p:txBody>
      </p:sp>
      <p:pic>
        <p:nvPicPr>
          <p:cNvPr id="21506" name="Picture 2" descr="File:FordQuadricyc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836712"/>
            <a:ext cx="5977665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File:Ford logo.sv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32656"/>
            <a:ext cx="1700386" cy="823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67544" y="188640"/>
            <a:ext cx="19030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1903  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067944" y="548680"/>
            <a:ext cx="219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Ford Motor </a:t>
            </a:r>
            <a:r>
              <a:rPr lang="cs-CZ" dirty="0" err="1" smtClean="0"/>
              <a:t>Company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1556792"/>
            <a:ext cx="2148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nový systém výroby</a:t>
            </a:r>
            <a:endParaRPr lang="cs-CZ" dirty="0"/>
          </a:p>
        </p:txBody>
      </p:sp>
      <p:pic>
        <p:nvPicPr>
          <p:cNvPr id="22530" name="Picture 2" descr="File:Ford assembly line - 19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124744"/>
            <a:ext cx="5068734" cy="537321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 rot="682583">
            <a:off x="1784883" y="2498152"/>
            <a:ext cx="1550296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montážní linky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 rot="21086133">
            <a:off x="482946" y="3444492"/>
            <a:ext cx="2169825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univerzální součástky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5373216"/>
            <a:ext cx="138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levná výroba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5805264"/>
            <a:ext cx="1985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vysoká spolehlivost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 rot="21260501">
            <a:off x="1496150" y="4281072"/>
            <a:ext cx="153599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péče o dělníky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6237312"/>
            <a:ext cx="1445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nasycení trhu</a:t>
            </a:r>
            <a:endParaRPr lang="cs-CZ" dirty="0"/>
          </a:p>
        </p:txBody>
      </p:sp>
      <p:sp>
        <p:nvSpPr>
          <p:cNvPr id="13" name="Šipka dolů 12"/>
          <p:cNvSpPr/>
          <p:nvPr/>
        </p:nvSpPr>
        <p:spPr>
          <a:xfrm>
            <a:off x="1619672" y="4869160"/>
            <a:ext cx="72008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/>
      <p:bldP spid="10" grpId="0"/>
      <p:bldP spid="11" grpId="0" animBg="1"/>
      <p:bldP spid="1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3548" y="620688"/>
            <a:ext cx="8136904" cy="3913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i="1" dirty="0" smtClean="0"/>
              <a:t>„Postavím auto pro masy. Bude dost velké pro rodinu, ale také dost malé na to, aby s ním jeden člověk mohl jezdit a starat se o ně. Bude vyrobeno z nejlepších materiálů, nejlepšími zaměstnanci, s nejjednodušší konstrukcí, kterou je moderní inženýrství schopno vymyslet. Ale bude tak levné, že každý člověk pracující za dobrý plat bude vlastnit jedno - a užívat si se svou rodinou mnoho hodin radosti pod božím širým nebem.“</a:t>
            </a:r>
            <a:endParaRPr lang="cs-CZ" sz="2400" i="1" dirty="0"/>
          </a:p>
        </p:txBody>
      </p:sp>
      <p:pic>
        <p:nvPicPr>
          <p:cNvPr id="3" name="Picture 2" descr="File:Henry ford 1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437112"/>
            <a:ext cx="1635781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ile:1910Ford-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60648"/>
            <a:ext cx="5904656" cy="4644409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467544" y="188640"/>
            <a:ext cx="15888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1908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124744"/>
            <a:ext cx="773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Ford 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60232" y="4437112"/>
            <a:ext cx="1193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„Tin </a:t>
            </a:r>
            <a:r>
              <a:rPr lang="cs-CZ" dirty="0" err="1" smtClean="0"/>
              <a:t>Lizzie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5877272"/>
            <a:ext cx="6127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do roku 1927 vyrobeno přes 15.000.000 kusů ve 14 variantách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013176"/>
            <a:ext cx="3814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montáž jednoho kusu trvala 93 minut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5445224"/>
            <a:ext cx="414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každé 3 minuty vyjel z výrobní linky 1 vůz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6309320"/>
            <a:ext cx="5089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dělník továrny si mohl vůz koupit za 4 měsíční platy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12776"/>
            <a:ext cx="100811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971600" y="404664"/>
            <a:ext cx="2561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velká obliba automobilů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836712"/>
            <a:ext cx="2268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také mnoho nepřátel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340768"/>
            <a:ext cx="7867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z obav před nehodami, musel před prvními automobily běhat člověk s červeným </a:t>
            </a:r>
          </a:p>
          <a:p>
            <a:r>
              <a:rPr lang="cs-CZ" dirty="0" smtClean="0"/>
              <a:t>   praporkem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059668"/>
            <a:ext cx="313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rozvoj automobilového sportu</a:t>
            </a:r>
            <a:endParaRPr lang="cs-CZ" dirty="0"/>
          </a:p>
        </p:txBody>
      </p:sp>
      <p:pic>
        <p:nvPicPr>
          <p:cNvPr id="27650" name="Picture 2" descr="File:Charles Bigelow and mechanic in Mercer car 19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5923" y="3429000"/>
            <a:ext cx="5992154" cy="316835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948264" y="623731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1911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2276872"/>
            <a:ext cx="2318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vznik slavných značek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 rot="21107521">
            <a:off x="4593891" y="1977289"/>
            <a:ext cx="873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Citroën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20410848">
            <a:off x="6119972" y="2059347"/>
            <a:ext cx="905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Renault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741236">
            <a:off x="5181451" y="2617196"/>
            <a:ext cx="528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Fiat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470658">
            <a:off x="7041507" y="2621061"/>
            <a:ext cx="848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Bugatti</a:t>
            </a: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9580" y="188640"/>
            <a:ext cx="69048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Automobilismus v Čechách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24578" name="Picture 2" descr="Soubor:MW1 signiert kle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412776"/>
            <a:ext cx="4104456" cy="529169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259632" y="2348880"/>
            <a:ext cx="2127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Markusův</a:t>
            </a:r>
            <a:r>
              <a:rPr lang="cs-CZ" dirty="0" smtClean="0"/>
              <a:t> automobil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3212976"/>
            <a:ext cx="1456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pokusný vůz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3717032"/>
            <a:ext cx="21262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neměl řízení, brzdy,</a:t>
            </a:r>
          </a:p>
          <a:p>
            <a:r>
              <a:rPr lang="cs-CZ" dirty="0" smtClean="0"/>
              <a:t>  spojku apod.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980728"/>
            <a:ext cx="4979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1870– první automobil na území </a:t>
            </a:r>
            <a:r>
              <a:rPr lang="cs-CZ" dirty="0" err="1" smtClean="0"/>
              <a:t>Rakouska</a:t>
            </a:r>
            <a:r>
              <a:rPr lang="cs-CZ" dirty="0" smtClean="0"/>
              <a:t>-Uherska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980728"/>
            <a:ext cx="4653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1897 - 1898 – první sériově vyráběný automobil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40352" y="5301208"/>
            <a:ext cx="1065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Präsident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877272"/>
            <a:ext cx="2563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vycházel z </a:t>
            </a:r>
            <a:r>
              <a:rPr lang="cs-CZ" dirty="0" err="1" smtClean="0"/>
              <a:t>Benzova</a:t>
            </a:r>
            <a:r>
              <a:rPr lang="cs-CZ" dirty="0" smtClean="0"/>
              <a:t> vozu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6309320"/>
            <a:ext cx="3503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mnoho vylepšení – např.   blatníky</a:t>
            </a:r>
            <a:endParaRPr lang="cs-CZ" dirty="0"/>
          </a:p>
        </p:txBody>
      </p:sp>
      <p:pic>
        <p:nvPicPr>
          <p:cNvPr id="26626" name="Picture 2" descr="Soubor:PresidentFirstC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9277" y="1412776"/>
            <a:ext cx="6245446" cy="43204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119580" y="188640"/>
            <a:ext cx="69048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Automobilismus v Čechách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052736"/>
            <a:ext cx="5498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1895 – založena firma </a:t>
            </a:r>
            <a:r>
              <a:rPr lang="cs-CZ" dirty="0" err="1" smtClean="0"/>
              <a:t>Laurin</a:t>
            </a:r>
            <a:r>
              <a:rPr lang="cs-CZ" dirty="0" smtClean="0"/>
              <a:t> a Klement v Mladé Boleslavi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63688" y="1772816"/>
            <a:ext cx="1149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výroba kol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12589" y="2564904"/>
            <a:ext cx="1359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motocykletů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429000"/>
            <a:ext cx="3174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od roku 1905 také automobilů</a:t>
            </a:r>
            <a:endParaRPr lang="cs-CZ" dirty="0"/>
          </a:p>
        </p:txBody>
      </p:sp>
      <p:pic>
        <p:nvPicPr>
          <p:cNvPr id="6" name="Obrázek 5" descr="C:\Documents and Settings\Pocitac\Local Settings\Temporary Internet Files\Content.Word\P107037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323840" y="957080"/>
            <a:ext cx="211294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Soubor:2007-08-cesko-153.jpg"/>
          <p:cNvPicPr/>
          <p:nvPr/>
        </p:nvPicPr>
        <p:blipFill>
          <a:blip r:embed="rId3" cstate="print"/>
          <a:srcRect l="30131" t="22674" r="8297" b="9884"/>
          <a:stretch>
            <a:fillRect/>
          </a:stretch>
        </p:blipFill>
        <p:spPr bwMode="auto">
          <a:xfrm>
            <a:off x="3419872" y="3429000"/>
            <a:ext cx="388843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119580" y="188640"/>
            <a:ext cx="69048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Automobilismus v Čechách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620688"/>
            <a:ext cx="8208912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b="1" u="sng" dirty="0" smtClean="0"/>
          </a:p>
          <a:p>
            <a:pPr algn="ctr"/>
            <a:r>
              <a:rPr lang="cs-CZ" b="1" u="sng" dirty="0" smtClean="0"/>
              <a:t>Počátky automobilismu</a:t>
            </a:r>
          </a:p>
          <a:p>
            <a:endParaRPr lang="cs-CZ" dirty="0" smtClean="0"/>
          </a:p>
          <a:p>
            <a:r>
              <a:rPr lang="cs-CZ" dirty="0" smtClean="0"/>
              <a:t>- revoluce v dopravě = spalovací motor (</a:t>
            </a:r>
            <a:r>
              <a:rPr lang="cs-CZ" dirty="0" err="1" smtClean="0"/>
              <a:t>Daimler</a:t>
            </a:r>
            <a:r>
              <a:rPr lang="cs-CZ" dirty="0" smtClean="0"/>
              <a:t>, Diesel)</a:t>
            </a:r>
          </a:p>
          <a:p>
            <a:pPr>
              <a:buFontTx/>
              <a:buChar char="-"/>
            </a:pPr>
            <a:r>
              <a:rPr lang="cs-CZ" dirty="0" smtClean="0"/>
              <a:t> 1. pokusy o využití motoru k výrobě automobilů – 1885 první motocykl</a:t>
            </a:r>
          </a:p>
          <a:p>
            <a:r>
              <a:rPr lang="cs-CZ" dirty="0" smtClean="0"/>
              <a:t>                                                                                        - 1886 první auto (</a:t>
            </a:r>
            <a:r>
              <a:rPr lang="cs-CZ" dirty="0" err="1" smtClean="0"/>
              <a:t>Benz</a:t>
            </a:r>
            <a:r>
              <a:rPr lang="cs-CZ" dirty="0" smtClean="0"/>
              <a:t> – tříkolka)</a:t>
            </a:r>
          </a:p>
          <a:p>
            <a:pPr marL="4752975" indent="-4752975"/>
            <a:r>
              <a:rPr lang="cs-CZ" dirty="0" smtClean="0"/>
              <a:t>- rozmach výroby automobilů = Henry Ford (USA) – zavedení pásové výroby (rychlé, levné), péče o zaměstnance</a:t>
            </a:r>
          </a:p>
          <a:p>
            <a:pPr indent="4572000"/>
            <a:r>
              <a:rPr lang="cs-CZ" dirty="0" smtClean="0"/>
              <a:t>- velmi úspěšný model Ford T</a:t>
            </a:r>
          </a:p>
          <a:p>
            <a:r>
              <a:rPr lang="cs-CZ" dirty="0" smtClean="0"/>
              <a:t>- do konce 19. století – vznik mnoha slavných značek (</a:t>
            </a:r>
            <a:r>
              <a:rPr lang="cs-CZ" dirty="0" err="1" smtClean="0"/>
              <a:t>Citroën</a:t>
            </a:r>
            <a:r>
              <a:rPr lang="cs-CZ" dirty="0" smtClean="0"/>
              <a:t>, Renault, Fiat atd.)</a:t>
            </a:r>
          </a:p>
          <a:p>
            <a:r>
              <a:rPr lang="cs-CZ" dirty="0" smtClean="0"/>
              <a:t>- rozvoj motoristického sportu</a:t>
            </a:r>
          </a:p>
          <a:p>
            <a:endParaRPr lang="cs-CZ" dirty="0" smtClean="0"/>
          </a:p>
          <a:p>
            <a:r>
              <a:rPr lang="cs-CZ" b="1" u="sng" dirty="0" smtClean="0"/>
              <a:t>Čechy</a:t>
            </a:r>
          </a:p>
          <a:p>
            <a:r>
              <a:rPr lang="cs-CZ" dirty="0" smtClean="0"/>
              <a:t>- první sériově vyráběné auto = </a:t>
            </a:r>
            <a:r>
              <a:rPr lang="cs-CZ" dirty="0" err="1" smtClean="0"/>
              <a:t>Präsident</a:t>
            </a:r>
            <a:r>
              <a:rPr lang="cs-CZ" dirty="0" smtClean="0"/>
              <a:t> z Kopřivnice (vylepšení </a:t>
            </a:r>
            <a:r>
              <a:rPr lang="cs-CZ" dirty="0" err="1" smtClean="0"/>
              <a:t>Benz</a:t>
            </a:r>
            <a:r>
              <a:rPr lang="cs-CZ" dirty="0" smtClean="0"/>
              <a:t>)</a:t>
            </a:r>
          </a:p>
          <a:p>
            <a:pPr marL="85725" indent="-85725"/>
            <a:r>
              <a:rPr lang="cs-CZ" dirty="0" smtClean="0"/>
              <a:t>- největší producent – </a:t>
            </a:r>
            <a:r>
              <a:rPr lang="cs-CZ" dirty="0" err="1" smtClean="0"/>
              <a:t>Laurin</a:t>
            </a:r>
            <a:r>
              <a:rPr lang="cs-CZ" dirty="0" smtClean="0"/>
              <a:t> a Klement z Mladé Boleslavi (nejprve bicykly, poté motorky a od r. 1905 auta)</a:t>
            </a:r>
          </a:p>
          <a:p>
            <a:pPr marL="85725" indent="-85725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22929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Co si pamatuješ?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4040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Kdo byl vynálezcem spalovacího motoru?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204864"/>
            <a:ext cx="2984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Kdo sestrojil první automobil?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2924944"/>
            <a:ext cx="645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Který americký podnikatel způsobil revoluci ve výrobě automobilů?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3573016"/>
            <a:ext cx="3093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Jaké novinky zavedl do výroby?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4293096"/>
            <a:ext cx="4186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se jmenoval jeho nejúspěšnější model?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5013176"/>
            <a:ext cx="5631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Kde byl vyráběn první sériový automobil na našem území?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733256"/>
            <a:ext cx="5347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 kterém městě vznikla slavná firma </a:t>
            </a:r>
            <a:r>
              <a:rPr lang="cs-CZ" dirty="0" err="1" smtClean="0"/>
              <a:t>Laurin</a:t>
            </a:r>
            <a:r>
              <a:rPr lang="cs-CZ" dirty="0" smtClean="0"/>
              <a:t> a Klement?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71296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/>
            <a:r>
              <a:rPr lang="cs-CZ" sz="1400" b="1" dirty="0" smtClean="0"/>
              <a:t>Metodika materiálu:</a:t>
            </a:r>
          </a:p>
          <a:p>
            <a:pPr marL="85725" indent="-85725"/>
            <a:r>
              <a:rPr lang="cs-CZ" sz="1400" dirty="0" smtClean="0"/>
              <a:t>- výkladová prezentace se závěrečným shrnutím, které lze využít jako zápis a opakováním, využitelným jako nástroj hodnocení a </a:t>
            </a:r>
            <a:r>
              <a:rPr lang="cs-CZ" sz="1400" dirty="0" err="1" smtClean="0"/>
              <a:t>autoevaluace</a:t>
            </a:r>
            <a:r>
              <a:rPr lang="cs-CZ" sz="1400" dirty="0" smtClean="0"/>
              <a:t> žáků</a:t>
            </a:r>
          </a:p>
          <a:p>
            <a:pPr marL="85725" indent="-85725"/>
            <a:endParaRPr lang="cs-CZ" sz="1400" dirty="0" smtClean="0"/>
          </a:p>
          <a:p>
            <a:pPr marL="85725" indent="-85725"/>
            <a:r>
              <a:rPr lang="cs-CZ" sz="1400" b="1" dirty="0" smtClean="0"/>
              <a:t>Zdroje:</a:t>
            </a:r>
          </a:p>
          <a:p>
            <a:pPr marL="85725" indent="-85725"/>
            <a:r>
              <a:rPr lang="nl-NL" sz="1400" dirty="0" smtClean="0"/>
              <a:t>CALTROP. </a:t>
            </a:r>
            <a:r>
              <a:rPr lang="nl-NL" sz="1400" i="1" dirty="0" smtClean="0"/>
              <a:t>Watt7783.png</a:t>
            </a:r>
            <a:r>
              <a:rPr lang="nl-NL" sz="1400" dirty="0" smtClean="0"/>
              <a:t> [online]. [cit. </a:t>
            </a:r>
            <a:r>
              <a:rPr lang="cs-CZ" sz="1400" dirty="0" smtClean="0"/>
              <a:t>19.9.2012</a:t>
            </a:r>
            <a:r>
              <a:rPr lang="nl-NL" sz="1400" dirty="0" smtClean="0"/>
              <a:t>]. Dostupný na WWW: &lt;http://upload.wikimedia.org/wikipedia/commons/6/65/Watt7783.png&gt;.</a:t>
            </a:r>
            <a:endParaRPr lang="cs-CZ" sz="1400" dirty="0" smtClean="0"/>
          </a:p>
          <a:p>
            <a:pPr marL="85725" indent="-85725"/>
            <a:r>
              <a:rPr lang="cs-CZ" sz="1400" dirty="0" smtClean="0"/>
              <a:t>SHIZHAO. </a:t>
            </a:r>
            <a:r>
              <a:rPr lang="cs-CZ" sz="1400" i="1" dirty="0" err="1" smtClean="0"/>
              <a:t>James</a:t>
            </a:r>
            <a:r>
              <a:rPr lang="cs-CZ" sz="1400" i="1" dirty="0" smtClean="0"/>
              <a:t> Watt.</a:t>
            </a:r>
            <a:r>
              <a:rPr lang="cs-CZ" sz="1400" i="1" dirty="0" err="1" smtClean="0"/>
              <a:t>jpg</a:t>
            </a:r>
            <a:r>
              <a:rPr lang="cs-CZ" sz="1400" dirty="0" smtClean="0"/>
              <a:t> [online]. [cit. 19.9.2012]. Dostupný na WWW: &lt;http://upload.wikimedia.org/wikipedia/commons/6/63/James_Watt.jpg&gt;.</a:t>
            </a:r>
          </a:p>
          <a:p>
            <a:pPr marL="85725" indent="-85725"/>
            <a:r>
              <a:rPr lang="cs-CZ" sz="1400" dirty="0" smtClean="0"/>
              <a:t>POSTRACH</a:t>
            </a:r>
            <a:r>
              <a:rPr lang="cs-CZ" sz="1400" dirty="0"/>
              <a:t>. </a:t>
            </a:r>
            <a:r>
              <a:rPr lang="cs-CZ" sz="1400" i="1" dirty="0" err="1"/>
              <a:t>Bozek</a:t>
            </a:r>
            <a:r>
              <a:rPr lang="cs-CZ" sz="1400" i="1" dirty="0"/>
              <a:t>'s </a:t>
            </a:r>
            <a:r>
              <a:rPr lang="cs-CZ" sz="1400" i="1" dirty="0" err="1"/>
              <a:t>steam</a:t>
            </a:r>
            <a:r>
              <a:rPr lang="cs-CZ" sz="1400" i="1" dirty="0"/>
              <a:t> automobile.</a:t>
            </a:r>
            <a:r>
              <a:rPr lang="cs-CZ" sz="1400" i="1" dirty="0" err="1"/>
              <a:t>jpg</a:t>
            </a:r>
            <a:r>
              <a:rPr lang="cs-CZ" sz="1400" dirty="0"/>
              <a:t> [online]. [cit. </a:t>
            </a:r>
            <a:r>
              <a:rPr lang="cs-CZ" sz="1400" dirty="0" smtClean="0"/>
              <a:t>19.9.2012]. Dostupný </a:t>
            </a:r>
            <a:r>
              <a:rPr lang="cs-CZ" sz="1400" dirty="0"/>
              <a:t>na WWW: &lt;http://upload.wikimedia.org/wikipedia/commons/f/f1/Bozek%27s_steam_automobile.jpg&gt;. </a:t>
            </a:r>
            <a:endParaRPr lang="cs-CZ" sz="1400" dirty="0" smtClean="0"/>
          </a:p>
          <a:p>
            <a:pPr marL="85725" indent="-85725"/>
            <a:r>
              <a:rPr lang="cs-CZ" sz="1400" dirty="0"/>
              <a:t>NEZNÁMÝ. </a:t>
            </a:r>
            <a:r>
              <a:rPr lang="cs-CZ" sz="1400" i="1" dirty="0"/>
              <a:t>Josef </a:t>
            </a:r>
            <a:r>
              <a:rPr lang="cs-CZ" sz="1400" i="1" dirty="0" err="1"/>
              <a:t>Bozek</a:t>
            </a:r>
            <a:r>
              <a:rPr lang="cs-CZ" sz="1400" i="1" dirty="0"/>
              <a:t> </a:t>
            </a:r>
            <a:r>
              <a:rPr lang="cs-CZ" sz="1400" i="1" dirty="0" err="1"/>
              <a:t>Erfinder.jpg</a:t>
            </a:r>
            <a:r>
              <a:rPr lang="cs-CZ" sz="1400" dirty="0"/>
              <a:t> [online]. [cit. </a:t>
            </a:r>
            <a:r>
              <a:rPr lang="cs-CZ" sz="1400" dirty="0" smtClean="0"/>
              <a:t>19.9.2012]. </a:t>
            </a:r>
            <a:r>
              <a:rPr lang="cs-CZ" sz="1400" dirty="0"/>
              <a:t>Dostupný na WWW: &lt;http://upload.wikimedia.org/wikipedia/commons/3/3a/Josef_Bozek_Erfinder.jpg&gt;. </a:t>
            </a:r>
            <a:endParaRPr lang="cs-CZ" sz="1400" dirty="0" smtClean="0"/>
          </a:p>
          <a:p>
            <a:pPr marL="85725" indent="-85725"/>
            <a:r>
              <a:rPr lang="cs-CZ" sz="1400" dirty="0"/>
              <a:t>NEZNÁMÝ. </a:t>
            </a:r>
            <a:r>
              <a:rPr lang="cs-CZ" sz="1400" i="1" dirty="0"/>
              <a:t>PSM V12 D273 </a:t>
            </a:r>
            <a:r>
              <a:rPr lang="cs-CZ" sz="1400" i="1" dirty="0" err="1"/>
              <a:t>Cugnot</a:t>
            </a:r>
            <a:r>
              <a:rPr lang="cs-CZ" sz="1400" i="1" dirty="0"/>
              <a:t> </a:t>
            </a:r>
            <a:r>
              <a:rPr lang="cs-CZ" sz="1400" i="1" dirty="0" err="1"/>
              <a:t>steam</a:t>
            </a:r>
            <a:r>
              <a:rPr lang="cs-CZ" sz="1400" i="1" dirty="0"/>
              <a:t> </a:t>
            </a:r>
            <a:r>
              <a:rPr lang="cs-CZ" sz="1400" i="1" dirty="0" err="1"/>
              <a:t>engine.jpg</a:t>
            </a:r>
            <a:r>
              <a:rPr lang="cs-CZ" sz="1400" dirty="0"/>
              <a:t> [online]. [cit. </a:t>
            </a:r>
            <a:r>
              <a:rPr lang="cs-CZ" sz="1400" dirty="0" smtClean="0"/>
              <a:t>19.9.2012]. </a:t>
            </a:r>
            <a:r>
              <a:rPr lang="cs-CZ" sz="1400" dirty="0"/>
              <a:t>Dostupný na WWW: &lt;http://upload.wikimedia.org/wikipedia/commons/8/8e/PSM_V12_D273_Cugnot_steam_engine.jpg&gt;. </a:t>
            </a:r>
            <a:endParaRPr lang="cs-CZ" sz="1400" dirty="0" smtClean="0"/>
          </a:p>
          <a:p>
            <a:pPr marL="85725" indent="-85725"/>
            <a:r>
              <a:rPr lang="cs-CZ" sz="1400" dirty="0" smtClean="0"/>
              <a:t>UTZONBIKE. </a:t>
            </a:r>
            <a:r>
              <a:rPr lang="cs-CZ" sz="1400" i="1" dirty="0"/>
              <a:t>4-</a:t>
            </a:r>
            <a:r>
              <a:rPr lang="cs-CZ" sz="1400" i="1" dirty="0" err="1"/>
              <a:t>Stroke</a:t>
            </a:r>
            <a:r>
              <a:rPr lang="cs-CZ" sz="1400" i="1" dirty="0"/>
              <a:t>-</a:t>
            </a:r>
            <a:r>
              <a:rPr lang="cs-CZ" sz="1400" i="1" dirty="0" err="1"/>
              <a:t>Engine.gif</a:t>
            </a:r>
            <a:r>
              <a:rPr lang="cs-CZ" sz="1400" dirty="0"/>
              <a:t> [online]. [cit. </a:t>
            </a:r>
            <a:r>
              <a:rPr lang="cs-CZ" sz="1400" dirty="0" smtClean="0"/>
              <a:t>19.9.2012]. </a:t>
            </a:r>
            <a:r>
              <a:rPr lang="cs-CZ" sz="1400" dirty="0"/>
              <a:t>Dostupný na WWW: &lt;http://upload.wikimedia.org/wikipedia/commons/a/a6/4-Stroke-Engine.gif</a:t>
            </a:r>
            <a:r>
              <a:rPr lang="cs-CZ" sz="1400" dirty="0" smtClean="0"/>
              <a:t>&gt;.</a:t>
            </a:r>
          </a:p>
          <a:p>
            <a:pPr marL="85725" indent="-85725"/>
            <a:r>
              <a:rPr lang="cs-CZ" sz="1400" dirty="0" smtClean="0"/>
              <a:t>WLADYSLAW. </a:t>
            </a:r>
            <a:r>
              <a:rPr lang="cs-CZ" sz="1400" i="1" dirty="0" err="1" smtClean="0"/>
              <a:t>Daimler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Reitwagen.JPG</a:t>
            </a:r>
            <a:r>
              <a:rPr lang="cs-CZ" sz="1400" dirty="0" smtClean="0"/>
              <a:t> [online]. [cit. 19.9.2012]. Dostupný na WWW: &lt;http://upload.wikimedia.org/wikipedia/commons/3/32/Daimler_Reitwagen.JPG&gt;.CHRIS 73. </a:t>
            </a:r>
            <a:r>
              <a:rPr lang="cs-CZ" sz="1400" i="1" dirty="0" err="1" smtClean="0"/>
              <a:t>Benz</a:t>
            </a:r>
            <a:r>
              <a:rPr lang="cs-CZ" sz="1400" i="1" dirty="0" smtClean="0"/>
              <a:t> Patent </a:t>
            </a:r>
            <a:r>
              <a:rPr lang="cs-CZ" sz="1400" i="1" dirty="0" err="1" smtClean="0"/>
              <a:t>Motorwagen</a:t>
            </a:r>
            <a:r>
              <a:rPr lang="cs-CZ" sz="1400" i="1" dirty="0" smtClean="0"/>
              <a:t> 1886 (</a:t>
            </a:r>
            <a:r>
              <a:rPr lang="cs-CZ" sz="1400" i="1" dirty="0" err="1" smtClean="0"/>
              <a:t>Replica</a:t>
            </a:r>
            <a:r>
              <a:rPr lang="cs-CZ" sz="1400" i="1" dirty="0" smtClean="0"/>
              <a:t>).</a:t>
            </a:r>
            <a:r>
              <a:rPr lang="cs-CZ" sz="1400" i="1" dirty="0" err="1" smtClean="0"/>
              <a:t>jpg</a:t>
            </a:r>
            <a:r>
              <a:rPr lang="cs-CZ" sz="1400" dirty="0" smtClean="0"/>
              <a:t> [online]. [cit. 19.9.2012]. Dostupný na WWW: &lt;http://upload.wikimedia.org/wikipedia/commons/5/53/Benz_Patent_Motorwagen_1886_%28Replica%29.jpg&gt;.</a:t>
            </a:r>
          </a:p>
          <a:p>
            <a:pPr marL="85725" indent="-85725"/>
            <a:r>
              <a:rPr lang="cs-CZ" sz="1400" dirty="0" smtClean="0"/>
              <a:t>NEZNÁMÝ. </a:t>
            </a:r>
            <a:r>
              <a:rPr lang="cs-CZ" sz="1400" i="1" dirty="0" err="1" smtClean="0"/>
              <a:t>Carl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Benz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signature.png</a:t>
            </a:r>
            <a:r>
              <a:rPr lang="cs-CZ" sz="1400" dirty="0" smtClean="0"/>
              <a:t> [online]. [cit. 19.9.2012]. Dostupný na WWW: &lt;http://upload.wikimedia.org/wikipedia/commons/a/a4/Carl_Benz_signature.png&gt;.</a:t>
            </a:r>
          </a:p>
          <a:p>
            <a:pPr marL="85725" indent="-85725"/>
            <a:r>
              <a:rPr lang="cs-CZ" sz="1400" dirty="0" smtClean="0"/>
              <a:t>HARTSOOK. </a:t>
            </a:r>
            <a:r>
              <a:rPr lang="cs-CZ" sz="1400" i="1" dirty="0" smtClean="0"/>
              <a:t>Henry ford 1919.jpg</a:t>
            </a:r>
            <a:r>
              <a:rPr lang="cs-CZ" sz="1400" dirty="0" smtClean="0"/>
              <a:t> [online]. [cit. 19.9.2012]. Dostupný na WWW: &lt;http://upload.wikimedia.org/wikipedia/commons/1/18/Henry_ford_1919.jpg&gt;. </a:t>
            </a:r>
          </a:p>
          <a:p>
            <a:pPr marL="85725" indent="-85725"/>
            <a:r>
              <a:rPr lang="cs-CZ" sz="1400" dirty="0" smtClean="0"/>
              <a:t>NEZNÁMÝ. </a:t>
            </a:r>
            <a:r>
              <a:rPr lang="cs-CZ" sz="1400" i="1" dirty="0" err="1" smtClean="0"/>
              <a:t>FordQuadricycle.jpg</a:t>
            </a:r>
            <a:r>
              <a:rPr lang="cs-CZ" sz="1400" dirty="0" smtClean="0"/>
              <a:t> [online]. [cit. 19.9.2012]. Dostupný na WWW: &lt;http://upload.wikimedia.org/wikipedia/commons/a/a3/FordQuadricycle.jpg&gt;. </a:t>
            </a:r>
          </a:p>
          <a:p>
            <a:pPr marL="85725" indent="-85725"/>
            <a:endParaRPr lang="cs-CZ" sz="1400" dirty="0" smtClean="0"/>
          </a:p>
          <a:p>
            <a:pPr marL="85725" indent="-85725"/>
            <a:endParaRPr lang="cs-CZ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87129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/>
            <a:r>
              <a:rPr lang="cs-CZ" sz="1400" dirty="0" smtClean="0"/>
              <a:t>LISPIR. </a:t>
            </a:r>
            <a:r>
              <a:rPr lang="cs-CZ" sz="1400" i="1" dirty="0" smtClean="0"/>
              <a:t>Ford logo.</a:t>
            </a:r>
            <a:r>
              <a:rPr lang="cs-CZ" sz="1400" i="1" dirty="0" err="1" smtClean="0"/>
              <a:t>svg</a:t>
            </a:r>
            <a:r>
              <a:rPr lang="cs-CZ" sz="1400" dirty="0" smtClean="0"/>
              <a:t> [online]. [cit. 19.9.2012]. Dostupný na WWW: &lt;http://upload.wikimedia.org/wikipedia/commons/d/d8/Ford_logo.svg&gt;.</a:t>
            </a:r>
          </a:p>
          <a:p>
            <a:pPr marL="85725" indent="-85725"/>
            <a:r>
              <a:rPr lang="cs-CZ" sz="1400" dirty="0" smtClean="0"/>
              <a:t>NEZNÁMÝ. </a:t>
            </a:r>
            <a:r>
              <a:rPr lang="cs-CZ" sz="1400" i="1" dirty="0" smtClean="0"/>
              <a:t>Ford </a:t>
            </a:r>
            <a:r>
              <a:rPr lang="cs-CZ" sz="1400" i="1" dirty="0" err="1" smtClean="0"/>
              <a:t>assembly</a:t>
            </a:r>
            <a:r>
              <a:rPr lang="cs-CZ" sz="1400" i="1" dirty="0" smtClean="0"/>
              <a:t> line - 1913.jpg</a:t>
            </a:r>
            <a:r>
              <a:rPr lang="cs-CZ" sz="1400" dirty="0" smtClean="0"/>
              <a:t> [online]. [cit. 19.9.2012]. Dostupný na WWW: &lt;http://upload.wikimedia.org/wikipedia/commons/2/29/Ford_assembly_line_-_1913.jpg&gt;. </a:t>
            </a:r>
          </a:p>
          <a:p>
            <a:pPr marL="85725" indent="-85725"/>
            <a:r>
              <a:rPr lang="cs-CZ" sz="1400" dirty="0" smtClean="0"/>
              <a:t>SHIPLER, </a:t>
            </a:r>
            <a:r>
              <a:rPr lang="cs-CZ" sz="1400" dirty="0" err="1" smtClean="0"/>
              <a:t>Harry</a:t>
            </a:r>
            <a:r>
              <a:rPr lang="cs-CZ" sz="1400" dirty="0" smtClean="0"/>
              <a:t>. </a:t>
            </a:r>
            <a:r>
              <a:rPr lang="cs-CZ" sz="1400" i="1" dirty="0" smtClean="0"/>
              <a:t>1910Ford-T.</a:t>
            </a:r>
            <a:r>
              <a:rPr lang="cs-CZ" sz="1400" i="1" dirty="0" err="1" smtClean="0"/>
              <a:t>jpg</a:t>
            </a:r>
            <a:r>
              <a:rPr lang="cs-CZ" sz="1400" dirty="0" smtClean="0"/>
              <a:t> [online]. [cit. 19.9.2012]. Dostupný na WWW: &lt;http://upload.wikimedia.org/wikipedia/commons/7/74/1910Ford-T.jpg&gt;. </a:t>
            </a:r>
          </a:p>
          <a:p>
            <a:pPr marL="85725" indent="-85725"/>
            <a:r>
              <a:rPr lang="cs-CZ" sz="1400" dirty="0" smtClean="0"/>
              <a:t>NEZNÁMÝ. </a:t>
            </a:r>
            <a:r>
              <a:rPr lang="cs-CZ" sz="1400" i="1" dirty="0" smtClean="0"/>
              <a:t>Charles </a:t>
            </a:r>
            <a:r>
              <a:rPr lang="cs-CZ" sz="1400" i="1" dirty="0" err="1" smtClean="0"/>
              <a:t>Bigelow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and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mechanic</a:t>
            </a:r>
            <a:r>
              <a:rPr lang="cs-CZ" sz="1400" i="1" dirty="0" smtClean="0"/>
              <a:t> in </a:t>
            </a:r>
            <a:r>
              <a:rPr lang="cs-CZ" sz="1400" i="1" dirty="0" err="1" smtClean="0"/>
              <a:t>Mercer</a:t>
            </a:r>
            <a:r>
              <a:rPr lang="cs-CZ" sz="1400" i="1" dirty="0" smtClean="0"/>
              <a:t> car 1911.jpg</a:t>
            </a:r>
            <a:r>
              <a:rPr lang="cs-CZ" sz="1400" dirty="0" smtClean="0"/>
              <a:t> [online]. [cit. 19.9.2012]. Dostupný na WWW: &lt;http://upload.wikimedia.org/wikipedia/commons/c/c6/Charles_Bigelow_and_mechanic_in_Mercer_car_1911.jpg&gt;. </a:t>
            </a:r>
          </a:p>
          <a:p>
            <a:pPr marL="85725" indent="-85725"/>
            <a:r>
              <a:rPr lang="cs-CZ" sz="1400" dirty="0" smtClean="0"/>
              <a:t>NEZNÁMÝ. </a:t>
            </a:r>
            <a:r>
              <a:rPr lang="cs-CZ" sz="1400" i="1" dirty="0" smtClean="0"/>
              <a:t>MW1 </a:t>
            </a:r>
            <a:r>
              <a:rPr lang="cs-CZ" sz="1400" i="1" dirty="0" err="1" smtClean="0"/>
              <a:t>signiert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klein.jpg</a:t>
            </a:r>
            <a:r>
              <a:rPr lang="cs-CZ" sz="1400" dirty="0" smtClean="0"/>
              <a:t> [online]. [cit. 19.9.2012]. Dostupný na WWW: &lt;http://upload.wikimedia.org/wikipedia/commons/a/a7/MW1_signiert_klein.jpg&gt;.</a:t>
            </a:r>
          </a:p>
          <a:p>
            <a:pPr marL="85725" indent="-85725"/>
            <a:r>
              <a:rPr lang="cs-CZ" sz="1400" dirty="0" smtClean="0"/>
              <a:t>KAPITANT. </a:t>
            </a:r>
            <a:r>
              <a:rPr lang="cs-CZ" sz="1400" i="1" dirty="0" err="1" smtClean="0"/>
              <a:t>PresidentFirstCar.jpg</a:t>
            </a:r>
            <a:r>
              <a:rPr lang="cs-CZ" sz="1400" dirty="0" smtClean="0"/>
              <a:t> [online]. [cit. 19.9.2012]. Dostupný na WWW: &lt;http://upload.wikimedia.org/wikipedia/commons/1/10/PresidentFirstCar.jpg&gt;.</a:t>
            </a:r>
          </a:p>
          <a:p>
            <a:pPr marL="85725" indent="-85725"/>
            <a:r>
              <a:rPr lang="cs-CZ" sz="1400" dirty="0" smtClean="0"/>
              <a:t>ROLETSCHEK, </a:t>
            </a:r>
            <a:r>
              <a:rPr lang="cs-CZ" sz="1400" dirty="0" err="1" smtClean="0"/>
              <a:t>Ralf</a:t>
            </a:r>
            <a:r>
              <a:rPr lang="cs-CZ" sz="1400" dirty="0" smtClean="0"/>
              <a:t>. </a:t>
            </a:r>
            <a:r>
              <a:rPr lang="cs-CZ" sz="1400" i="1" dirty="0" smtClean="0"/>
              <a:t>2007-08-</a:t>
            </a:r>
            <a:r>
              <a:rPr lang="cs-CZ" sz="1400" i="1" dirty="0" err="1" smtClean="0"/>
              <a:t>cesko</a:t>
            </a:r>
            <a:r>
              <a:rPr lang="cs-CZ" sz="1400" i="1" dirty="0" smtClean="0"/>
              <a:t>-153.jpg</a:t>
            </a:r>
            <a:r>
              <a:rPr lang="cs-CZ" sz="1400" dirty="0" smtClean="0"/>
              <a:t> [online]. [cit. 19.9.2012]. Dostupný na WWW: &lt;http://upload.wikimedia.org/wikipedia/commons/5/56/2007-08-cesko-153.jpg&gt;.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978</Words>
  <Application>Microsoft Office PowerPoint</Application>
  <PresentationFormat>Předvádění na obrazovce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a MŠ Janov nad Nisou - Zá</dc:creator>
  <cp:lastModifiedBy>Zdenek</cp:lastModifiedBy>
  <cp:revision>17</cp:revision>
  <dcterms:created xsi:type="dcterms:W3CDTF">2012-09-25T13:16:42Z</dcterms:created>
  <dcterms:modified xsi:type="dcterms:W3CDTF">2013-05-13T16:48:30Z</dcterms:modified>
</cp:coreProperties>
</file>