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4" r:id="rId1"/>
  </p:sldMasterIdLst>
  <p:sldIdLst>
    <p:sldId id="268" r:id="rId2"/>
    <p:sldId id="256" r:id="rId3"/>
    <p:sldId id="277" r:id="rId4"/>
    <p:sldId id="275" r:id="rId5"/>
    <p:sldId id="276" r:id="rId6"/>
    <p:sldId id="278" r:id="rId7"/>
    <p:sldId id="279" r:id="rId8"/>
    <p:sldId id="280" r:id="rId9"/>
    <p:sldId id="28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38" autoAdjust="0"/>
    <p:restoredTop sz="94660"/>
  </p:normalViewPr>
  <p:slideViewPr>
    <p:cSldViewPr>
      <p:cViewPr varScale="1">
        <p:scale>
          <a:sx n="81" d="100"/>
          <a:sy n="81" d="100"/>
        </p:scale>
        <p:origin x="-11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EDD4E74-FCFA-4C50-A84A-D0DD58FCE8F1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29027"/>
            <a:ext cx="7024744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32656"/>
            <a:ext cx="5427345" cy="972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462152" y="1400527"/>
            <a:ext cx="559836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 smtClean="0"/>
              <a:t>VY_12_INOVACE_23_PRÁZDNINOVÝ TEST_JAZYK  </a:t>
            </a:r>
            <a:r>
              <a:rPr lang="cs-CZ" sz="1100" dirty="0"/>
              <a:t>A  </a:t>
            </a:r>
            <a:r>
              <a:rPr lang="cs-CZ" sz="1100" dirty="0" smtClean="0"/>
              <a:t>JAZYKOVÁ </a:t>
            </a:r>
            <a:r>
              <a:rPr lang="cs-CZ" sz="1100" dirty="0"/>
              <a:t>KOMUNIKACE_HLAVOVÁ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2791610"/>
              </p:ext>
            </p:extLst>
          </p:nvPr>
        </p:nvGraphicFramePr>
        <p:xfrm>
          <a:off x="1462152" y="2060848"/>
          <a:ext cx="6374765" cy="4609442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713991"/>
                <a:gridCol w="4660774"/>
              </a:tblGrid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R="6350" algn="l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Výukový materiál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slouží k procvičování čtení s 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porozuměním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Ivana Hlavová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Sada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Čtenářská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Žák se učí orientovat ve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čteném textu, získává pozitivní vztah k literatuře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Les,  voda, batoh, stan,  opalovací krém,  prázdniny</a:t>
                      </a:r>
                      <a:endParaRPr lang="cs-CZ" sz="1100" b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4230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Výukový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materiál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Cílová skupina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Žák základní školy praktické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4230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Stupeň a typ vzdělávání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9. ročník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Základní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4230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Datum: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4. 6.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2013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Pracoviště:  SŠ, ZŠ a MŠ, Karviná, příspěvková organizace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13569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Zdroj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Heroldová,V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a kol.: Čítanka pro 2. stupeň základní školy speciální. Praha: PARTA 2007, 1. vydání ISBN 978-80-7320-085-5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Ilustrace </a:t>
                      </a:r>
                      <a:r>
                        <a:rPr lang="cs-CZ" sz="1200" u="sng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  <a:hlinkClick r:id="rId3"/>
                        </a:rPr>
                        <a:t>www.office.microsoft.com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Text:  Mgr. Ivana Hlavová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6020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Prázdninový test</a:t>
            </a:r>
            <a:endParaRPr lang="cs-CZ" sz="4400" b="1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400" b="1" dirty="0">
                <a:solidFill>
                  <a:schemeClr val="tx1"/>
                </a:solidFill>
              </a:rPr>
              <a:t> </a:t>
            </a:r>
            <a:r>
              <a:rPr lang="cs-CZ" sz="4400" b="1" dirty="0" smtClean="0">
                <a:solidFill>
                  <a:schemeClr val="tx1"/>
                </a:solidFill>
              </a:rPr>
              <a:t>   </a:t>
            </a:r>
            <a:r>
              <a:rPr lang="cs-CZ" sz="1600" b="1" dirty="0" smtClean="0">
                <a:solidFill>
                  <a:schemeClr val="accent6">
                    <a:lumMod val="75000"/>
                  </a:schemeClr>
                </a:solidFill>
              </a:rPr>
              <a:t>Mgr</a:t>
            </a: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. Ivana Hlavová, 2013</a:t>
            </a:r>
          </a:p>
          <a:p>
            <a:endParaRPr lang="cs-CZ" dirty="0"/>
          </a:p>
        </p:txBody>
      </p:sp>
      <p:pic>
        <p:nvPicPr>
          <p:cNvPr id="1027" name="Picture 3" descr="C:\Users\neumannova\AppData\Local\Microsoft\Windows\Temporary Internet Files\Content.IE5\2Y10C18C\MC9003702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9615" y="2636912"/>
            <a:ext cx="182880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1593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400" b="1" dirty="0">
                <a:solidFill>
                  <a:srgbClr val="92D050"/>
                </a:solidFill>
              </a:rPr>
              <a:t>Přečti si pozorně text. Ze tří možností </a:t>
            </a:r>
            <a:r>
              <a:rPr lang="cs-CZ" sz="2400" b="1" dirty="0" smtClean="0">
                <a:solidFill>
                  <a:srgbClr val="92D050"/>
                </a:solidFill>
              </a:rPr>
              <a:t>vyber vždy </a:t>
            </a:r>
            <a:r>
              <a:rPr lang="cs-CZ" sz="2400" b="1" dirty="0">
                <a:solidFill>
                  <a:srgbClr val="92D050"/>
                </a:solidFill>
              </a:rPr>
              <a:t>jednu správnou </a:t>
            </a:r>
            <a:r>
              <a:rPr lang="cs-CZ" sz="2400" b="1" dirty="0" smtClean="0">
                <a:solidFill>
                  <a:srgbClr val="92D050"/>
                </a:solidFill>
              </a:rPr>
              <a:t>odpověď.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123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>
                <a:solidFill>
                  <a:srgbClr val="92D050"/>
                </a:solidFill>
              </a:rPr>
              <a:t>Do lesa </a:t>
            </a:r>
            <a:r>
              <a:rPr lang="cs-CZ" sz="2800" b="1" dirty="0" smtClean="0">
                <a:solidFill>
                  <a:srgbClr val="92D050"/>
                </a:solidFill>
              </a:rPr>
              <a:t>chodíme:</a:t>
            </a:r>
            <a:r>
              <a:rPr lang="cs-CZ" sz="2800" b="1" dirty="0">
                <a:solidFill>
                  <a:srgbClr val="92D050"/>
                </a:solidFill>
              </a:rPr>
              <a:t/>
            </a:r>
            <a:br>
              <a:rPr lang="cs-CZ" sz="2800" b="1" dirty="0">
                <a:solidFill>
                  <a:srgbClr val="92D050"/>
                </a:solidFill>
              </a:rPr>
            </a:b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1418332"/>
            <a:ext cx="7772400" cy="4572000"/>
          </a:xfrm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V plavkách</a:t>
            </a:r>
          </a:p>
          <a:p>
            <a:r>
              <a:rPr lang="cs-CZ" b="1" dirty="0" smtClean="0"/>
              <a:t>Řádně oblečeni, ve vysokých botách</a:t>
            </a:r>
          </a:p>
          <a:p>
            <a:r>
              <a:rPr lang="cs-CZ" b="1" dirty="0" smtClean="0"/>
              <a:t>V tričku s krátkým rukávem a v kraťasech</a:t>
            </a:r>
          </a:p>
          <a:p>
            <a:pPr marL="0" indent="0">
              <a:buNone/>
            </a:pPr>
            <a:r>
              <a:rPr lang="cs-CZ" b="1" dirty="0" smtClean="0"/>
              <a:t>    </a:t>
            </a:r>
            <a:endParaRPr lang="cs-CZ" b="1" dirty="0"/>
          </a:p>
        </p:txBody>
      </p:sp>
      <p:pic>
        <p:nvPicPr>
          <p:cNvPr id="2050" name="Picture 2" descr="C:\Users\neumannova\AppData\Local\Microsoft\Windows\Temporary Internet Files\Content.IE5\2Y10C18C\MC9003258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21088"/>
            <a:ext cx="183611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Zástupný symbol pro obsah 2"/>
          <p:cNvSpPr txBox="1">
            <a:spLocks/>
          </p:cNvSpPr>
          <p:nvPr/>
        </p:nvSpPr>
        <p:spPr>
          <a:xfrm>
            <a:off x="-56291" y="945232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Font typeface="Wingdings 2"/>
              <a:buNone/>
            </a:pPr>
            <a:r>
              <a:rPr lang="cs-CZ" b="1" dirty="0" smtClean="0"/>
              <a:t>    </a:t>
            </a:r>
            <a:endParaRPr lang="cs-CZ" b="1" dirty="0"/>
          </a:p>
        </p:txBody>
      </p:sp>
      <p:sp>
        <p:nvSpPr>
          <p:cNvPr id="22" name="Zástupný symbol pro obsah 2"/>
          <p:cNvSpPr txBox="1">
            <a:spLocks/>
          </p:cNvSpPr>
          <p:nvPr/>
        </p:nvSpPr>
        <p:spPr>
          <a:xfrm>
            <a:off x="976064" y="1881336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>
                <a:solidFill>
                  <a:srgbClr val="92D050"/>
                </a:solidFill>
              </a:rPr>
              <a:t>Řádně oblečeni, ve vysokých botách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Font typeface="Wingdings 2"/>
              <a:buNone/>
            </a:pPr>
            <a:r>
              <a:rPr lang="cs-CZ" b="1" dirty="0" smtClean="0"/>
              <a:t>  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71804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92D050"/>
                </a:solidFill>
              </a:rPr>
              <a:t/>
            </a:r>
            <a:br>
              <a:rPr lang="cs-CZ" b="1" dirty="0" smtClean="0">
                <a:solidFill>
                  <a:srgbClr val="92D050"/>
                </a:solidFill>
              </a:rPr>
            </a:br>
            <a:r>
              <a:rPr lang="cs-CZ" b="1" dirty="0">
                <a:solidFill>
                  <a:srgbClr val="92D050"/>
                </a:solidFill>
              </a:rPr>
              <a:t/>
            </a:r>
            <a:br>
              <a:rPr lang="cs-CZ" b="1" dirty="0">
                <a:solidFill>
                  <a:srgbClr val="92D050"/>
                </a:solidFill>
              </a:rPr>
            </a:br>
            <a:r>
              <a:rPr lang="cs-CZ" b="1" dirty="0" smtClean="0">
                <a:solidFill>
                  <a:srgbClr val="92D050"/>
                </a:solidFill>
              </a:rPr>
              <a:t/>
            </a:r>
            <a:br>
              <a:rPr lang="cs-CZ" b="1" dirty="0" smtClean="0">
                <a:solidFill>
                  <a:srgbClr val="92D050"/>
                </a:solidFill>
              </a:rPr>
            </a:br>
            <a:r>
              <a:rPr lang="cs-CZ" sz="3100" b="1" dirty="0" smtClean="0">
                <a:solidFill>
                  <a:srgbClr val="92D050"/>
                </a:solidFill>
              </a:rPr>
              <a:t>Koupeme se:</a:t>
            </a:r>
            <a:r>
              <a:rPr lang="cs-CZ" sz="3100" b="1" dirty="0">
                <a:solidFill>
                  <a:srgbClr val="92D050"/>
                </a:solidFill>
              </a:rPr>
              <a:t/>
            </a:r>
            <a:br>
              <a:rPr lang="cs-CZ" sz="3100" b="1" dirty="0">
                <a:solidFill>
                  <a:srgbClr val="92D050"/>
                </a:solidFill>
              </a:rPr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V neznámých vodách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Ve vodě, kterou známe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Nesmíme se koupat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>
              <a:buFont typeface="Arial" pitchFamily="34" charset="0"/>
              <a:buChar char="•"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                                  </a:t>
            </a:r>
            <a:endParaRPr lang="cs-CZ" b="1" dirty="0"/>
          </a:p>
          <a:p>
            <a:endParaRPr lang="cs-CZ" dirty="0"/>
          </a:p>
        </p:txBody>
      </p:sp>
      <p:pic>
        <p:nvPicPr>
          <p:cNvPr id="3075" name="Picture 3" descr="C:\Users\neumannova\AppData\Local\Microsoft\Windows\Temporary Internet Files\Content.IE5\J2A74Q5F\MC9004405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645024"/>
            <a:ext cx="17335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899592" y="1449288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rgbClr val="92D050"/>
                </a:solidFill>
              </a:rPr>
              <a:t>Ve vodě, kterou známe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8901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Do batohu si dáváme těžší věci: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Do kapes</a:t>
            </a:r>
          </a:p>
          <a:p>
            <a:r>
              <a:rPr lang="cs-CZ" b="1" dirty="0" smtClean="0"/>
              <a:t>Blíže k zádům</a:t>
            </a:r>
          </a:p>
          <a:p>
            <a:r>
              <a:rPr lang="cs-CZ" b="1" dirty="0" smtClean="0"/>
              <a:t>Na libovolné místo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        </a:t>
            </a:r>
            <a:endParaRPr lang="cs-CZ" b="1" dirty="0"/>
          </a:p>
        </p:txBody>
      </p:sp>
      <p:pic>
        <p:nvPicPr>
          <p:cNvPr id="4098" name="Picture 2" descr="C:\Users\neumannova\AppData\Local\Microsoft\Windows\Temporary Internet Files\Content.IE5\2XUJ94ZA\MC9002998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284984"/>
            <a:ext cx="1025957" cy="1831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899592" y="1449288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>
                <a:solidFill>
                  <a:srgbClr val="92D050"/>
                </a:solidFill>
              </a:rPr>
              <a:t>Blíže k zádům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Font typeface="Wingdings 2"/>
              <a:buNone/>
            </a:pPr>
            <a:r>
              <a:rPr lang="cs-CZ" b="1" dirty="0" smtClean="0"/>
              <a:t>                                                    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41411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Stan si postavíme: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66800" y="1556792"/>
            <a:ext cx="7772400" cy="4572000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066800" y="160020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b="1" dirty="0" smtClean="0"/>
          </a:p>
          <a:p>
            <a:r>
              <a:rPr lang="cs-CZ" b="1" dirty="0" smtClean="0"/>
              <a:t>V </a:t>
            </a:r>
            <a:r>
              <a:rPr lang="cs-CZ" b="1" dirty="0"/>
              <a:t>blízkosti vody</a:t>
            </a:r>
          </a:p>
          <a:p>
            <a:r>
              <a:rPr lang="cs-CZ" b="1" dirty="0"/>
              <a:t>Na kamenitém terénu</a:t>
            </a:r>
          </a:p>
          <a:p>
            <a:r>
              <a:rPr lang="cs-CZ" b="1" dirty="0"/>
              <a:t>Na rovném a suchém </a:t>
            </a:r>
            <a:r>
              <a:rPr lang="cs-CZ" b="1" dirty="0" smtClean="0"/>
              <a:t>místě</a:t>
            </a:r>
          </a:p>
          <a:p>
            <a:endParaRPr lang="cs-CZ" b="1" dirty="0"/>
          </a:p>
          <a:p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    </a:t>
            </a:r>
            <a:endParaRPr lang="cs-CZ" b="1" dirty="0"/>
          </a:p>
          <a:p>
            <a:endParaRPr lang="cs-CZ" dirty="0" smtClean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371600" y="378904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mtClean="0"/>
          </a:p>
          <a:p>
            <a:pPr marL="0" indent="0">
              <a:buFont typeface="Wingdings 2"/>
              <a:buNone/>
            </a:pPr>
            <a:endParaRPr lang="cs-CZ" b="1" smtClean="0"/>
          </a:p>
          <a:p>
            <a:pPr marL="0" indent="0">
              <a:buFont typeface="Wingdings 2"/>
              <a:buNone/>
            </a:pPr>
            <a:endParaRPr lang="cs-CZ" b="1" smtClean="0"/>
          </a:p>
          <a:p>
            <a:pPr marL="0" indent="0">
              <a:buFont typeface="Wingdings 2"/>
              <a:buNone/>
            </a:pPr>
            <a:endParaRPr lang="cs-CZ" b="1" dirty="0">
              <a:solidFill>
                <a:srgbClr val="92D050"/>
              </a:solidFill>
            </a:endParaRPr>
          </a:p>
        </p:txBody>
      </p:sp>
      <p:pic>
        <p:nvPicPr>
          <p:cNvPr id="5122" name="Picture 2" descr="C:\Users\neumannova\AppData\Local\Microsoft\Windows\Temporary Internet Files\Content.IE5\2XUJ94ZA\MC9002156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9228" y="3501008"/>
            <a:ext cx="2127564" cy="1920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1048072" y="160020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  <a:p>
            <a:r>
              <a:rPr lang="cs-CZ" b="1" dirty="0">
                <a:solidFill>
                  <a:srgbClr val="92D050"/>
                </a:solidFill>
              </a:rPr>
              <a:t>Na rovném a suchém </a:t>
            </a:r>
            <a:r>
              <a:rPr lang="cs-CZ" b="1" dirty="0" smtClean="0">
                <a:solidFill>
                  <a:srgbClr val="92D050"/>
                </a:solidFill>
              </a:rPr>
              <a:t>místě</a:t>
            </a:r>
          </a:p>
          <a:p>
            <a:endParaRPr lang="cs-CZ" b="1" dirty="0"/>
          </a:p>
          <a:p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                       </a:t>
            </a:r>
            <a:endParaRPr lang="cs-CZ" b="1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6820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Při opalování: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Se namažu opalovacím krémem</a:t>
            </a:r>
          </a:p>
          <a:p>
            <a:r>
              <a:rPr lang="cs-CZ" dirty="0" smtClean="0"/>
              <a:t>Opláchnu se vodou</a:t>
            </a:r>
          </a:p>
          <a:p>
            <a:r>
              <a:rPr lang="cs-CZ" dirty="0" smtClean="0"/>
              <a:t>Namažu se libovolným krémem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</a:t>
            </a:r>
            <a:endParaRPr lang="cs-CZ" dirty="0"/>
          </a:p>
        </p:txBody>
      </p:sp>
      <p:pic>
        <p:nvPicPr>
          <p:cNvPr id="6147" name="Picture 3" descr="C:\Users\neumannova\AppData\Local\Microsoft\Windows\Temporary Internet Files\Content.IE5\2XUJ94ZA\MC90041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501008"/>
            <a:ext cx="17018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899810" y="1457291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r>
              <a:rPr lang="cs-CZ" dirty="0" smtClean="0">
                <a:solidFill>
                  <a:srgbClr val="92D050"/>
                </a:solidFill>
              </a:rPr>
              <a:t>Se namažu opalovacím krémem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Font typeface="Wingdings 2"/>
              <a:buNone/>
            </a:pPr>
            <a:r>
              <a:rPr lang="cs-CZ" dirty="0" smtClean="0"/>
              <a:t>          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540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O prázdninách: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Můžu si dělat co chci</a:t>
            </a:r>
          </a:p>
          <a:p>
            <a:r>
              <a:rPr lang="cs-CZ" dirty="0" smtClean="0"/>
              <a:t>Raději nebudu nikam chodit</a:t>
            </a:r>
          </a:p>
          <a:p>
            <a:r>
              <a:rPr lang="cs-CZ" dirty="0" smtClean="0"/>
              <a:t>Chovám se bezpečně a chráním si své zdraví</a:t>
            </a:r>
            <a:endParaRPr lang="cs-CZ" dirty="0"/>
          </a:p>
        </p:txBody>
      </p:sp>
      <p:pic>
        <p:nvPicPr>
          <p:cNvPr id="7170" name="Picture 2" descr="C:\Users\neumannova\AppData\Local\Microsoft\Windows\Temporary Internet Files\Content.IE5\2XUJ94ZA\MC9000789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573016"/>
            <a:ext cx="3456385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904056" y="1449288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92D050"/>
                </a:solidFill>
              </a:rPr>
              <a:t>Chovám se bezpečně a chráním si své zdraví</a:t>
            </a:r>
            <a:endParaRPr lang="cs-CZ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1276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txBody>
          <a:bodyPr>
            <a:normAutofit/>
          </a:bodyPr>
          <a:lstStyle/>
          <a:p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dirty="0" err="1">
                <a:cs typeface="Arial" pitchFamily="34" charset="0"/>
              </a:rPr>
              <a:t>Heroldová,V</a:t>
            </a:r>
            <a:r>
              <a:rPr lang="cs-CZ" dirty="0">
                <a:cs typeface="Arial" pitchFamily="34" charset="0"/>
              </a:rPr>
              <a:t>. a kol.: </a:t>
            </a:r>
            <a:r>
              <a:rPr lang="cs-CZ" i="1" dirty="0">
                <a:cs typeface="Arial" pitchFamily="34" charset="0"/>
              </a:rPr>
              <a:t>Čítanka pro 2. stupeň základní školy speciální. </a:t>
            </a:r>
            <a:r>
              <a:rPr lang="cs-CZ" dirty="0">
                <a:cs typeface="Arial" pitchFamily="34" charset="0"/>
              </a:rPr>
              <a:t>Praha: PARTA 2007, 1. vydání ISBN 978-80-7320-085-5</a:t>
            </a:r>
            <a:endParaRPr lang="cs-CZ" dirty="0"/>
          </a:p>
          <a:p>
            <a:r>
              <a:rPr lang="cs-CZ" dirty="0"/>
              <a:t>Ilustrace </a:t>
            </a: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lvl="0"/>
            <a:r>
              <a:rPr lang="cs-CZ" dirty="0">
                <a:cs typeface="Arial" pitchFamily="34" charset="0"/>
              </a:rPr>
              <a:t>Text:  Mgr. Ivana Hlavová</a:t>
            </a:r>
            <a:endParaRPr lang="cs-CZ" dirty="0">
              <a:latin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67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982</TotalTime>
  <Words>311</Words>
  <Application>Microsoft Office PowerPoint</Application>
  <PresentationFormat>Předvádění na obrazovce (4:3)</PresentationFormat>
  <Paragraphs>119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Prezentace aplikace PowerPoint</vt:lpstr>
      <vt:lpstr>          Prázdninový test</vt:lpstr>
      <vt:lpstr>Prezentace aplikace PowerPoint</vt:lpstr>
      <vt:lpstr>Do lesa chodíme: </vt:lpstr>
      <vt:lpstr>   Koupeme se: </vt:lpstr>
      <vt:lpstr>Do batohu si dáváme těžší věci:</vt:lpstr>
      <vt:lpstr>Stan si postavíme:</vt:lpstr>
      <vt:lpstr>Při opalování:</vt:lpstr>
      <vt:lpstr>O prázdninách: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Auta</dc:title>
  <dc:creator>neumannova</dc:creator>
  <cp:lastModifiedBy>neumannova</cp:lastModifiedBy>
  <cp:revision>95</cp:revision>
  <dcterms:created xsi:type="dcterms:W3CDTF">2013-02-23T17:58:19Z</dcterms:created>
  <dcterms:modified xsi:type="dcterms:W3CDTF">2013-05-29T13:54:24Z</dcterms:modified>
</cp:coreProperties>
</file>