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8" r:id="rId3"/>
    <p:sldId id="256" r:id="rId4"/>
    <p:sldId id="257" r:id="rId5"/>
    <p:sldId id="260" r:id="rId6"/>
    <p:sldId id="259" r:id="rId7"/>
    <p:sldId id="262" r:id="rId8"/>
    <p:sldId id="263" r:id="rId9"/>
    <p:sldId id="266" r:id="rId10"/>
    <p:sldId id="265" r:id="rId11"/>
    <p:sldId id="267" r:id="rId12"/>
    <p:sldId id="268" r:id="rId13"/>
    <p:sldId id="261" r:id="rId14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  <a:srgbClr val="FF6600"/>
    <a:srgbClr val="0E6216"/>
    <a:srgbClr val="9DE3AA"/>
    <a:srgbClr val="FAD3D2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5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0D18-EFD5-4DF9-B172-C20FBCF104C4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F7C26-21D7-44E3-B8C2-F8841CA41E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0D18-EFD5-4DF9-B172-C20FBCF104C4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F7C26-21D7-44E3-B8C2-F8841CA41E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0D18-EFD5-4DF9-B172-C20FBCF104C4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F7C26-21D7-44E3-B8C2-F8841CA41E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0D18-EFD5-4DF9-B172-C20FBCF104C4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F7C26-21D7-44E3-B8C2-F8841CA41E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0D18-EFD5-4DF9-B172-C20FBCF104C4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F7C26-21D7-44E3-B8C2-F8841CA41E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0D18-EFD5-4DF9-B172-C20FBCF104C4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F7C26-21D7-44E3-B8C2-F8841CA41E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0D18-EFD5-4DF9-B172-C20FBCF104C4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F7C26-21D7-44E3-B8C2-F8841CA41E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0D18-EFD5-4DF9-B172-C20FBCF104C4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F7C26-21D7-44E3-B8C2-F8841CA41E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0D18-EFD5-4DF9-B172-C20FBCF104C4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F7C26-21D7-44E3-B8C2-F8841CA41E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0D18-EFD5-4DF9-B172-C20FBCF104C4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F7C26-21D7-44E3-B8C2-F8841CA41E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0D18-EFD5-4DF9-B172-C20FBCF104C4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F7C26-21D7-44E3-B8C2-F8841CA41E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0D18-EFD5-4DF9-B172-C20FBCF104C4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F7C26-21D7-44E3-B8C2-F8841CA41E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0D18-EFD5-4DF9-B172-C20FBCF104C4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F7C26-21D7-44E3-B8C2-F8841CA41E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0D18-EFD5-4DF9-B172-C20FBCF104C4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F7C26-21D7-44E3-B8C2-F8841CA41E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0D18-EFD5-4DF9-B172-C20FBCF104C4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F7C26-21D7-44E3-B8C2-F8841CA41E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0D18-EFD5-4DF9-B172-C20FBCF104C4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F7C26-21D7-44E3-B8C2-F8841CA41E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0D18-EFD5-4DF9-B172-C20FBCF104C4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F7C26-21D7-44E3-B8C2-F8841CA41E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0D18-EFD5-4DF9-B172-C20FBCF104C4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F7C26-21D7-44E3-B8C2-F8841CA41E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0D18-EFD5-4DF9-B172-C20FBCF104C4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F7C26-21D7-44E3-B8C2-F8841CA41E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0D18-EFD5-4DF9-B172-C20FBCF104C4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F7C26-21D7-44E3-B8C2-F8841CA41E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0D18-EFD5-4DF9-B172-C20FBCF104C4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F7C26-21D7-44E3-B8C2-F8841CA41E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0D18-EFD5-4DF9-B172-C20FBCF104C4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F7C26-21D7-44E3-B8C2-F8841CA41E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2E0D18-EFD5-4DF9-B172-C20FBCF104C4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5F7C26-21D7-44E3-B8C2-F8841CA41E6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2E0D18-EFD5-4DF9-B172-C20FBCF104C4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5F7C26-21D7-44E3-B8C2-F8841CA41E6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1/1b/Monkcopyistwoodcut.jpg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1/1b/Monkcopyistwoodcut.jpg/621px-Monkcopyistwoodcut.jpg" TargetMode="External"/><Relationship Id="rId2" Type="http://schemas.openxmlformats.org/officeDocument/2006/relationships/hyperlink" Target="http://upload.wikimedia.org/wikipedia/commons/thumb/c/cd/Cleric-Knight-Workman.jpg/585px-Cleric-Knight-Workman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dejepis1zemepis.blogy.rvp.cz/files/2011/11/pole_blog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4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/>
          <a:stretch>
            <a:fillRect/>
          </a:stretch>
        </p:blipFill>
        <p:spPr>
          <a:xfrm>
            <a:off x="1954442" y="274638"/>
            <a:ext cx="5235115" cy="1143000"/>
          </a:xfrm>
          <a:noFill/>
        </p:spPr>
      </p:pic>
      <p:sp>
        <p:nvSpPr>
          <p:cNvPr id="2050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/>
              <a:t>Název školy:</a:t>
            </a:r>
            <a:r>
              <a:rPr lang="cs-CZ" sz="2000" dirty="0" smtClean="0"/>
              <a:t>	</a:t>
            </a:r>
            <a:r>
              <a:rPr lang="cs-CZ" sz="1600" dirty="0" smtClean="0"/>
              <a:t>Základní  škola Městec Králové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/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/>
              <a:t>Autor:</a:t>
            </a:r>
            <a:r>
              <a:rPr lang="cs-CZ" sz="2000" dirty="0" smtClean="0"/>
              <a:t>	</a:t>
            </a:r>
            <a:r>
              <a:rPr lang="cs-CZ" sz="1600" dirty="0" smtClean="0"/>
              <a:t>Mgr. Hana Míčová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/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/>
              <a:t>Název:</a:t>
            </a:r>
            <a:r>
              <a:rPr lang="cs-CZ" sz="2000" smtClean="0"/>
              <a:t>	</a:t>
            </a:r>
            <a:r>
              <a:rPr lang="cs-CZ" sz="1600" smtClean="0"/>
              <a:t>VY_32_INOVACE_13_D7</a:t>
            </a:r>
            <a:endParaRPr lang="cs-CZ" sz="1600" dirty="0" smtClean="0"/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/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/>
              <a:t>Číslo projektu:</a:t>
            </a:r>
            <a:r>
              <a:rPr lang="cs-CZ" sz="2000" dirty="0" smtClean="0"/>
              <a:t>	</a:t>
            </a:r>
            <a:r>
              <a:rPr lang="cs-CZ" sz="1600" dirty="0" smtClean="0"/>
              <a:t>CZ.1.07/1.4.00/21.2313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/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/>
              <a:t>Téma:	O životě lidí ve 13. – 15. století</a:t>
            </a:r>
            <a:endParaRPr lang="cs-CZ" sz="1600" dirty="0" smtClean="0"/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/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/>
              <a:t>Anotace:	</a:t>
            </a:r>
            <a:r>
              <a:rPr lang="cs-CZ" sz="1600" dirty="0" smtClean="0"/>
              <a:t>Prezentace se zadáním samostatné práce  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/>
              <a:t>Datum:</a:t>
            </a:r>
            <a:r>
              <a:rPr lang="cs-CZ" sz="2000" dirty="0" smtClean="0"/>
              <a:t>	29. 1. 2013	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ctrTitle"/>
          </p:nvPr>
        </p:nvSpPr>
        <p:spPr>
          <a:xfrm>
            <a:off x="539552" y="2132856"/>
            <a:ext cx="7772400" cy="1470025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rgbClr val="FFFF00"/>
                </a:solidFill>
              </a:rPr>
              <a:t>Prezentace se zadáním samostatné práce s učebnicí</a:t>
            </a:r>
            <a:endParaRPr lang="cs-CZ" sz="2000" dirty="0">
              <a:solidFill>
                <a:srgbClr val="FFFF00"/>
              </a:solidFill>
            </a:endParaRPr>
          </a:p>
        </p:txBody>
      </p:sp>
      <p:sp>
        <p:nvSpPr>
          <p:cNvPr id="7" name="Podnadpis 6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Dějiny středověku a novověku,</a:t>
            </a:r>
          </a:p>
          <a:p>
            <a:r>
              <a:rPr lang="cs-CZ" sz="2000" dirty="0" smtClean="0"/>
              <a:t>H. </a:t>
            </a:r>
            <a:r>
              <a:rPr lang="cs-CZ" sz="2000" dirty="0" err="1" smtClean="0"/>
              <a:t>Mandelová</a:t>
            </a:r>
            <a:r>
              <a:rPr lang="cs-CZ" sz="2000" dirty="0" smtClean="0"/>
              <a:t>, </a:t>
            </a:r>
            <a:r>
              <a:rPr lang="cs-CZ" sz="2000" dirty="0" err="1" smtClean="0"/>
              <a:t>E.Kunstová</a:t>
            </a:r>
            <a:r>
              <a:rPr lang="cs-CZ" sz="2000" dirty="0" smtClean="0"/>
              <a:t>, </a:t>
            </a:r>
          </a:p>
          <a:p>
            <a:r>
              <a:rPr lang="cs-CZ" sz="2000" dirty="0" smtClean="0"/>
              <a:t>I. Pařízková, Dialog 2002, str.68 - 69</a:t>
            </a:r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1403648" y="908720"/>
            <a:ext cx="655272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u="sng" dirty="0" smtClean="0">
                <a:solidFill>
                  <a:srgbClr val="FF6600"/>
                </a:solidFill>
              </a:rPr>
              <a:t>O životě lidí ve 13. – 15. století</a:t>
            </a:r>
            <a:endParaRPr lang="cs-CZ" sz="3600" b="1" u="sng" dirty="0">
              <a:solidFill>
                <a:srgbClr val="FF66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u="sng" dirty="0" smtClean="0">
                <a:solidFill>
                  <a:srgbClr val="FF6600"/>
                </a:solidFill>
              </a:rPr>
              <a:t>Obyvatelstvo Evropy:</a:t>
            </a:r>
            <a:endParaRPr lang="cs-CZ" b="1" u="sng" dirty="0">
              <a:solidFill>
                <a:srgbClr val="FF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525963"/>
          </a:xfrm>
        </p:spPr>
        <p:txBody>
          <a:bodyPr>
            <a:normAutofit lnSpcReduction="10000"/>
          </a:bodyPr>
          <a:lstStyle/>
          <a:p>
            <a:r>
              <a:rPr lang="cs-CZ" b="1" u="sng" dirty="0" smtClean="0">
                <a:solidFill>
                  <a:srgbClr val="FF6600"/>
                </a:solidFill>
              </a:rPr>
              <a:t>Panovníci:</a:t>
            </a:r>
            <a:r>
              <a:rPr lang="cs-CZ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 císaři, králové, knížata, vévodové</a:t>
            </a:r>
          </a:p>
          <a:p>
            <a:r>
              <a:rPr lang="cs-CZ" b="1" u="sng" dirty="0" smtClean="0">
                <a:solidFill>
                  <a:srgbClr val="FF6600"/>
                </a:solidFill>
              </a:rPr>
              <a:t>Církevní hodnostáři</a:t>
            </a:r>
            <a:r>
              <a:rPr lang="cs-CZ" b="1" dirty="0" smtClean="0">
                <a:solidFill>
                  <a:srgbClr val="FF6600"/>
                </a:solidFill>
              </a:rPr>
              <a:t>: </a:t>
            </a:r>
            <a:r>
              <a:rPr lang="cs-CZ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papež, kardinálové,					arcibiskupové, biskupové</a:t>
            </a:r>
          </a:p>
          <a:p>
            <a:r>
              <a:rPr lang="cs-CZ" b="1" u="sng" dirty="0" smtClean="0">
                <a:solidFill>
                  <a:srgbClr val="FF6600"/>
                </a:solidFill>
              </a:rPr>
              <a:t>Urození lidé, šlechta</a:t>
            </a:r>
            <a:r>
              <a:rPr lang="cs-CZ" b="1" dirty="0" smtClean="0">
                <a:solidFill>
                  <a:srgbClr val="FF6600"/>
                </a:solidFill>
              </a:rPr>
              <a:t>:  </a:t>
            </a:r>
            <a:r>
              <a:rPr lang="cs-CZ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žili u dvora, na hradech 		                   a tvrzích, měli pozemkový majetek</a:t>
            </a:r>
          </a:p>
          <a:p>
            <a:r>
              <a:rPr lang="cs-CZ" b="1" u="sng" dirty="0" smtClean="0">
                <a:solidFill>
                  <a:srgbClr val="FF6600"/>
                </a:solidFill>
              </a:rPr>
              <a:t>Svobodní obyvatelé</a:t>
            </a:r>
            <a:r>
              <a:rPr lang="cs-CZ" b="1" dirty="0" smtClean="0">
                <a:solidFill>
                  <a:srgbClr val="FF6600"/>
                </a:solidFill>
              </a:rPr>
              <a:t>: </a:t>
            </a:r>
            <a:r>
              <a:rPr lang="cs-CZ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byli poddáni jen				 panovníkovi, žili ve městech nebo jako		 svobodní rolníci (svobodníci)				 na venkově</a:t>
            </a:r>
            <a:endParaRPr lang="cs-CZ" b="1" dirty="0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28662" y="785794"/>
            <a:ext cx="7215238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6600"/>
                </a:solidFill>
              </a:rPr>
              <a:t>Poddaní:</a:t>
            </a:r>
            <a:r>
              <a:rPr lang="cs-CZ" sz="3200" b="1" dirty="0">
                <a:solidFill>
                  <a:srgbClr val="FF6600"/>
                </a:solidFill>
              </a:rPr>
              <a:t> </a:t>
            </a:r>
            <a:r>
              <a:rPr lang="cs-CZ" sz="3200" b="1" dirty="0" smtClean="0">
                <a:solidFill>
                  <a:srgbClr val="FF6600"/>
                </a:solidFill>
              </a:rPr>
              <a:t> </a:t>
            </a:r>
            <a:r>
              <a:rPr lang="cs-CZ" sz="3200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Tvořili většinu obyvatel Evropy, 	         žili na venkově a byli poddáni 	         feudálům, jimž platili </a:t>
            </a:r>
            <a:r>
              <a:rPr lang="cs-CZ" sz="3200" b="1" u="sng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dávky</a:t>
            </a:r>
            <a:r>
              <a:rPr lang="cs-CZ" sz="3200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. 	         Panovníkovi platili </a:t>
            </a:r>
            <a:r>
              <a:rPr lang="cs-CZ" sz="3200" b="1" u="sng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daně</a:t>
            </a:r>
            <a:r>
              <a:rPr lang="cs-CZ" sz="3200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 		         a církvi </a:t>
            </a:r>
            <a:r>
              <a:rPr lang="cs-CZ" sz="3200" b="1" u="sng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desátky</a:t>
            </a:r>
            <a:r>
              <a:rPr lang="cs-CZ" sz="3200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.</a:t>
            </a:r>
          </a:p>
          <a:p>
            <a:r>
              <a:rPr lang="cs-CZ" sz="3200" b="1" u="sng" dirty="0" smtClean="0">
                <a:solidFill>
                  <a:srgbClr val="FF6600"/>
                </a:solidFill>
              </a:rPr>
              <a:t>Chudina ve městě: </a:t>
            </a:r>
            <a:r>
              <a:rPr lang="cs-CZ" sz="3200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neměli žádný majetek,		pracovali za mzdu, sloužili 			v domech měšťanů, žebrali.</a:t>
            </a:r>
            <a:endParaRPr lang="cs-CZ" sz="3200" b="1" dirty="0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 idx="4294967295"/>
          </p:nvPr>
        </p:nvSpPr>
        <p:spPr>
          <a:xfrm>
            <a:off x="0" y="273050"/>
            <a:ext cx="3571868" cy="1162050"/>
          </a:xfrm>
        </p:spPr>
        <p:txBody>
          <a:bodyPr>
            <a:normAutofit/>
          </a:bodyPr>
          <a:lstStyle/>
          <a:p>
            <a:r>
              <a:rPr lang="cs-CZ" sz="3600" u="sng" dirty="0" smtClean="0">
                <a:solidFill>
                  <a:srgbClr val="FF6600"/>
                </a:solidFill>
              </a:rPr>
              <a:t/>
            </a:r>
            <a:br>
              <a:rPr lang="cs-CZ" sz="3600" u="sng" dirty="0" smtClean="0">
                <a:solidFill>
                  <a:srgbClr val="FF6600"/>
                </a:solidFill>
              </a:rPr>
            </a:br>
            <a:r>
              <a:rPr lang="cs-CZ" sz="3200" b="1" u="sng" dirty="0" smtClean="0">
                <a:solidFill>
                  <a:srgbClr val="FFFF00"/>
                </a:solidFill>
              </a:rPr>
              <a:t>Rytíř, kněz, rolník</a:t>
            </a:r>
            <a:endParaRPr lang="cs-CZ" sz="3200" b="1" u="sng" dirty="0">
              <a:solidFill>
                <a:srgbClr val="FFFF00"/>
              </a:solidFill>
            </a:endParaRPr>
          </a:p>
        </p:txBody>
      </p:sp>
      <p:pic>
        <p:nvPicPr>
          <p:cNvPr id="1026" name="Picture 2" descr="C:\Documents and Settings\Doma\Dokumenty\Obrázky\vesnice\585px-Cleric-Knight-Workman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00430" y="857232"/>
            <a:ext cx="5349875" cy="5476875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357158" y="1571612"/>
            <a:ext cx="3395545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Středověká iluminace</a:t>
            </a:r>
          </a:p>
          <a:p>
            <a:r>
              <a:rPr lang="cs-CZ" sz="2800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znázorňující učení </a:t>
            </a:r>
          </a:p>
          <a:p>
            <a:r>
              <a:rPr lang="cs-CZ" sz="2800" b="1" u="sng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o trojím lidu:</a:t>
            </a:r>
          </a:p>
          <a:p>
            <a:r>
              <a:rPr lang="cs-CZ" sz="2800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- ti, kteří vládnou</a:t>
            </a:r>
          </a:p>
          <a:p>
            <a:pPr>
              <a:buFontTx/>
              <a:buChar char="-"/>
            </a:pPr>
            <a:r>
              <a:rPr lang="cs-CZ" sz="2800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 ti, kteří se modlí</a:t>
            </a:r>
          </a:p>
          <a:p>
            <a:pPr>
              <a:buFontTx/>
              <a:buChar char="-"/>
            </a:pPr>
            <a:r>
              <a:rPr lang="cs-CZ" sz="2800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 ti, kteří pracují</a:t>
            </a:r>
            <a:endParaRPr lang="cs-CZ" sz="2800" b="1" dirty="0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File:Monkcopyistwoodcut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14546" y="1785902"/>
            <a:ext cx="5258384" cy="5072098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571604" y="500042"/>
            <a:ext cx="650085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dirty="0" smtClean="0">
                <a:solidFill>
                  <a:srgbClr val="FF6600"/>
                </a:solidFill>
              </a:rPr>
              <a:t>Mnich přepisující v klášterním </a:t>
            </a:r>
          </a:p>
          <a:p>
            <a:pPr algn="ctr"/>
            <a:r>
              <a:rPr lang="cs-CZ" sz="2800" b="1" u="sng" dirty="0">
                <a:solidFill>
                  <a:srgbClr val="FF6600"/>
                </a:solidFill>
              </a:rPr>
              <a:t>s</a:t>
            </a:r>
            <a:r>
              <a:rPr lang="cs-CZ" sz="2800" b="1" u="sng" dirty="0" smtClean="0">
                <a:solidFill>
                  <a:srgbClr val="FF6600"/>
                </a:solidFill>
              </a:rPr>
              <a:t>kriptoriu svaté texty</a:t>
            </a:r>
            <a:endParaRPr lang="cs-CZ" sz="2800" b="1" u="sng" dirty="0">
              <a:solidFill>
                <a:srgbClr val="FF66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C:\Documents and Settings\Doma\Dokumenty\Obrázky\pole_blo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62683" y="862255"/>
            <a:ext cx="6666904" cy="5781456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928662" y="285728"/>
            <a:ext cx="727481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i="1" u="sng" dirty="0" smtClean="0">
                <a:solidFill>
                  <a:srgbClr val="FF6600"/>
                </a:solidFill>
              </a:rPr>
              <a:t>Francouzská Iluminace z 14. století, znázornění zemědělského roku.</a:t>
            </a:r>
            <a:endParaRPr lang="cs-CZ" sz="2000" b="1" u="sng" dirty="0">
              <a:solidFill>
                <a:srgbClr val="FF66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3" y="4077072"/>
            <a:ext cx="2304257" cy="25648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4077072"/>
            <a:ext cx="2088232" cy="24935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620688"/>
            <a:ext cx="2232248" cy="27573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16216" y="4077072"/>
            <a:ext cx="2072300" cy="24848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444208" y="620688"/>
            <a:ext cx="2016224" cy="2736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347864" y="620688"/>
            <a:ext cx="2160240" cy="2770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TextovéPole 8"/>
          <p:cNvSpPr txBox="1"/>
          <p:nvPr/>
        </p:nvSpPr>
        <p:spPr>
          <a:xfrm>
            <a:off x="1187624" y="188640"/>
            <a:ext cx="6666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Setí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491880" y="188640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Stříhání ovcí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660232" y="188640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Senoseč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043608" y="3645024"/>
            <a:ext cx="6527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Žně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707904" y="3645024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Mlácení obilí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588224" y="3573016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Lisování vína</a:t>
            </a:r>
            <a:endParaRPr lang="cs-CZ" sz="2400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2560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u="sng" dirty="0" smtClean="0">
                <a:solidFill>
                  <a:srgbClr val="FF6600"/>
                </a:solidFill>
              </a:rPr>
              <a:t>Vyhledejte v učebnici odpovědi na otázky: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200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(</a:t>
            </a:r>
            <a:r>
              <a:rPr lang="cs-CZ" sz="2200" b="1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Hledejte ve vyznačených kapitolách článku.)</a:t>
            </a:r>
            <a:r>
              <a:rPr lang="cs-CZ" sz="2200" b="1" dirty="0" smtClean="0"/>
              <a:t/>
            </a:r>
            <a:br>
              <a:rPr lang="cs-CZ" sz="2200" b="1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00044" y="2071678"/>
            <a:ext cx="8543956" cy="4572008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1.Jak byly vybaveny měšťanské domy?       	</a:t>
            </a:r>
            <a:r>
              <a:rPr lang="cs-CZ" sz="2400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3/68 </a:t>
            </a:r>
            <a:r>
              <a:rPr lang="cs-CZ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 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2.Kdy měli lidé příležitost se bavit?               	</a:t>
            </a:r>
            <a:r>
              <a:rPr lang="cs-CZ" sz="2400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3/68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3.Jaké církevní svátky lidé slavili?                   	</a:t>
            </a:r>
            <a:r>
              <a:rPr lang="cs-CZ" sz="2400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3/69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4.Jaké služby poskytovala věřícím církev?    	</a:t>
            </a:r>
            <a:r>
              <a:rPr lang="cs-CZ" sz="2400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3/69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5.S jakými obtížemi a neštěstími se museli vyrovnávat lidé ve středověké Evropě?	</a:t>
            </a:r>
            <a:r>
              <a:rPr lang="cs-CZ" sz="2400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4/69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6. Co lidé od 14. století vytýkali církvi?		</a:t>
            </a:r>
            <a:r>
              <a:rPr lang="cs-CZ" sz="2400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4/69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7.Jak se jmenoval  Angličan, který vystoupil s kritikou církve?                               (</a:t>
            </a:r>
            <a:r>
              <a:rPr lang="cs-CZ" sz="2600" b="1" i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A něco navíc,</a:t>
            </a:r>
            <a:r>
              <a:rPr lang="cs-CZ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2600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4/69)</a:t>
            </a:r>
          </a:p>
          <a:p>
            <a:pPr>
              <a:buNone/>
            </a:pPr>
            <a:endParaRPr lang="cs-CZ" sz="2400" b="1" dirty="0" smtClean="0">
              <a:solidFill>
                <a:schemeClr val="accent6">
                  <a:lumMod val="40000"/>
                  <a:lumOff val="60000"/>
                </a:schemeClr>
              </a:solidFill>
            </a:endParaRPr>
          </a:p>
          <a:p>
            <a:pPr>
              <a:buNone/>
            </a:pPr>
            <a:endParaRPr lang="cs-CZ" b="1" dirty="0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42852"/>
            <a:ext cx="8229600" cy="928670"/>
          </a:xfrm>
        </p:spPr>
        <p:txBody>
          <a:bodyPr/>
          <a:lstStyle/>
          <a:p>
            <a:r>
              <a:rPr lang="cs-CZ" b="1" u="sng" dirty="0" smtClean="0">
                <a:solidFill>
                  <a:srgbClr val="FF6600"/>
                </a:solidFill>
              </a:rPr>
              <a:t>Kontrola:</a:t>
            </a:r>
            <a:endParaRPr lang="cs-CZ" b="1" u="sng" dirty="0">
              <a:solidFill>
                <a:srgbClr val="FF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142984"/>
            <a:ext cx="8686800" cy="4929222"/>
          </a:xfrm>
        </p:spPr>
        <p:txBody>
          <a:bodyPr>
            <a:noAutofit/>
          </a:bodyPr>
          <a:lstStyle/>
          <a:p>
            <a:pPr marL="514350" indent="-514350">
              <a:buClr>
                <a:srgbClr val="FF6600"/>
              </a:buClr>
              <a:buNone/>
            </a:pPr>
            <a:r>
              <a:rPr lang="cs-CZ" sz="2800" b="1" dirty="0" smtClean="0">
                <a:solidFill>
                  <a:srgbClr val="FFFFCC"/>
                </a:solidFill>
              </a:rPr>
              <a:t>1</a:t>
            </a:r>
            <a:r>
              <a:rPr lang="cs-CZ" sz="2800" b="1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. V přízemí byly dílny a krámy, bydlelo se v patře. Nábytku bylo málo – stoly, lavice, truhly, které nahrazovaly skříně, police na nádobí a ostatní potřeby, postele. Kvalita a výzdoba odpovídala zámožnosti majitele. </a:t>
            </a:r>
          </a:p>
          <a:p>
            <a:pPr marL="514350" indent="-514350">
              <a:buClr>
                <a:srgbClr val="FF6600"/>
              </a:buClr>
              <a:buNone/>
            </a:pPr>
            <a:r>
              <a:rPr lang="cs-CZ" sz="2800" b="1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2. Příležitost bavit se měli lidé v neděli, o církevních svátcích, návštěvách panovníka nebo jiného panstva, při oslavách vítězství ve válce.</a:t>
            </a:r>
          </a:p>
          <a:p>
            <a:pPr marL="514350" indent="-514350">
              <a:buClr>
                <a:srgbClr val="FF6600"/>
              </a:buClr>
              <a:buNone/>
            </a:pPr>
            <a:r>
              <a:rPr lang="cs-CZ" sz="2800" b="1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3. Slavily se Vánoce, Velikonoce, svátky světců, křty, sňatky, pohřby.</a:t>
            </a:r>
          </a:p>
          <a:p>
            <a:pPr marL="514350" indent="-514350">
              <a:buClr>
                <a:srgbClr val="FF6600"/>
              </a:buClr>
              <a:buNone/>
            </a:pPr>
            <a:endParaRPr lang="cs-CZ" sz="2800" b="1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428596" y="571480"/>
            <a:ext cx="842965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CC"/>
                </a:solidFill>
              </a:rPr>
              <a:t>4. Církevní obřady, jako křty, svatby, pohřby, zpovědi, </a:t>
            </a:r>
          </a:p>
          <a:p>
            <a:r>
              <a:rPr lang="cs-CZ" sz="2800" b="1" dirty="0" smtClean="0">
                <a:solidFill>
                  <a:srgbClr val="FFFFCC"/>
                </a:solidFill>
              </a:rPr>
              <a:t>      svaté přijímání; měli pečovat o spásu věřících.</a:t>
            </a:r>
          </a:p>
          <a:p>
            <a:r>
              <a:rPr lang="cs-CZ" sz="2800" b="1" dirty="0" smtClean="0">
                <a:solidFill>
                  <a:srgbClr val="FFFFCC"/>
                </a:solidFill>
              </a:rPr>
              <a:t>5. Byly časté války, hladomory, šířily se nemoci, např.</a:t>
            </a:r>
          </a:p>
          <a:p>
            <a:r>
              <a:rPr lang="cs-CZ" sz="2800" b="1" dirty="0" smtClean="0">
                <a:solidFill>
                  <a:srgbClr val="FFFFCC"/>
                </a:solidFill>
              </a:rPr>
              <a:t>      mor.</a:t>
            </a:r>
          </a:p>
          <a:p>
            <a:r>
              <a:rPr lang="cs-CZ" sz="2800" b="1" dirty="0" smtClean="0">
                <a:solidFill>
                  <a:srgbClr val="FFFFCC"/>
                </a:solidFill>
              </a:rPr>
              <a:t>6. Lidé vytýkali církvi, že se v těžkých dobách nevěnuje</a:t>
            </a:r>
          </a:p>
          <a:p>
            <a:r>
              <a:rPr lang="cs-CZ" sz="2800" b="1" dirty="0" smtClean="0">
                <a:solidFill>
                  <a:srgbClr val="FFFFCC"/>
                </a:solidFill>
              </a:rPr>
              <a:t>      péči o věřící, ale shromažďuje majetek a posiluje</a:t>
            </a:r>
          </a:p>
          <a:p>
            <a:r>
              <a:rPr lang="cs-CZ" sz="2800" b="1" dirty="0" smtClean="0">
                <a:solidFill>
                  <a:srgbClr val="FFFFCC"/>
                </a:solidFill>
              </a:rPr>
              <a:t>      svoji moc. Rovněž kritizovali dvojpapežství.</a:t>
            </a:r>
          </a:p>
          <a:p>
            <a:r>
              <a:rPr lang="cs-CZ" sz="2800" b="1" dirty="0" smtClean="0">
                <a:solidFill>
                  <a:srgbClr val="FFFFCC"/>
                </a:solidFill>
              </a:rPr>
              <a:t>7. S kritikou církve vystoupil v Anglii po roce 1375 kněz</a:t>
            </a:r>
          </a:p>
          <a:p>
            <a:r>
              <a:rPr lang="cs-CZ" sz="2800" b="1" dirty="0" smtClean="0">
                <a:solidFill>
                  <a:srgbClr val="FFFFCC"/>
                </a:solidFill>
              </a:rPr>
              <a:t>      </a:t>
            </a:r>
            <a:r>
              <a:rPr lang="cs-CZ" sz="2800" b="1" u="sng" dirty="0" smtClean="0">
                <a:solidFill>
                  <a:srgbClr val="FFFFCC"/>
                </a:solidFill>
              </a:rPr>
              <a:t>Jan </a:t>
            </a:r>
            <a:r>
              <a:rPr lang="cs-CZ" sz="2800" b="1" u="sng" dirty="0" err="1" smtClean="0">
                <a:solidFill>
                  <a:srgbClr val="FFFFCC"/>
                </a:solidFill>
              </a:rPr>
              <a:t>Viklef</a:t>
            </a:r>
            <a:r>
              <a:rPr lang="cs-CZ" sz="2800" b="1" u="sng" dirty="0" smtClean="0">
                <a:solidFill>
                  <a:srgbClr val="FFFFCC"/>
                </a:solidFill>
              </a:rPr>
              <a:t>.  </a:t>
            </a:r>
            <a:endParaRPr lang="cs-CZ" sz="2800" b="1" u="sng" dirty="0">
              <a:solidFill>
                <a:srgbClr val="FFFFC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6600"/>
                </a:solidFill>
              </a:rPr>
              <a:t>Citováno v licenci  </a:t>
            </a:r>
            <a:r>
              <a:rPr lang="cs-CZ" dirty="0" err="1" smtClean="0">
                <a:solidFill>
                  <a:srgbClr val="FF6600"/>
                </a:solidFill>
              </a:rPr>
              <a:t>Creative</a:t>
            </a:r>
            <a:r>
              <a:rPr lang="cs-CZ" dirty="0" smtClean="0">
                <a:solidFill>
                  <a:srgbClr val="FF6600"/>
                </a:solidFill>
              </a:rPr>
              <a:t> </a:t>
            </a:r>
            <a:r>
              <a:rPr lang="cs-CZ" dirty="0" err="1" smtClean="0">
                <a:solidFill>
                  <a:srgbClr val="FF6600"/>
                </a:solidFill>
              </a:rPr>
              <a:t>Commons</a:t>
            </a:r>
            <a:r>
              <a:rPr lang="cs-CZ" dirty="0" smtClean="0">
                <a:solidFill>
                  <a:srgbClr val="FF6600"/>
                </a:solidFill>
              </a:rPr>
              <a:t>  29. 1. 2013</a:t>
            </a:r>
            <a:endParaRPr lang="cs-CZ" dirty="0">
              <a:solidFill>
                <a:srgbClr val="FF66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Snímek 5: </a:t>
            </a:r>
            <a:r>
              <a:rPr lang="cs-CZ" sz="1600" b="1" dirty="0" err="1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Cleric</a:t>
            </a:r>
            <a:r>
              <a:rPr lang="cs-CZ" sz="1600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-</a:t>
            </a:r>
            <a:r>
              <a:rPr lang="cs-CZ" sz="1600" b="1" dirty="0" err="1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Knight</a:t>
            </a:r>
            <a:r>
              <a:rPr lang="cs-CZ" sz="1600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-</a:t>
            </a:r>
            <a:r>
              <a:rPr lang="cs-CZ" sz="1600" b="1" dirty="0" err="1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Workman</a:t>
            </a:r>
            <a:endParaRPr lang="cs-CZ" sz="1600" b="1" dirty="0" smtClean="0">
              <a:solidFill>
                <a:schemeClr val="accent6">
                  <a:lumMod val="40000"/>
                  <a:lumOff val="60000"/>
                </a:schemeClr>
              </a:solidFill>
            </a:endParaRPr>
          </a:p>
          <a:p>
            <a:pPr>
              <a:buNone/>
            </a:pPr>
            <a:r>
              <a:rPr lang="cs-CZ" sz="1600" dirty="0" smtClean="0"/>
              <a:t>	</a:t>
            </a:r>
            <a:r>
              <a:rPr lang="cs-CZ" sz="1600" dirty="0" smtClean="0">
                <a:hlinkClick r:id="rId2"/>
              </a:rPr>
              <a:t>http://upload.wikimedia.org/wikipedia/commons/thumb/c/cd/Cleric-Knight-Workman.jpg/585px-Cleric-Knight-Workman.jpg</a:t>
            </a:r>
            <a:endParaRPr lang="cs-CZ" sz="1600" dirty="0" smtClean="0"/>
          </a:p>
          <a:p>
            <a:r>
              <a:rPr lang="cs-CZ" sz="1600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Snímek 6: </a:t>
            </a:r>
            <a:r>
              <a:rPr lang="cs-CZ" sz="1600" b="1" dirty="0" err="1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Monkcopyistwoodcut</a:t>
            </a:r>
            <a:endParaRPr lang="cs-CZ" sz="1600" b="1" dirty="0" smtClean="0">
              <a:solidFill>
                <a:schemeClr val="accent6">
                  <a:lumMod val="40000"/>
                  <a:lumOff val="60000"/>
                </a:schemeClr>
              </a:solidFill>
            </a:endParaRPr>
          </a:p>
          <a:p>
            <a:pPr>
              <a:buNone/>
            </a:pPr>
            <a:r>
              <a:rPr lang="cs-CZ" sz="1600" dirty="0" smtClean="0"/>
              <a:t>	</a:t>
            </a:r>
            <a:r>
              <a:rPr lang="cs-CZ" sz="1600" dirty="0" smtClean="0">
                <a:hlinkClick r:id="rId3"/>
              </a:rPr>
              <a:t>http://upload.wikimedia.org/wikipedia/commons/thumb/1/1b/Monkcopyistwoodcut.jpg/621px-Monkcopyistwoodcut.jpg</a:t>
            </a:r>
            <a:endParaRPr lang="cs-CZ" sz="1600" dirty="0" smtClean="0"/>
          </a:p>
          <a:p>
            <a:r>
              <a:rPr lang="cs-CZ" sz="1600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Snímek 7, 8: </a:t>
            </a:r>
            <a:r>
              <a:rPr lang="cs-CZ" sz="1600" i="1" dirty="0" err="1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Ruralium</a:t>
            </a:r>
            <a:r>
              <a:rPr lang="cs-CZ" sz="1600" i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1600" i="1" dirty="0" err="1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commodorium</a:t>
            </a:r>
            <a:r>
              <a:rPr lang="cs-CZ" sz="1600" i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 opus, </a:t>
            </a:r>
            <a:r>
              <a:rPr lang="cs-CZ" sz="1600" i="1" dirty="0" err="1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Pierre</a:t>
            </a:r>
            <a:r>
              <a:rPr lang="cs-CZ" sz="1600" i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1600" i="1" dirty="0" err="1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Crescenzi</a:t>
            </a:r>
            <a:r>
              <a:rPr lang="cs-CZ" sz="1600" i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, muzeum </a:t>
            </a:r>
            <a:r>
              <a:rPr lang="cs-CZ" sz="1600" i="1" dirty="0" err="1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Condé</a:t>
            </a:r>
            <a:r>
              <a:rPr lang="cs-CZ" sz="1600" i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, </a:t>
            </a:r>
            <a:r>
              <a:rPr lang="cs-CZ" sz="1600" i="1" dirty="0" err="1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Chantilly</a:t>
            </a:r>
            <a:endParaRPr lang="cs-CZ" sz="1600" i="1" dirty="0">
              <a:solidFill>
                <a:schemeClr val="accent6">
                  <a:lumMod val="40000"/>
                  <a:lumOff val="60000"/>
                </a:schemeClr>
              </a:solidFill>
            </a:endParaRPr>
          </a:p>
          <a:p>
            <a:pPr>
              <a:buNone/>
            </a:pPr>
            <a:r>
              <a:rPr lang="cs-CZ" sz="1600" dirty="0" smtClean="0"/>
              <a:t>	</a:t>
            </a:r>
            <a:r>
              <a:rPr lang="cs-CZ" sz="1600" dirty="0" smtClean="0">
                <a:hlinkClick r:id="rId4"/>
              </a:rPr>
              <a:t>http://dejepis1zemepis.blogy.rvp.cz/</a:t>
            </a:r>
            <a:r>
              <a:rPr lang="cs-CZ" sz="1600" dirty="0" err="1" smtClean="0">
                <a:hlinkClick r:id="rId4"/>
              </a:rPr>
              <a:t>files</a:t>
            </a:r>
            <a:r>
              <a:rPr lang="cs-CZ" sz="1600" dirty="0" smtClean="0">
                <a:hlinkClick r:id="rId4"/>
              </a:rPr>
              <a:t>/2011/11/pole_blog.</a:t>
            </a:r>
            <a:r>
              <a:rPr lang="cs-CZ" sz="1600" dirty="0" err="1" smtClean="0">
                <a:hlinkClick r:id="rId4"/>
              </a:rPr>
              <a:t>jpg</a:t>
            </a: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sz="1800" u="sng" dirty="0" smtClean="0">
                <a:solidFill>
                  <a:srgbClr val="FF6600"/>
                </a:solidFill>
              </a:rPr>
              <a:t>Použitá literatura:</a:t>
            </a:r>
          </a:p>
          <a:p>
            <a:r>
              <a:rPr lang="cs-CZ" sz="1600" dirty="0" err="1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Mandelová</a:t>
            </a:r>
            <a:r>
              <a:rPr lang="cs-CZ" sz="1600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 Helena, </a:t>
            </a:r>
            <a:r>
              <a:rPr lang="cs-CZ" sz="1600" dirty="0" err="1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Kunstová</a:t>
            </a:r>
            <a:r>
              <a:rPr lang="cs-CZ" sz="1600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 Eliška, Pařízková Ilona. Dějiny středověku a počátků novověku. Liberec : Dialog, 2002. II. téma, kapitola 6, s. 68-69. ISBN 80-86218-82-1.</a:t>
            </a:r>
          </a:p>
          <a:p>
            <a:endParaRPr lang="cs-CZ" sz="1600" dirty="0" smtClean="0"/>
          </a:p>
          <a:p>
            <a:pPr>
              <a:buNone/>
            </a:pP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Vlastní 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FFF00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341</TotalTime>
  <Words>314</Words>
  <Application>Microsoft Office PowerPoint</Application>
  <PresentationFormat>Předvádění na obrazovce (4:3)</PresentationFormat>
  <Paragraphs>74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Motiv sady Office</vt:lpstr>
      <vt:lpstr>1_Motiv sady Office</vt:lpstr>
      <vt:lpstr>Snímek 1</vt:lpstr>
      <vt:lpstr>Prezentace se zadáním samostatné práce s učebnicí</vt:lpstr>
      <vt:lpstr>Obyvatelstvo Evropy:</vt:lpstr>
      <vt:lpstr>Snímek 4</vt:lpstr>
      <vt:lpstr> Rytíř, kněz, rolník</vt:lpstr>
      <vt:lpstr>Snímek 6</vt:lpstr>
      <vt:lpstr>Snímek 7</vt:lpstr>
      <vt:lpstr>Snímek 8</vt:lpstr>
      <vt:lpstr>  Vyhledejte v učebnici odpovědi na otázky: (Hledejte ve vyznačených kapitolách článku.)  </vt:lpstr>
      <vt:lpstr>Kontrola:</vt:lpstr>
      <vt:lpstr>Snímek 11</vt:lpstr>
      <vt:lpstr>Citováno v licenci  Creative Commons  29. 1. 2013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Domov</dc:creator>
  <cp:lastModifiedBy>Domov</cp:lastModifiedBy>
  <cp:revision>40</cp:revision>
  <dcterms:created xsi:type="dcterms:W3CDTF">2013-01-29T20:27:35Z</dcterms:created>
  <dcterms:modified xsi:type="dcterms:W3CDTF">2013-05-28T14:30:49Z</dcterms:modified>
</cp:coreProperties>
</file>