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60" r:id="rId1"/>
  </p:sldMasterIdLst>
  <p:sldIdLst>
    <p:sldId id="262" r:id="rId2"/>
    <p:sldId id="265" r:id="rId3"/>
    <p:sldId id="266" r:id="rId4"/>
    <p:sldId id="267" r:id="rId5"/>
    <p:sldId id="268" r:id="rId6"/>
    <p:sldId id="270" r:id="rId7"/>
    <p:sldId id="271" r:id="rId8"/>
    <p:sldId id="272" r:id="rId9"/>
    <p:sldId id="264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96" y="-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ABEE89A-9886-403C-B21D-7EDA1601A55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BEE89A-9886-403C-B21D-7EDA1601A55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ABEE89A-9886-403C-B21D-7EDA1601A55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ABEE89A-9886-403C-B21D-7EDA1601A55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BEE89A-9886-403C-B21D-7EDA1601A55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ABEE89A-9886-403C-B21D-7EDA1601A55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GWai0SEpUQ" TargetMode="External"/><Relationship Id="rId2" Type="http://schemas.openxmlformats.org/officeDocument/2006/relationships/hyperlink" Target="http://www.youtube.com/watch?v=1kPdwwvr0qo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1.png"/><Relationship Id="rId2" Type="http://schemas.openxmlformats.org/officeDocument/2006/relationships/hyperlink" Target="http://www.youtube.com/watch?v=XzYJVSmN91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WldR0oiGQj4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://www.youtube.com/watch?v=fh1WUYDokeU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youtube.com/watch?v=GHNgfF19CTY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http://www.youtube.com/watch?v=0JuZuQAGEf4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Qy6wo2wpT2k" TargetMode="External"/><Relationship Id="rId2" Type="http://schemas.openxmlformats.org/officeDocument/2006/relationships/hyperlink" Target="http://www.youtube.com/watch?v=Ye7PIyIcCro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hyperlink" Target="http://www.youtube.com/watch?v=qLTManObB40" TargetMode="Externa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68425" y="2924944"/>
          <a:ext cx="6405925" cy="37415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Nikola Košťálová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VY_32_INOVACE_14A_10_Hudba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20. století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14A_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Dějiny kultury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bude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ověřen dne 10.6. 2013 v 9. 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některými vybranými novodobými směry hudební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avangardy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Zjišťují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jaké kompoziční techniky, nástroje, seskupení a postupy se v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multižánrové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hudbě dvacátého století používaly. Seznámí se s předními skladateli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 interprety.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1988840"/>
            <a:ext cx="8064896" cy="1894362"/>
          </a:xfrm>
        </p:spPr>
        <p:txBody>
          <a:bodyPr>
            <a:noAutofit/>
          </a:bodyPr>
          <a:lstStyle/>
          <a:p>
            <a:r>
              <a:rPr lang="cs-CZ" sz="7200" dirty="0" smtClean="0"/>
              <a:t>Hudba 20. století</a:t>
            </a:r>
            <a:endParaRPr lang="cs-CZ" sz="7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Expresionismus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600200"/>
            <a:ext cx="8640960" cy="48737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vzniká na počátku 20.stol.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pl-PL" dirty="0" smtClean="0"/>
              <a:t>výraz </a:t>
            </a:r>
            <a:r>
              <a:rPr lang="pl-PL" dirty="0" smtClean="0"/>
              <a:t>krizové situace na počátku století </a:t>
            </a:r>
            <a:endParaRPr lang="pl-PL" dirty="0" smtClean="0"/>
          </a:p>
          <a:p>
            <a:pPr>
              <a:buNone/>
            </a:pPr>
            <a:endParaRPr lang="pl-PL" dirty="0" smtClean="0"/>
          </a:p>
          <a:p>
            <a:r>
              <a:rPr lang="cs-CZ" dirty="0" smtClean="0"/>
              <a:t>nitro člověka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usiluje </a:t>
            </a:r>
            <a:r>
              <a:rPr lang="cs-CZ" dirty="0" smtClean="0"/>
              <a:t>o vyjádření nejtemnějších stránek</a:t>
            </a:r>
            <a:r>
              <a:rPr lang="pl-PL" dirty="0" smtClean="0"/>
              <a:t> </a:t>
            </a:r>
          </a:p>
          <a:p>
            <a:pPr>
              <a:buNone/>
            </a:pPr>
            <a:endParaRPr lang="pl-PL" dirty="0" smtClean="0"/>
          </a:p>
          <a:p>
            <a:r>
              <a:rPr lang="cs-CZ" dirty="0" smtClean="0"/>
              <a:t>melodie </a:t>
            </a:r>
            <a:r>
              <a:rPr lang="cs-CZ" dirty="0" smtClean="0"/>
              <a:t>– nezpěvná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tonální vztahy - </a:t>
            </a:r>
            <a:r>
              <a:rPr lang="cs-CZ" dirty="0" smtClean="0"/>
              <a:t>neexistují </a:t>
            </a:r>
            <a:r>
              <a:rPr lang="cs-CZ" dirty="0" smtClean="0"/>
              <a:t>(atonalita</a:t>
            </a:r>
            <a:r>
              <a:rPr lang="cs-CZ" dirty="0" smtClean="0"/>
              <a:t>)</a:t>
            </a:r>
            <a:endParaRPr lang="pl-PL" dirty="0" smtClean="0"/>
          </a:p>
          <a:p>
            <a:endParaRPr lang="cs-CZ" dirty="0"/>
          </a:p>
        </p:txBody>
      </p:sp>
      <p:pic>
        <p:nvPicPr>
          <p:cNvPr id="1026" name="Picture 2" descr="C:\Program Files\Microsoft Office\MEDIA\CAGCAT10\j0233070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404664"/>
            <a:ext cx="2961992" cy="1484768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28603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2996952"/>
            <a:ext cx="918972" cy="885139"/>
          </a:xfrm>
          <a:prstGeom prst="rect">
            <a:avLst/>
          </a:prstGeom>
          <a:noFill/>
        </p:spPr>
      </p:pic>
      <p:pic>
        <p:nvPicPr>
          <p:cNvPr id="1028" name="Picture 4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4653136"/>
            <a:ext cx="1744662" cy="18367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Druhá vídeňská </a:t>
            </a:r>
            <a:r>
              <a:rPr lang="cs-CZ" b="1" dirty="0" smtClean="0"/>
              <a:t>škola – vídeňští skladatelé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556792"/>
            <a:ext cx="7467600" cy="4873752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Arnold </a:t>
            </a:r>
            <a:r>
              <a:rPr lang="cs-CZ" b="1" dirty="0" err="1" smtClean="0"/>
              <a:t>Schönberg</a:t>
            </a:r>
            <a:r>
              <a:rPr lang="cs-CZ" b="1" dirty="0" smtClean="0"/>
              <a:t> </a:t>
            </a:r>
            <a:r>
              <a:rPr lang="cs-CZ" dirty="0" smtClean="0"/>
              <a:t>(1874 - 1951) </a:t>
            </a:r>
          </a:p>
          <a:p>
            <a:pPr lvl="1"/>
            <a:r>
              <a:rPr lang="cs-CZ" dirty="0" smtClean="0"/>
              <a:t> tvůrce </a:t>
            </a:r>
            <a:r>
              <a:rPr lang="cs-CZ" dirty="0" smtClean="0"/>
              <a:t>dodekafonie = dvanáctitónová řada</a:t>
            </a:r>
          </a:p>
          <a:p>
            <a:pPr lvl="1">
              <a:buNone/>
            </a:pPr>
            <a:r>
              <a:rPr lang="cs-CZ" dirty="0" smtClean="0"/>
              <a:t>Dílo: Ten</a:t>
            </a:r>
            <a:r>
              <a:rPr lang="cs-CZ" dirty="0" smtClean="0"/>
              <a:t>, který přežil Varšavu </a:t>
            </a:r>
            <a:endParaRPr lang="cs-CZ" dirty="0" smtClean="0"/>
          </a:p>
          <a:p>
            <a:pPr lvl="1">
              <a:buNone/>
            </a:pPr>
            <a:r>
              <a:rPr lang="cs-CZ" dirty="0" smtClean="0"/>
              <a:t>	</a:t>
            </a:r>
            <a:r>
              <a:rPr lang="cs-CZ" dirty="0" smtClean="0"/>
              <a:t>     Měsíční </a:t>
            </a:r>
            <a:r>
              <a:rPr lang="cs-CZ" dirty="0" smtClean="0"/>
              <a:t>Pierot </a:t>
            </a:r>
            <a:endParaRPr lang="cs-CZ" dirty="0" smtClean="0"/>
          </a:p>
          <a:p>
            <a:pPr lvl="1">
              <a:buNone/>
            </a:pPr>
            <a:r>
              <a:rPr lang="cs-CZ" b="1" dirty="0" smtClean="0"/>
              <a:t>Anton </a:t>
            </a:r>
            <a:r>
              <a:rPr lang="cs-CZ" b="1" dirty="0" err="1" smtClean="0"/>
              <a:t>Webern</a:t>
            </a:r>
            <a:r>
              <a:rPr lang="cs-CZ" b="1" dirty="0" smtClean="0"/>
              <a:t> </a:t>
            </a:r>
            <a:r>
              <a:rPr lang="cs-CZ" dirty="0" smtClean="0"/>
              <a:t>(1883 - 1945) </a:t>
            </a:r>
            <a:endParaRPr lang="cs-CZ" dirty="0" smtClean="0"/>
          </a:p>
          <a:p>
            <a:pPr lvl="1"/>
            <a:r>
              <a:rPr lang="cs-CZ" dirty="0" smtClean="0"/>
              <a:t> žák  </a:t>
            </a:r>
            <a:r>
              <a:rPr lang="cs-CZ" dirty="0" err="1" smtClean="0"/>
              <a:t>Schönberga</a:t>
            </a:r>
            <a:r>
              <a:rPr lang="cs-CZ" dirty="0" smtClean="0"/>
              <a:t> </a:t>
            </a:r>
            <a:endParaRPr lang="cs-CZ" dirty="0" smtClean="0"/>
          </a:p>
          <a:p>
            <a:pPr lvl="1">
              <a:buNone/>
            </a:pPr>
            <a:r>
              <a:rPr lang="cs-CZ" dirty="0" smtClean="0"/>
              <a:t>Dílo: </a:t>
            </a:r>
            <a:r>
              <a:rPr lang="cs-CZ" dirty="0" err="1" smtClean="0"/>
              <a:t>Vojcek</a:t>
            </a:r>
            <a:r>
              <a:rPr lang="cs-CZ" dirty="0" smtClean="0"/>
              <a:t> - drastický odraz sociální </a:t>
            </a:r>
            <a:r>
              <a:rPr lang="cs-CZ" dirty="0" smtClean="0"/>
              <a:t>bídy</a:t>
            </a:r>
          </a:p>
          <a:p>
            <a:pPr lvl="1">
              <a:buNone/>
            </a:pPr>
            <a:r>
              <a:rPr lang="cs-CZ" sz="1600" dirty="0" smtClean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</a:t>
            </a:r>
            <a:r>
              <a:rPr lang="cs-CZ" sz="1600" dirty="0" err="1" smtClean="0">
                <a:hlinkClick r:id="rId2"/>
              </a:rPr>
              <a:t>youtube.com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watch</a:t>
            </a:r>
            <a:r>
              <a:rPr lang="cs-CZ" sz="1600" dirty="0" smtClean="0">
                <a:hlinkClick r:id="rId2"/>
              </a:rPr>
              <a:t>?v=1kPdwwvr0qo</a:t>
            </a:r>
            <a:endParaRPr lang="cs-CZ" sz="1600" dirty="0" smtClean="0"/>
          </a:p>
          <a:p>
            <a:pPr lvl="1">
              <a:buNone/>
            </a:pPr>
            <a:endParaRPr lang="cs-CZ" sz="1600" dirty="0" smtClean="0"/>
          </a:p>
          <a:p>
            <a:r>
              <a:rPr lang="cs-CZ" dirty="0" smtClean="0"/>
              <a:t> </a:t>
            </a:r>
            <a:r>
              <a:rPr lang="cs-CZ" b="1" dirty="0" err="1" smtClean="0"/>
              <a:t>Alban</a:t>
            </a:r>
            <a:r>
              <a:rPr lang="cs-CZ" b="1" dirty="0" smtClean="0"/>
              <a:t> </a:t>
            </a:r>
            <a:r>
              <a:rPr lang="cs-CZ" b="1" dirty="0" err="1" smtClean="0"/>
              <a:t>Berg</a:t>
            </a:r>
            <a:r>
              <a:rPr lang="cs-CZ" b="1" dirty="0" smtClean="0"/>
              <a:t> </a:t>
            </a:r>
            <a:r>
              <a:rPr lang="cs-CZ" dirty="0" smtClean="0"/>
              <a:t>(1885 - 1935) </a:t>
            </a:r>
            <a:endParaRPr lang="cs-CZ" dirty="0" smtClean="0"/>
          </a:p>
          <a:p>
            <a:pPr lvl="1"/>
            <a:r>
              <a:rPr lang="cs-CZ" dirty="0" smtClean="0"/>
              <a:t>studoval u </a:t>
            </a:r>
            <a:r>
              <a:rPr lang="cs-CZ" dirty="0" err="1" smtClean="0"/>
              <a:t>Schönberga</a:t>
            </a:r>
            <a:r>
              <a:rPr lang="cs-CZ" dirty="0" smtClean="0"/>
              <a:t> a Adlera </a:t>
            </a:r>
          </a:p>
          <a:p>
            <a:pPr lvl="1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Arnold_Schoenberg_la_1948.jpg">
            <a:hlinkClick r:id="rId3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88224" y="1052736"/>
            <a:ext cx="2121392" cy="2668418"/>
          </a:xfrm>
          <a:prstGeom prst="rect">
            <a:avLst/>
          </a:prstGeom>
        </p:spPr>
      </p:pic>
      <p:pic>
        <p:nvPicPr>
          <p:cNvPr id="5" name="Obrázek 4" descr="220px-Anton_Webern_in_Stettin,_October_191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84168" y="3789040"/>
            <a:ext cx="2016224" cy="230949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Česká hudební moderna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836712"/>
            <a:ext cx="8316416" cy="5493224"/>
          </a:xfrm>
        </p:spPr>
        <p:txBody>
          <a:bodyPr/>
          <a:lstStyle/>
          <a:p>
            <a:r>
              <a:rPr lang="cs-CZ" dirty="0" smtClean="0"/>
              <a:t> generace zakladatelů české moderní </a:t>
            </a:r>
            <a:r>
              <a:rPr lang="cs-CZ" dirty="0" smtClean="0"/>
              <a:t>hudby</a:t>
            </a:r>
          </a:p>
          <a:p>
            <a:pPr>
              <a:buNone/>
            </a:pPr>
            <a:r>
              <a:rPr lang="cs-CZ" dirty="0" smtClean="0"/>
              <a:t>Poslechni se kliknutím na obrázek.</a:t>
            </a:r>
          </a:p>
          <a:p>
            <a:pPr>
              <a:buNone/>
            </a:pPr>
            <a:r>
              <a:rPr lang="cs-CZ" dirty="0" smtClean="0"/>
              <a:t>				 </a:t>
            </a:r>
            <a:r>
              <a:rPr lang="cs-CZ" b="1" dirty="0" smtClean="0"/>
              <a:t>Josef </a:t>
            </a:r>
            <a:r>
              <a:rPr lang="cs-CZ" b="1" dirty="0" smtClean="0"/>
              <a:t>Bohuslav Foerster </a:t>
            </a:r>
            <a:endParaRPr lang="cs-CZ" b="1" dirty="0" smtClean="0"/>
          </a:p>
          <a:p>
            <a:endParaRPr lang="cs-CZ" b="1" u="sng" dirty="0" smtClean="0"/>
          </a:p>
          <a:p>
            <a:pPr>
              <a:buNone/>
            </a:pPr>
            <a:r>
              <a:rPr lang="cs-CZ" b="1" dirty="0" smtClean="0"/>
              <a:t>Vítězslav </a:t>
            </a:r>
            <a:r>
              <a:rPr lang="cs-CZ" b="1" dirty="0" smtClean="0"/>
              <a:t>Novák 	</a:t>
            </a:r>
            <a:r>
              <a:rPr lang="cs-CZ" b="1" dirty="0" smtClean="0"/>
              <a:t>				Josef </a:t>
            </a:r>
            <a:r>
              <a:rPr lang="cs-CZ" b="1" dirty="0" smtClean="0"/>
              <a:t>Suk </a:t>
            </a:r>
            <a:endParaRPr lang="cs-CZ" b="1" dirty="0" smtClean="0"/>
          </a:p>
          <a:p>
            <a:pPr>
              <a:buNone/>
            </a:pPr>
            <a:endParaRPr lang="cs-CZ" b="1" u="sng" dirty="0" smtClean="0"/>
          </a:p>
        </p:txBody>
      </p:sp>
      <p:pic>
        <p:nvPicPr>
          <p:cNvPr id="4" name="Obrázek 3" descr="220px-Josef_Suk(1).jp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12160" y="3068960"/>
            <a:ext cx="2160240" cy="3096344"/>
          </a:xfrm>
          <a:prstGeom prst="rect">
            <a:avLst/>
          </a:prstGeom>
        </p:spPr>
      </p:pic>
      <p:pic>
        <p:nvPicPr>
          <p:cNvPr id="5" name="Obrázek 4" descr="450px-Benjamin_Britten-Karsh.jpg">
            <a:hlinkClick r:id="rId4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3528" y="3068960"/>
            <a:ext cx="2355726" cy="3140968"/>
          </a:xfrm>
          <a:prstGeom prst="rect">
            <a:avLst/>
          </a:prstGeom>
        </p:spPr>
      </p:pic>
      <p:pic>
        <p:nvPicPr>
          <p:cNvPr id="6" name="Obrázek 5" descr="Josef_Bohuslav_Foerster_1898.png">
            <a:hlinkClick r:id="rId6"/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275856" y="2348880"/>
            <a:ext cx="2304256" cy="320347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Novoklasicismus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/>
              <a:t>jeden z </a:t>
            </a:r>
            <a:r>
              <a:rPr lang="cs-CZ" dirty="0" smtClean="0"/>
              <a:t>nových </a:t>
            </a:r>
            <a:r>
              <a:rPr lang="cs-CZ" dirty="0" smtClean="0"/>
              <a:t>směrů </a:t>
            </a:r>
            <a:r>
              <a:rPr lang="cs-CZ" dirty="0" smtClean="0"/>
              <a:t>20.století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"nová hudba ve starém </a:t>
            </a:r>
            <a:r>
              <a:rPr lang="cs-CZ" dirty="0" smtClean="0"/>
              <a:t>kabátě„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využívá forem klasicismu a </a:t>
            </a:r>
            <a:r>
              <a:rPr lang="cs-CZ" dirty="0" smtClean="0"/>
              <a:t>baroka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/>
              <a:t>přiblížení se k širokým posluchačským </a:t>
            </a:r>
            <a:r>
              <a:rPr lang="cs-CZ" dirty="0" smtClean="0"/>
              <a:t>vrstvám</a:t>
            </a:r>
          </a:p>
          <a:p>
            <a:pPr>
              <a:buNone/>
            </a:pPr>
            <a:r>
              <a:rPr lang="cs-CZ" dirty="0" smtClean="0"/>
              <a:t>Autoři:</a:t>
            </a:r>
          </a:p>
          <a:p>
            <a:pPr>
              <a:buNone/>
            </a:pPr>
            <a:r>
              <a:rPr lang="cs-CZ" b="1" dirty="0" smtClean="0"/>
              <a:t>Paul </a:t>
            </a:r>
            <a:r>
              <a:rPr lang="cs-CZ" b="1" dirty="0" err="1" smtClean="0"/>
              <a:t>Hindemith</a:t>
            </a:r>
            <a:r>
              <a:rPr lang="cs-CZ" b="1" dirty="0" smtClean="0"/>
              <a:t>, </a:t>
            </a:r>
            <a:r>
              <a:rPr lang="cs-CZ" b="1" dirty="0" err="1" smtClean="0"/>
              <a:t>Carl</a:t>
            </a:r>
            <a:r>
              <a:rPr lang="cs-CZ" b="1" dirty="0" smtClean="0"/>
              <a:t> </a:t>
            </a:r>
            <a:r>
              <a:rPr lang="cs-CZ" b="1" dirty="0" err="1" smtClean="0"/>
              <a:t>Orff</a:t>
            </a:r>
            <a:r>
              <a:rPr lang="cs-CZ" b="1" dirty="0" smtClean="0"/>
              <a:t>, </a:t>
            </a:r>
            <a:r>
              <a:rPr lang="cs-CZ" b="1" dirty="0" err="1" smtClean="0"/>
              <a:t>Francis</a:t>
            </a:r>
            <a:r>
              <a:rPr lang="cs-CZ" b="1" dirty="0" smtClean="0"/>
              <a:t> </a:t>
            </a:r>
            <a:r>
              <a:rPr lang="cs-CZ" b="1" dirty="0" err="1" smtClean="0"/>
              <a:t>Poulenc</a:t>
            </a:r>
            <a:r>
              <a:rPr lang="cs-CZ" b="1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0"/>
            <a:ext cx="7467600" cy="666936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000" b="1" dirty="0" smtClean="0"/>
              <a:t>Světové osobnosti hudby 20. století</a:t>
            </a:r>
            <a:endParaRPr lang="cs-CZ" sz="3000" b="1" u="sng" dirty="0" smtClean="0"/>
          </a:p>
          <a:p>
            <a:pPr>
              <a:buNone/>
            </a:pPr>
            <a:endParaRPr lang="cs-CZ" b="1" u="sng" dirty="0" smtClean="0"/>
          </a:p>
          <a:p>
            <a:r>
              <a:rPr lang="cs-CZ" b="1" u="sng" dirty="0" smtClean="0"/>
              <a:t>Benjamin </a:t>
            </a:r>
            <a:r>
              <a:rPr lang="cs-CZ" b="1" u="sng" dirty="0" err="1" smtClean="0"/>
              <a:t>Britten</a:t>
            </a:r>
            <a:r>
              <a:rPr lang="cs-CZ" b="1" u="sng" dirty="0" smtClean="0"/>
              <a:t> </a:t>
            </a:r>
            <a:r>
              <a:rPr lang="cs-CZ" dirty="0" smtClean="0"/>
              <a:t>(1913 - 1976) </a:t>
            </a:r>
            <a:endParaRPr lang="cs-CZ" dirty="0" smtClean="0"/>
          </a:p>
          <a:p>
            <a:pPr lvl="1"/>
            <a:r>
              <a:rPr lang="cs-CZ" dirty="0" smtClean="0"/>
              <a:t>anglický skladatel a klavírista, dirigent, </a:t>
            </a:r>
            <a:endParaRPr lang="cs-CZ" dirty="0" smtClean="0"/>
          </a:p>
          <a:p>
            <a:pPr lvl="1">
              <a:buNone/>
            </a:pPr>
            <a:r>
              <a:rPr lang="cs-CZ" dirty="0" smtClean="0"/>
              <a:t>hudební </a:t>
            </a:r>
            <a:r>
              <a:rPr lang="cs-CZ" dirty="0" smtClean="0"/>
              <a:t>organizátor </a:t>
            </a:r>
          </a:p>
          <a:p>
            <a:pPr lvl="1">
              <a:buNone/>
            </a:pPr>
            <a:r>
              <a:rPr lang="cs-CZ" dirty="0" smtClean="0"/>
              <a:t>Dílo: </a:t>
            </a:r>
            <a:r>
              <a:rPr lang="cs-CZ" dirty="0" smtClean="0"/>
              <a:t>opera </a:t>
            </a:r>
            <a:r>
              <a:rPr lang="cs-CZ" dirty="0" smtClean="0"/>
              <a:t>Peter </a:t>
            </a:r>
            <a:r>
              <a:rPr lang="cs-CZ" dirty="0" err="1" smtClean="0"/>
              <a:t>Grimes</a:t>
            </a:r>
            <a:endParaRPr lang="cs-CZ" dirty="0" smtClean="0"/>
          </a:p>
          <a:p>
            <a:pPr lvl="1">
              <a:buNone/>
            </a:pPr>
            <a:r>
              <a:rPr lang="cs-CZ" dirty="0" smtClean="0"/>
              <a:t>	</a:t>
            </a:r>
            <a:r>
              <a:rPr lang="cs-CZ" dirty="0" smtClean="0"/>
              <a:t>	 </a:t>
            </a:r>
            <a:r>
              <a:rPr lang="cs-CZ" dirty="0" err="1" smtClean="0"/>
              <a:t>Requeim</a:t>
            </a: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r>
              <a:rPr lang="cs-CZ" dirty="0" smtClean="0"/>
              <a:t> </a:t>
            </a:r>
            <a:r>
              <a:rPr lang="cs-CZ" b="1" u="sng" dirty="0" smtClean="0"/>
              <a:t>Aram </a:t>
            </a:r>
            <a:r>
              <a:rPr lang="cs-CZ" b="1" u="sng" dirty="0" err="1" smtClean="0"/>
              <a:t>Chačaturjan</a:t>
            </a:r>
            <a:r>
              <a:rPr lang="cs-CZ" b="1" u="sng" dirty="0" smtClean="0"/>
              <a:t> </a:t>
            </a:r>
            <a:r>
              <a:rPr lang="cs-CZ" dirty="0" smtClean="0"/>
              <a:t>(1903 - 1978) </a:t>
            </a:r>
            <a:endParaRPr lang="cs-CZ" dirty="0" smtClean="0"/>
          </a:p>
          <a:p>
            <a:pPr lvl="1"/>
            <a:r>
              <a:rPr lang="cs-CZ" dirty="0" smtClean="0"/>
              <a:t> arménský skladatel a </a:t>
            </a:r>
            <a:r>
              <a:rPr lang="cs-CZ" dirty="0" smtClean="0"/>
              <a:t>dirigent</a:t>
            </a:r>
          </a:p>
          <a:p>
            <a:pPr lvl="1"/>
            <a:r>
              <a:rPr lang="cs-CZ" dirty="0" smtClean="0"/>
              <a:t> hudba </a:t>
            </a:r>
            <a:r>
              <a:rPr lang="cs-CZ" dirty="0" smtClean="0"/>
              <a:t>energická</a:t>
            </a:r>
            <a:r>
              <a:rPr lang="cs-CZ" dirty="0" smtClean="0"/>
              <a:t>, dramatická </a:t>
            </a:r>
            <a:endParaRPr lang="cs-CZ" dirty="0" smtClean="0"/>
          </a:p>
          <a:p>
            <a:pPr lvl="1">
              <a:buNone/>
            </a:pPr>
            <a:r>
              <a:rPr lang="cs-CZ" dirty="0" smtClean="0"/>
              <a:t>	</a:t>
            </a:r>
            <a:r>
              <a:rPr lang="cs-CZ" dirty="0" smtClean="0"/>
              <a:t>a </a:t>
            </a:r>
            <a:r>
              <a:rPr lang="cs-CZ" dirty="0" smtClean="0"/>
              <a:t>výbušná </a:t>
            </a:r>
            <a:endParaRPr lang="cs-CZ" dirty="0" smtClean="0"/>
          </a:p>
          <a:p>
            <a:pPr lvl="1">
              <a:buNone/>
            </a:pPr>
            <a:r>
              <a:rPr lang="cs-CZ" dirty="0" smtClean="0"/>
              <a:t>Dílo: balety - </a:t>
            </a:r>
            <a:r>
              <a:rPr lang="cs-CZ" dirty="0" err="1" smtClean="0"/>
              <a:t>Gajané</a:t>
            </a:r>
            <a:r>
              <a:rPr lang="cs-CZ" dirty="0" smtClean="0"/>
              <a:t> (Šavlový tanec</a:t>
            </a:r>
            <a:r>
              <a:rPr lang="cs-CZ" dirty="0" smtClean="0"/>
              <a:t>),</a:t>
            </a:r>
          </a:p>
          <a:p>
            <a:pPr lvl="1">
              <a:buNone/>
            </a:pPr>
            <a:r>
              <a:rPr lang="cs-CZ" dirty="0" smtClean="0"/>
              <a:t>	</a:t>
            </a:r>
            <a:r>
              <a:rPr lang="cs-CZ" dirty="0" smtClean="0"/>
              <a:t>    </a:t>
            </a:r>
            <a:r>
              <a:rPr lang="cs-CZ" dirty="0" smtClean="0"/>
              <a:t>Spartakus </a:t>
            </a:r>
          </a:p>
          <a:p>
            <a:pPr lvl="1">
              <a:buNone/>
            </a:pPr>
            <a:endParaRPr lang="cs-CZ" dirty="0" smtClean="0"/>
          </a:p>
          <a:p>
            <a:pPr lvl="1"/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450px-Benjamin_Britten-Karsh.jpg">
            <a:hlinkClick r:id="rId2"/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60232" y="404664"/>
            <a:ext cx="2193708" cy="2924944"/>
          </a:xfrm>
          <a:prstGeom prst="rect">
            <a:avLst/>
          </a:prstGeom>
        </p:spPr>
      </p:pic>
      <p:pic>
        <p:nvPicPr>
          <p:cNvPr id="5" name="Obrázek 4" descr="Khachaturian11111.jpg">
            <a:hlinkClick r:id="rId4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64088" y="3406978"/>
            <a:ext cx="2448272" cy="345102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467600" cy="6141296"/>
          </a:xfrm>
        </p:spPr>
        <p:txBody>
          <a:bodyPr/>
          <a:lstStyle/>
          <a:p>
            <a:r>
              <a:rPr lang="cs-CZ" b="1" u="sng" dirty="0" smtClean="0"/>
              <a:t>Leonard </a:t>
            </a:r>
            <a:r>
              <a:rPr lang="cs-CZ" b="1" u="sng" dirty="0" err="1" smtClean="0"/>
              <a:t>Bernstein</a:t>
            </a:r>
            <a:r>
              <a:rPr lang="cs-CZ" b="1" u="sng" dirty="0" smtClean="0"/>
              <a:t> </a:t>
            </a:r>
            <a:r>
              <a:rPr lang="cs-CZ" dirty="0" smtClean="0"/>
              <a:t>(1918 - 1991</a:t>
            </a:r>
            <a:r>
              <a:rPr lang="cs-CZ" dirty="0" smtClean="0"/>
              <a:t>)</a:t>
            </a:r>
          </a:p>
          <a:p>
            <a:pPr lvl="1"/>
            <a:r>
              <a:rPr lang="nl-NL" dirty="0" smtClean="0"/>
              <a:t>americký dirigent a skladatel muzikálů </a:t>
            </a:r>
          </a:p>
          <a:p>
            <a:pPr lvl="1"/>
            <a:r>
              <a:rPr lang="cs-CZ" dirty="0" smtClean="0"/>
              <a:t> šéfdirigent Newyorské filharmonie </a:t>
            </a:r>
          </a:p>
          <a:p>
            <a:pPr lvl="1">
              <a:buNone/>
            </a:pPr>
            <a:r>
              <a:rPr lang="cs-CZ" dirty="0" smtClean="0"/>
              <a:t>Dílo: muzikály - </a:t>
            </a:r>
            <a:r>
              <a:rPr lang="cs-CZ" dirty="0" err="1" smtClean="0"/>
              <a:t>West</a:t>
            </a:r>
            <a:r>
              <a:rPr lang="cs-CZ" dirty="0" smtClean="0"/>
              <a:t> </a:t>
            </a:r>
            <a:r>
              <a:rPr lang="cs-CZ" dirty="0" err="1" smtClean="0"/>
              <a:t>Side</a:t>
            </a:r>
            <a:r>
              <a:rPr lang="cs-CZ" dirty="0" smtClean="0"/>
              <a:t> Story</a:t>
            </a:r>
            <a:endParaRPr lang="cs-CZ" dirty="0" smtClean="0"/>
          </a:p>
          <a:p>
            <a:pPr>
              <a:buNone/>
            </a:pPr>
            <a:r>
              <a:rPr lang="cs-CZ" sz="1600" b="1" u="sng" dirty="0" smtClean="0">
                <a:hlinkClick r:id="rId2"/>
              </a:rPr>
              <a:t>http://</a:t>
            </a:r>
            <a:r>
              <a:rPr lang="cs-CZ" sz="1600" b="1" u="sng" dirty="0" smtClean="0">
                <a:hlinkClick r:id="rId2"/>
              </a:rPr>
              <a:t>www.</a:t>
            </a:r>
            <a:r>
              <a:rPr lang="cs-CZ" sz="1600" b="1" u="sng" dirty="0" err="1" smtClean="0">
                <a:hlinkClick r:id="rId2"/>
              </a:rPr>
              <a:t>youtube.com</a:t>
            </a:r>
            <a:r>
              <a:rPr lang="cs-CZ" sz="1600" b="1" u="sng" dirty="0" smtClean="0">
                <a:hlinkClick r:id="rId2"/>
              </a:rPr>
              <a:t>/</a:t>
            </a:r>
            <a:r>
              <a:rPr lang="cs-CZ" sz="1600" b="1" u="sng" dirty="0" err="1" smtClean="0">
                <a:hlinkClick r:id="rId2"/>
              </a:rPr>
              <a:t>watch</a:t>
            </a:r>
            <a:r>
              <a:rPr lang="cs-CZ" sz="1600" b="1" u="sng" dirty="0" smtClean="0">
                <a:hlinkClick r:id="rId2"/>
              </a:rPr>
              <a:t>?v=Ye7PIyIcCro</a:t>
            </a:r>
            <a:endParaRPr lang="cs-CZ" sz="1600" b="1" u="sng" dirty="0" smtClean="0"/>
          </a:p>
          <a:p>
            <a:pPr>
              <a:buNone/>
            </a:pPr>
            <a:endParaRPr lang="cs-CZ" sz="1600" b="1" u="sng" dirty="0" smtClean="0"/>
          </a:p>
          <a:p>
            <a:pPr>
              <a:buNone/>
            </a:pPr>
            <a:endParaRPr lang="cs-CZ" b="1" u="sng" dirty="0" smtClean="0"/>
          </a:p>
          <a:p>
            <a:r>
              <a:rPr lang="cs-CZ" b="1" u="sng" dirty="0" err="1" smtClean="0"/>
              <a:t>George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Gershwin</a:t>
            </a:r>
            <a:r>
              <a:rPr lang="cs-CZ" b="1" u="sng" dirty="0" smtClean="0"/>
              <a:t> </a:t>
            </a:r>
            <a:r>
              <a:rPr lang="cs-CZ" dirty="0" smtClean="0"/>
              <a:t>(1898 - 1937)</a:t>
            </a:r>
            <a:r>
              <a:rPr lang="cs-CZ" dirty="0" smtClean="0"/>
              <a:t> </a:t>
            </a:r>
          </a:p>
          <a:p>
            <a:pPr lvl="1"/>
            <a:r>
              <a:rPr lang="cs-CZ" dirty="0" smtClean="0"/>
              <a:t>skladatel, </a:t>
            </a:r>
            <a:r>
              <a:rPr lang="cs-CZ" dirty="0" smtClean="0"/>
              <a:t>klavírista</a:t>
            </a:r>
          </a:p>
          <a:p>
            <a:pPr lvl="1"/>
            <a:r>
              <a:rPr lang="cs-CZ" dirty="0" smtClean="0"/>
              <a:t> překlenutí hranic </a:t>
            </a:r>
            <a:endParaRPr lang="cs-CZ" dirty="0" smtClean="0"/>
          </a:p>
          <a:p>
            <a:pPr lvl="1">
              <a:buNone/>
            </a:pPr>
            <a:r>
              <a:rPr lang="cs-CZ" dirty="0" smtClean="0"/>
              <a:t>mezi </a:t>
            </a:r>
            <a:r>
              <a:rPr lang="cs-CZ" dirty="0" smtClean="0"/>
              <a:t>hudebními oblastmi a žánry </a:t>
            </a:r>
          </a:p>
          <a:p>
            <a:pPr lvl="1">
              <a:buNone/>
            </a:pPr>
            <a:r>
              <a:rPr lang="cs-CZ" dirty="0" smtClean="0"/>
              <a:t>Dílo: opera </a:t>
            </a:r>
            <a:r>
              <a:rPr lang="cs-CZ" dirty="0" err="1" smtClean="0"/>
              <a:t>Porgy</a:t>
            </a:r>
            <a:r>
              <a:rPr lang="cs-CZ" dirty="0" smtClean="0"/>
              <a:t> a </a:t>
            </a:r>
            <a:r>
              <a:rPr lang="cs-CZ" dirty="0" err="1" smtClean="0"/>
              <a:t>Bess</a:t>
            </a:r>
            <a:endParaRPr lang="cs-CZ" dirty="0" smtClean="0"/>
          </a:p>
          <a:p>
            <a:pPr lvl="1">
              <a:buNone/>
            </a:pPr>
            <a:r>
              <a:rPr lang="cs-CZ" dirty="0" smtClean="0"/>
              <a:t>		 Rapsódie </a:t>
            </a:r>
            <a:r>
              <a:rPr lang="cs-CZ" dirty="0" smtClean="0"/>
              <a:t>v modrém pro klavír </a:t>
            </a:r>
            <a:endParaRPr lang="cs-CZ" dirty="0" smtClean="0"/>
          </a:p>
          <a:p>
            <a:pPr lvl="1">
              <a:buNone/>
            </a:pPr>
            <a:r>
              <a:rPr lang="cs-CZ" dirty="0" smtClean="0"/>
              <a:t>	</a:t>
            </a:r>
            <a:r>
              <a:rPr lang="cs-CZ" dirty="0" smtClean="0"/>
              <a:t>	a </a:t>
            </a:r>
            <a:r>
              <a:rPr lang="cs-CZ" dirty="0" smtClean="0"/>
              <a:t>orchestr </a:t>
            </a:r>
          </a:p>
          <a:p>
            <a:pPr lvl="1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220px-Leonard_Bernstein_1971.jpg">
            <a:hlinkClick r:id="rId3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0"/>
            <a:ext cx="2260824" cy="3422064"/>
          </a:xfrm>
          <a:prstGeom prst="rect">
            <a:avLst/>
          </a:prstGeom>
        </p:spPr>
      </p:pic>
      <p:pic>
        <p:nvPicPr>
          <p:cNvPr id="5" name="Obrázek 4" descr="George_Gershwin_1937.jpg">
            <a:hlinkClick r:id="rId5"/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652120" y="3573016"/>
            <a:ext cx="2469481" cy="3116064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403648" y="3573016"/>
          <a:ext cx="6405925" cy="1582167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53689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viz níže.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6276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</a:rPr>
                        <a:t>CHARALAMBIDIS,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</a:rPr>
                        <a:t>Alexandros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</a:rPr>
                        <a:t>; CÍSAŘ, Zbyněk; PILKA, Jiří a kol. </a:t>
                      </a:r>
                      <a:r>
                        <a:rPr lang="cs-CZ" sz="1100" i="1" dirty="0" smtClean="0">
                          <a:solidFill>
                            <a:schemeClr val="tx1"/>
                          </a:solidFill>
                        </a:rPr>
                        <a:t>Hudební výchova pro 8. ročník základní školy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</a:rPr>
                        <a:t>. Praha: SPN, 2005, ISBN 80-7235-298-9.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412776"/>
            <a:ext cx="8003232" cy="5445224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1700" dirty="0" smtClean="0"/>
              <a:t>CZECHCHRISTIAN. </a:t>
            </a:r>
            <a:r>
              <a:rPr lang="cs-CZ" sz="1700" i="1" dirty="0" err="1" smtClean="0"/>
              <a:t>wikipedia.org</a:t>
            </a:r>
            <a:r>
              <a:rPr lang="cs-CZ" sz="1700" dirty="0" smtClean="0"/>
              <a:t> [online]. [cit. 29.5.2013]. Dostupný na </a:t>
            </a:r>
            <a:r>
              <a:rPr lang="cs-CZ" sz="1700" dirty="0" smtClean="0"/>
              <a:t>WWW: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1700" dirty="0" smtClean="0"/>
              <a:t>http</a:t>
            </a:r>
            <a:r>
              <a:rPr lang="cs-CZ" sz="1700" dirty="0" smtClean="0"/>
              <a:t>://cs.wikipedia.org/wiki/Soubor:Josef_Suk(1).</a:t>
            </a:r>
            <a:r>
              <a:rPr lang="cs-CZ" sz="1700" dirty="0" smtClean="0"/>
              <a:t>jpg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1700" dirty="0" smtClean="0"/>
              <a:t>HAROLD. </a:t>
            </a:r>
            <a:r>
              <a:rPr lang="cs-CZ" sz="1700" i="1" dirty="0" err="1" smtClean="0"/>
              <a:t>wikipedia.org</a:t>
            </a:r>
            <a:r>
              <a:rPr lang="cs-CZ" sz="1700" dirty="0" smtClean="0"/>
              <a:t> [online]. [cit. 29.5.2013]. Dostupný na </a:t>
            </a:r>
            <a:r>
              <a:rPr lang="cs-CZ" sz="1700" dirty="0" smtClean="0"/>
              <a:t>WWW: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1700" dirty="0" smtClean="0"/>
              <a:t>http</a:t>
            </a:r>
            <a:r>
              <a:rPr lang="cs-CZ" sz="1700" dirty="0" smtClean="0"/>
              <a:t>://cs.wikipedia.org/wiki/Soubor:Kamenice_nad_Lipou,_n%C3%A1m._%</a:t>
            </a:r>
            <a:r>
              <a:rPr lang="cs-CZ" sz="1700" dirty="0" smtClean="0"/>
              <a:t>C4%8Ceskoslovensk%C3%A9_arm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1700" dirty="0" smtClean="0"/>
              <a:t>C3%A1dy</a:t>
            </a:r>
            <a:r>
              <a:rPr lang="cs-CZ" sz="1700" dirty="0" smtClean="0"/>
              <a:t>,_</a:t>
            </a:r>
            <a:r>
              <a:rPr lang="cs-CZ" sz="1700" dirty="0" smtClean="0"/>
              <a:t>busta_V%C3%ADt%C4%9Bzslava_Nov%C3%A1ka.jpg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1700" dirty="0" smtClean="0"/>
              <a:t>SAPFAN. </a:t>
            </a:r>
            <a:r>
              <a:rPr lang="cs-CZ" sz="1700" i="1" dirty="0" err="1" smtClean="0"/>
              <a:t>wikipedia.org</a:t>
            </a:r>
            <a:r>
              <a:rPr lang="cs-CZ" sz="1700" dirty="0" smtClean="0"/>
              <a:t> [online]. [cit. 29.5.2013]. Dostupný na </a:t>
            </a:r>
            <a:r>
              <a:rPr lang="cs-CZ" sz="1700" dirty="0" smtClean="0"/>
              <a:t>WWW: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1700" dirty="0" smtClean="0"/>
              <a:t>http</a:t>
            </a:r>
            <a:r>
              <a:rPr lang="cs-CZ" sz="1700" dirty="0" smtClean="0"/>
              <a:t>://cs.wikipedia.org/wiki/Soubor:Josef_Bohuslav_Foerster_1898.png </a:t>
            </a:r>
            <a:endParaRPr lang="cs-CZ" sz="1700" dirty="0" smtClean="0"/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1700" dirty="0" smtClean="0"/>
              <a:t>KELSON. </a:t>
            </a:r>
            <a:r>
              <a:rPr lang="cs-CZ" sz="1700" i="1" dirty="0" err="1" smtClean="0"/>
              <a:t>wikipedia.org</a:t>
            </a:r>
            <a:r>
              <a:rPr lang="cs-CZ" sz="1700" dirty="0" smtClean="0"/>
              <a:t> [online]. [cit. 29.5.2013]. Dostupný na </a:t>
            </a:r>
            <a:r>
              <a:rPr lang="cs-CZ" sz="1700" dirty="0" smtClean="0"/>
              <a:t>WWW: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1700" dirty="0" smtClean="0"/>
              <a:t>http</a:t>
            </a:r>
            <a:r>
              <a:rPr lang="cs-CZ" sz="1700" dirty="0" smtClean="0"/>
              <a:t>://cs.wikipedia.org/wiki/Soubor:Arnold_Schoenberg_la_1948.jpg </a:t>
            </a:r>
          </a:p>
          <a:p>
            <a:pPr marL="0" lvl="1" indent="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/>
            </a:pPr>
            <a:r>
              <a:rPr lang="cs-CZ" sz="1700" dirty="0" smtClean="0"/>
              <a:t>http</a:t>
            </a:r>
            <a:r>
              <a:rPr lang="cs-CZ" sz="1700" dirty="0" smtClean="0"/>
              <a:t>://www.</a:t>
            </a:r>
            <a:r>
              <a:rPr lang="cs-CZ" sz="1700" dirty="0" err="1" smtClean="0"/>
              <a:t>youtube.com</a:t>
            </a:r>
            <a:r>
              <a:rPr lang="cs-CZ" sz="1700" dirty="0" smtClean="0"/>
              <a:t>/</a:t>
            </a:r>
            <a:r>
              <a:rPr lang="cs-CZ" sz="1700" dirty="0" err="1" smtClean="0"/>
              <a:t>watch</a:t>
            </a:r>
            <a:r>
              <a:rPr lang="cs-CZ" sz="1700" dirty="0" smtClean="0"/>
              <a:t>?v=rGWai0SEpUQ</a:t>
            </a:r>
          </a:p>
          <a:p>
            <a:pPr marL="0" lvl="1" indent="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/>
            </a:pPr>
            <a:r>
              <a:rPr lang="cs-CZ" sz="1700" dirty="0" smtClean="0"/>
              <a:t>ELADINA. </a:t>
            </a:r>
            <a:r>
              <a:rPr lang="cs-CZ" sz="1700" i="1" dirty="0" err="1" smtClean="0"/>
              <a:t>wikipedia.org</a:t>
            </a:r>
            <a:r>
              <a:rPr lang="cs-CZ" sz="1700" dirty="0" smtClean="0"/>
              <a:t> [online]. [cit. 29.5.2013]. Dostupný na WWW: http://cs.wikipedia.org/wiki/Soubor:Anton_Webern_in_Stettin,_October_1912.jpg</a:t>
            </a:r>
          </a:p>
          <a:p>
            <a:pPr marL="0" lvl="1" indent="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/>
            </a:pPr>
            <a:r>
              <a:rPr lang="cs-CZ" sz="1700" dirty="0" smtClean="0"/>
              <a:t>WIKIWATCHER1. </a:t>
            </a:r>
            <a:r>
              <a:rPr lang="cs-CZ" sz="1700" i="1" dirty="0" err="1" smtClean="0"/>
              <a:t>wikipedia.org</a:t>
            </a:r>
            <a:r>
              <a:rPr lang="cs-CZ" sz="1700" dirty="0" smtClean="0"/>
              <a:t> [online]. [cit. 29.5.2013]. Dostupný na WWW: http://cs.wikipedia.org/wiki/Soubor:Benjamin_Britten-Karsh.jpg </a:t>
            </a:r>
          </a:p>
          <a:p>
            <a:pPr marL="0" lvl="1" indent="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/>
            </a:pPr>
            <a:r>
              <a:rPr lang="en-US" sz="1700" dirty="0" smtClean="0"/>
              <a:t>BEYOND MY KEN. </a:t>
            </a:r>
            <a:r>
              <a:rPr lang="en-US" sz="1700" i="1" dirty="0" smtClean="0"/>
              <a:t>wikipedia.org</a:t>
            </a:r>
            <a:r>
              <a:rPr lang="en-US" sz="1700" dirty="0" smtClean="0"/>
              <a:t> [online]. [cit. 29.5.2013]. </a:t>
            </a:r>
            <a:r>
              <a:rPr lang="en-US" sz="1700" dirty="0" err="1" smtClean="0"/>
              <a:t>Dostupný</a:t>
            </a:r>
            <a:r>
              <a:rPr lang="en-US" sz="1700" dirty="0" smtClean="0"/>
              <a:t> </a:t>
            </a:r>
            <a:r>
              <a:rPr lang="en-US" sz="1700" dirty="0" err="1" smtClean="0"/>
              <a:t>na</a:t>
            </a:r>
            <a:r>
              <a:rPr lang="en-US" sz="1700" dirty="0" smtClean="0"/>
              <a:t> WWW: http://cs.wikipedia.org/wiki/Soubor:Khachaturian11111.jpg</a:t>
            </a:r>
            <a:endParaRPr lang="cs-CZ" sz="1700" dirty="0" smtClean="0"/>
          </a:p>
          <a:p>
            <a:pPr marL="0" lvl="1" indent="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/>
            </a:pPr>
            <a:r>
              <a:rPr lang="cs-CZ" sz="1700" dirty="0" smtClean="0"/>
              <a:t>http://www.</a:t>
            </a:r>
            <a:r>
              <a:rPr lang="cs-CZ" sz="1700" dirty="0" err="1" smtClean="0"/>
              <a:t>youtube.com</a:t>
            </a:r>
            <a:r>
              <a:rPr lang="cs-CZ" sz="1700" dirty="0" smtClean="0"/>
              <a:t>/</a:t>
            </a:r>
            <a:r>
              <a:rPr lang="cs-CZ" sz="1700" dirty="0" err="1" smtClean="0"/>
              <a:t>watch</a:t>
            </a:r>
            <a:r>
              <a:rPr lang="cs-CZ" sz="1700" dirty="0" smtClean="0"/>
              <a:t>?v=0JuZuQAGEf4</a:t>
            </a:r>
          </a:p>
          <a:p>
            <a:pPr marL="0" lvl="1" indent="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/>
            </a:pPr>
            <a:r>
              <a:rPr lang="cs-CZ" sz="1700" dirty="0" smtClean="0"/>
              <a:t>http://www.</a:t>
            </a:r>
            <a:r>
              <a:rPr lang="cs-CZ" sz="1700" dirty="0" err="1" smtClean="0"/>
              <a:t>youtube.com</a:t>
            </a:r>
            <a:r>
              <a:rPr lang="cs-CZ" sz="1700" dirty="0" smtClean="0"/>
              <a:t>/</a:t>
            </a:r>
            <a:r>
              <a:rPr lang="cs-CZ" sz="1700" dirty="0" err="1" smtClean="0"/>
              <a:t>watch</a:t>
            </a:r>
            <a:r>
              <a:rPr lang="cs-CZ" sz="1700" dirty="0" smtClean="0"/>
              <a:t>?v=GHNgfF19CTY</a:t>
            </a:r>
          </a:p>
          <a:p>
            <a:pPr marL="0" lvl="1" indent="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/>
            </a:pPr>
            <a:r>
              <a:rPr lang="cs-CZ" sz="1700" dirty="0" smtClean="0"/>
              <a:t>TOM. </a:t>
            </a:r>
            <a:r>
              <a:rPr lang="cs-CZ" sz="1700" i="1" dirty="0" err="1" smtClean="0"/>
              <a:t>wikipedia.org</a:t>
            </a:r>
            <a:r>
              <a:rPr lang="cs-CZ" sz="1700" dirty="0" smtClean="0"/>
              <a:t> [online]. [cit. 29.5.2013]. Dostupný na WWW: http://cs.wikipedia.org/wiki/Soubor:Leonard_Bernstein_1971.jpg</a:t>
            </a:r>
          </a:p>
          <a:p>
            <a:pPr marL="0" lvl="1" indent="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/>
            </a:pPr>
            <a:r>
              <a:rPr lang="cs-CZ" sz="1700" dirty="0" smtClean="0"/>
              <a:t>JOSSIFRESCO. </a:t>
            </a:r>
            <a:r>
              <a:rPr lang="cs-CZ" sz="1700" i="1" dirty="0" err="1" smtClean="0"/>
              <a:t>wikipedia.org</a:t>
            </a:r>
            <a:r>
              <a:rPr lang="cs-CZ" sz="1700" dirty="0" smtClean="0"/>
              <a:t> [online]. [cit. 29.5.2013]. Dostupný na WWW: http://cs.wikipedia.org/wiki/Soubor:George_Gershwin_1937.jpg </a:t>
            </a:r>
          </a:p>
          <a:p>
            <a:pPr marL="0" lvl="1" indent="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/>
            </a:pPr>
            <a:r>
              <a:rPr lang="cs-CZ" sz="1700" dirty="0" smtClean="0"/>
              <a:t>http://www.</a:t>
            </a:r>
            <a:r>
              <a:rPr lang="cs-CZ" sz="1700" dirty="0" err="1" smtClean="0"/>
              <a:t>youtube.com</a:t>
            </a:r>
            <a:r>
              <a:rPr lang="cs-CZ" sz="1700" dirty="0" smtClean="0"/>
              <a:t>/</a:t>
            </a:r>
            <a:r>
              <a:rPr lang="cs-CZ" sz="1700" dirty="0" err="1" smtClean="0"/>
              <a:t>watch</a:t>
            </a:r>
            <a:r>
              <a:rPr lang="cs-CZ" sz="1700" dirty="0" smtClean="0"/>
              <a:t>?v=Qy6wo2wpT2k</a:t>
            </a:r>
          </a:p>
          <a:p>
            <a:pPr marL="0" lvl="1" indent="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/>
            </a:pPr>
            <a:r>
              <a:rPr lang="cs-CZ" sz="1700" dirty="0" smtClean="0"/>
              <a:t>http://</a:t>
            </a:r>
            <a:r>
              <a:rPr lang="cs-CZ" sz="1700" dirty="0" smtClean="0"/>
              <a:t>www.</a:t>
            </a:r>
            <a:r>
              <a:rPr lang="cs-CZ" sz="1700" dirty="0" err="1" smtClean="0"/>
              <a:t>youtube.com</a:t>
            </a:r>
            <a:r>
              <a:rPr lang="cs-CZ" sz="1700" dirty="0" smtClean="0"/>
              <a:t>/</a:t>
            </a:r>
            <a:r>
              <a:rPr lang="cs-CZ" sz="1700" dirty="0" err="1" smtClean="0"/>
              <a:t>watch</a:t>
            </a:r>
            <a:r>
              <a:rPr lang="cs-CZ" sz="1700" dirty="0" smtClean="0"/>
              <a:t>?v=qLTManObB40</a:t>
            </a:r>
          </a:p>
          <a:p>
            <a:pPr marL="0" lvl="1" indent="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/>
            </a:pPr>
            <a:r>
              <a:rPr lang="cs-CZ" sz="1700" dirty="0" smtClean="0"/>
              <a:t>http://</a:t>
            </a:r>
            <a:r>
              <a:rPr lang="cs-CZ" sz="1700" dirty="0" smtClean="0"/>
              <a:t>www.</a:t>
            </a:r>
            <a:r>
              <a:rPr lang="cs-CZ" sz="1700" dirty="0" err="1" smtClean="0"/>
              <a:t>youtube.com</a:t>
            </a:r>
            <a:r>
              <a:rPr lang="cs-CZ" sz="1700" dirty="0" smtClean="0"/>
              <a:t>/</a:t>
            </a:r>
            <a:r>
              <a:rPr lang="cs-CZ" sz="1700" dirty="0" err="1" smtClean="0"/>
              <a:t>watch</a:t>
            </a:r>
            <a:r>
              <a:rPr lang="cs-CZ" sz="1700" dirty="0" smtClean="0"/>
              <a:t>?v=fh1WUYDokeU</a:t>
            </a:r>
          </a:p>
          <a:p>
            <a:pPr marL="0" lvl="1" indent="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/>
            </a:pPr>
            <a:r>
              <a:rPr lang="cs-CZ" sz="1700" dirty="0" smtClean="0"/>
              <a:t>http://</a:t>
            </a:r>
            <a:r>
              <a:rPr lang="cs-CZ" sz="1700" dirty="0" smtClean="0"/>
              <a:t>www.</a:t>
            </a:r>
            <a:r>
              <a:rPr lang="cs-CZ" sz="1700" dirty="0" err="1" smtClean="0"/>
              <a:t>youtube.com</a:t>
            </a:r>
            <a:r>
              <a:rPr lang="cs-CZ" sz="1700" dirty="0" smtClean="0"/>
              <a:t>/</a:t>
            </a:r>
            <a:r>
              <a:rPr lang="cs-CZ" sz="1700" dirty="0" err="1" smtClean="0"/>
              <a:t>watch</a:t>
            </a:r>
            <a:r>
              <a:rPr lang="cs-CZ" sz="1700" dirty="0" smtClean="0"/>
              <a:t>?v=XzYJVSmN91g</a:t>
            </a:r>
          </a:p>
          <a:p>
            <a:pPr marL="0" lvl="1" indent="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/>
            </a:pPr>
            <a:r>
              <a:rPr lang="cs-CZ" sz="1700" dirty="0" smtClean="0"/>
              <a:t>http://www.</a:t>
            </a:r>
            <a:r>
              <a:rPr lang="cs-CZ" sz="1700" dirty="0" err="1" smtClean="0"/>
              <a:t>youtube.com</a:t>
            </a:r>
            <a:r>
              <a:rPr lang="cs-CZ" sz="1700" dirty="0" smtClean="0"/>
              <a:t>/</a:t>
            </a:r>
            <a:r>
              <a:rPr lang="cs-CZ" sz="1700" dirty="0" err="1" smtClean="0"/>
              <a:t>watch</a:t>
            </a:r>
            <a:r>
              <a:rPr lang="cs-CZ" sz="1700" dirty="0" smtClean="0"/>
              <a:t>?v=WldR0oiGQj4</a:t>
            </a:r>
            <a:endParaRPr lang="cs-CZ" sz="1700" dirty="0" smtClean="0"/>
          </a:p>
          <a:p>
            <a:pPr marL="0" lvl="1" indent="0">
              <a:lnSpc>
                <a:spcPct val="120000"/>
              </a:lnSpc>
              <a:spcBef>
                <a:spcPts val="0"/>
              </a:spcBef>
              <a:buClrTx/>
              <a:buSzTx/>
              <a:buNone/>
              <a:defRPr/>
            </a:pPr>
            <a:endParaRPr lang="cs-CZ" sz="17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103</TotalTime>
  <Words>379</Words>
  <Application>Microsoft Office PowerPoint</Application>
  <PresentationFormat>Předvádění na obrazovce (4:3)</PresentationFormat>
  <Paragraphs>135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Hudba 20. století</vt:lpstr>
      <vt:lpstr>Expresionismus</vt:lpstr>
      <vt:lpstr>Druhá vídeňská škola – vídeňští skladatelé  </vt:lpstr>
      <vt:lpstr>Česká hudební moderna  </vt:lpstr>
      <vt:lpstr>Novoklasicismus </vt:lpstr>
      <vt:lpstr>Snímek 7</vt:lpstr>
      <vt:lpstr>Snímek 8</vt:lpstr>
      <vt:lpstr>Snímek 9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kostalova</cp:lastModifiedBy>
  <cp:revision>13</cp:revision>
  <dcterms:created xsi:type="dcterms:W3CDTF">2012-04-04T05:08:45Z</dcterms:created>
  <dcterms:modified xsi:type="dcterms:W3CDTF">2013-05-29T14:44:02Z</dcterms:modified>
</cp:coreProperties>
</file>