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</p:sldMasterIdLst>
  <p:sldIdLst>
    <p:sldId id="259" r:id="rId3"/>
    <p:sldId id="260" r:id="rId4"/>
    <p:sldId id="261" r:id="rId5"/>
    <p:sldId id="268" r:id="rId6"/>
    <p:sldId id="269" r:id="rId7"/>
    <p:sldId id="267" r:id="rId8"/>
    <p:sldId id="270" r:id="rId9"/>
    <p:sldId id="262" r:id="rId10"/>
    <p:sldId id="263" r:id="rId11"/>
    <p:sldId id="264" r:id="rId12"/>
    <p:sldId id="271" r:id="rId13"/>
    <p:sldId id="265" r:id="rId14"/>
    <p:sldId id="272" r:id="rId15"/>
    <p:sldId id="277" r:id="rId16"/>
    <p:sldId id="274" r:id="rId17"/>
    <p:sldId id="275" r:id="rId18"/>
    <p:sldId id="276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28E90F-D896-4786-8165-2C88357DFFFE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3A52BA-8A5A-4EFC-9148-7B0C6E1C8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atelevize.cz/porady/10448789618-europa-jagellonica/21238255521/" TargetMode="External"/><Relationship Id="rId3" Type="http://schemas.openxmlformats.org/officeDocument/2006/relationships/hyperlink" Target="http://upload.wikimedia.org/wikipedia/commons/thumb/a/a6/POL_COA_Jagiellonowie.svg/200px-POL_COA_Jagiellonowie.svg.png" TargetMode="External"/><Relationship Id="rId7" Type="http://schemas.openxmlformats.org/officeDocument/2006/relationships/hyperlink" Target="http://www.zlate-mince.cz/cm/Vladislav_Jagelonsky_2.jpg" TargetMode="External"/><Relationship Id="rId2" Type="http://schemas.openxmlformats.org/officeDocument/2006/relationships/hyperlink" Target="http://upload.wikimedia.org/wikipedia/commons/thumb/6/6c/Vladislaus_II_of_Bohemia_and_Hungary.jpg/220px-Vladislaus_II_of_Bohemia_and_Hunga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e/Vladislav_Saal%20_-_appen.jpg/800px-Vladislav_Saal_-_Wappen.jpg" TargetMode="External"/><Relationship Id="rId5" Type="http://schemas.openxmlformats.org/officeDocument/2006/relationships/hyperlink" Target="http://upload.wikimedia.org/wikipedia/commons/thumb/4/4d/Europa_Jagellonica.svg/517px-Europa_Jagellonica.svg.png" TargetMode="External"/><Relationship Id="rId4" Type="http://schemas.openxmlformats.org/officeDocument/2006/relationships/hyperlink" Target="http://upload.wikimedia.org/wikipedia/commons/4/41/Vladislaus_II._of_Bohemia_and_Hungary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F4C02-0B0B-4FC8-BB05-73616F78B2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71472" y="1857364"/>
            <a:ext cx="8229600" cy="421481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Hana Míčová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VY_32_INOVACE_27_D</a:t>
            </a:r>
            <a:r>
              <a:rPr lang="cs-CZ" sz="1600" dirty="0" smtClean="0">
                <a:solidFill>
                  <a:schemeClr val="tx2"/>
                </a:solidFill>
                <a:latin typeface="Arial" charset="0"/>
              </a:rPr>
              <a:t>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Český stát za vlády </a:t>
            </a:r>
            <a:r>
              <a:rPr lang="cs-CZ" sz="1600" dirty="0" err="1" smtClean="0">
                <a:solidFill>
                  <a:schemeClr val="tx2"/>
                </a:solidFill>
              </a:rPr>
              <a:t>Jagellonců</a:t>
            </a: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Výkladová prezentace</a:t>
            </a:r>
            <a:endParaRPr lang="cs-CZ" sz="1600" b="1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16. </a:t>
            </a:r>
            <a:r>
              <a:rPr lang="cs-CZ" sz="1600" smtClean="0">
                <a:solidFill>
                  <a:schemeClr val="tx2"/>
                </a:solidFill>
              </a:rPr>
              <a:t>4. 2013</a:t>
            </a:r>
            <a:endParaRPr lang="cs-CZ" sz="1600" dirty="0" smtClean="0">
              <a:solidFill>
                <a:schemeClr val="tx2"/>
              </a:solidFill>
            </a:endParaRP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571480"/>
            <a:ext cx="7489825" cy="114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ČESKÝ STÁT ZA JAGELLONCŮ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Výkladová prezentace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Nástup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Jagellonců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bg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b="1" u="sng" dirty="0" err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Jagellonci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byli původně litevským rodem, který od roku 1386 vládl polsko-litevskému státu.</a:t>
            </a:r>
          </a:p>
          <a:p>
            <a:pPr>
              <a:buClr>
                <a:schemeClr val="bg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1471 byl na základě dohody, kterou s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Jagellonci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uzavřel Jiřík z Poděbrad, zvolen patnáctiletý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Vladislav Jagellonský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českým králem. </a:t>
            </a:r>
          </a:p>
          <a:p>
            <a:pPr>
              <a:buClr>
                <a:schemeClr val="bg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Roku 1490 je zvolen po smrti Matyáše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Korvína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i uherským králem.</a:t>
            </a:r>
          </a:p>
          <a:p>
            <a:pPr>
              <a:buClr>
                <a:schemeClr val="bg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Vzniká tak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personální unie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českého a uherského státu.  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052736"/>
            <a:ext cx="2808312" cy="5442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067950" y="1772816"/>
            <a:ext cx="477727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Vladislav II. Jagellonský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král český a uherský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1471 – 1516</a:t>
            </a:r>
          </a:p>
          <a:p>
            <a:pPr algn="ctr"/>
            <a:endParaRPr lang="cs-CZ" sz="28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pPr algn="ctr"/>
            <a:endParaRPr lang="cs-CZ" sz="28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Vladislavův portrét </a:t>
            </a:r>
          </a:p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od Mistra litoměřického oltáře</a:t>
            </a:r>
            <a:endParaRPr lang="cs-CZ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725144"/>
            <a:ext cx="1368152" cy="1641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000108"/>
            <a:ext cx="3317826" cy="5378370"/>
          </a:xfrm>
          <a:prstGeom prst="rect">
            <a:avLst/>
          </a:prstGeom>
          <a:noFill/>
          <a:ln w="952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857752" y="4786322"/>
            <a:ext cx="3750579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Vladislav Jagellonský</a:t>
            </a:r>
            <a:endParaRPr lang="cs-CZ" sz="2800" b="1" dirty="0">
              <a:ln w="11430">
                <a:solidFill>
                  <a:schemeClr val="bg2">
                    <a:lumMod val="25000"/>
                  </a:schemeClr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602" y="2348880"/>
            <a:ext cx="4724796" cy="4176464"/>
          </a:xfrm>
          <a:prstGeom prst="rect">
            <a:avLst/>
          </a:prstGeom>
          <a:noFill/>
          <a:ln w="19050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95536" y="908720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Země, ve kterých vládli na konci 15. století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Jagellonci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:</a:t>
            </a: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český a uherský stát pod vládou Vladislava II. Jagellonského</a:t>
            </a: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entury Schoolbook" pitchFamily="18" charset="0"/>
              </a:rPr>
              <a:t>a polsko-litevský stát, kde vládl do roku 1492 Kazimír  IV. </a:t>
            </a:r>
          </a:p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(Mapa ukazuje stav k roku 1490.) </a:t>
            </a:r>
            <a:endParaRPr lang="cs-CZ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Doma\Dokumenty\Obrázky\Jagellonci\800px-Vladislav_Saal_-_Wapp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857364"/>
            <a:ext cx="7014695" cy="4691077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714348" y="714356"/>
            <a:ext cx="80724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Vladislavský sál na Pražském hradě </a:t>
            </a:r>
          </a:p>
          <a:p>
            <a:pPr algn="ctr"/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Uprostřed je erb krále Vladislava jagellonského, vlevo erb Uher a vpravo erb českého království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Stavovská monarchie: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Na zemském sněmu zasedají tři stavy:</a:t>
            </a:r>
          </a:p>
          <a:p>
            <a:pPr>
              <a:buNone/>
            </a:pPr>
            <a:endParaRPr lang="cs-CZ" b="1" dirty="0" smtClean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ln>
                  <a:solidFill>
                    <a:schemeClr val="bg2">
                      <a:lumMod val="25000"/>
                    </a:schemeClr>
                  </a:solidFill>
                </a:ln>
              </a:rPr>
              <a:t>		</a:t>
            </a: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páni</a:t>
            </a: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rytíři a zemané</a:t>
            </a: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královská města </a:t>
            </a:r>
          </a:p>
          <a:p>
            <a:pPr>
              <a:buNone/>
            </a:pPr>
            <a:r>
              <a:rPr lang="cs-CZ" dirty="0" smtClean="0">
                <a:ln>
                  <a:solidFill>
                    <a:schemeClr val="bg2">
                      <a:lumMod val="25000"/>
                    </a:schemeClr>
                  </a:solidFill>
                </a:ln>
              </a:rPr>
              <a:t>		</a:t>
            </a:r>
            <a:r>
              <a:rPr lang="cs-CZ" smtClean="0">
                <a:ln>
                  <a:solidFill>
                    <a:schemeClr val="bg2">
                      <a:lumMod val="25000"/>
                    </a:schemeClr>
                  </a:solidFill>
                </a:ln>
              </a:rPr>
              <a:t>	</a:t>
            </a:r>
            <a:r>
              <a:rPr lang="cs-CZ" b="1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(od 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r. 1517 – Svatováclavská smlouva)</a:t>
            </a:r>
          </a:p>
          <a:p>
            <a:pPr>
              <a:buNone/>
            </a:pPr>
            <a:endParaRPr lang="cs-CZ" b="1" dirty="0" smtClean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Čechy jsou 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stavovskou monarchií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kde se moc dělí 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mezi krále a stavy zasedající na zemském sněmu.</a:t>
            </a:r>
            <a:endParaRPr lang="cs-CZ" b="1" dirty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Vladislavské zřízení zemské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229600" cy="438912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Bylo přijato roku </a:t>
            </a:r>
            <a:r>
              <a:rPr lang="cs-CZ" sz="3200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1500.</a:t>
            </a:r>
          </a:p>
          <a:p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Potvrzuje výsady českých stavů a upevňuje pozici 	stavů vůči králi. Královským městům je ale 	odepřen hlas na zemském sněmu.</a:t>
            </a:r>
          </a:p>
          <a:p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Právo zasedat na zemském sněmu  získala města 	za husitských válek.</a:t>
            </a:r>
          </a:p>
          <a:p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Města získala opět své právo hlasovat na sněmu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		roku 1517 ve Svatováclavské smlouvě.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Svatováclavská smlouva - 1517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Svatováclavská smlouva  je dohoda mezi městy a šlechtou o podnikání.  Uzavřela dlouhé spory mezi městy a šlechtou. </a:t>
            </a:r>
          </a:p>
          <a:p>
            <a:pPr>
              <a:buNone/>
            </a:pPr>
            <a:endParaRPr lang="cs-CZ" b="1" dirty="0" smtClean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Města uznala právo šlechty podnikat  na svých velkostatcích a šlechta uznala právo měst hlasovat na zemském sněmu.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Král a šlechta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Vladislavské zřízení zemské 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dalo šlechtě do 	rukou velkou moc, kterou uplatňovali i proti 	panovníkovi. 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Vladislav II. v obtížné politické situaci nechtěl 	 ke sporům s Matyášem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Korvínem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 přidávat 	ještě spory se stavy.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Snad proto odpovídal prý na všechny návrhy 	šlechty jen slovem „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</a:rPr>
              <a:t>bene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 „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dobře“.                 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	Proto mu přezdívali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</a:rPr>
              <a:t>král Bene.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Sebevědomí páni mu prý říkali:                                  	</a:t>
            </a:r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Ty jsi náš král a my jsme tví páni.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7143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n-lt"/>
              </a:rPr>
              <a:t>Náboženské poměry v Čechách</a:t>
            </a:r>
            <a:br>
              <a:rPr lang="cs-CZ" sz="3600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n-lt"/>
              </a:rPr>
            </a:br>
            <a:r>
              <a:rPr lang="cs-CZ" sz="3600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n-lt"/>
              </a:rPr>
              <a:t>v době jagellonské</a:t>
            </a:r>
            <a:endParaRPr lang="cs-CZ" sz="3600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0823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</a:rPr>
              <a:t>Církev katolická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</a:rPr>
              <a:t>Církev kališnická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Problémem bylo nastolení náboženského smíru mezi oběma stranami. Ten byl uzavřen až roku 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</a:rPr>
              <a:t>1485  v kutnohorské smlouvě. 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Oběma církvím zaručovala rovnoprávnost.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</a:rPr>
              <a:t>Jednota bratrská - 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 malá, ale významná církev, která vznikla na základě učení Petra </a:t>
            </a:r>
            <a:r>
              <a:rPr lang="cs-CZ" b="1" dirty="0" err="1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Chelčického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.   Rovnoprávnost církví zaručená Kutnohorskou smlouvou se jí netýkala.</a:t>
            </a:r>
            <a:endParaRPr lang="cs-CZ" dirty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Konec vlády Vladislava Jagellonského</a:t>
            </a:r>
            <a:endParaRPr lang="cs-CZ" sz="4000" b="1" dirty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922148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Přestože byl Vladislav II. Jagellonský považovaný 	za slabého panovníka, zažívaly české země za 	jeho vlády na přelomu 15. a 16. století období 	klidu a hospodářské prosperity.</a:t>
            </a:r>
          </a:p>
          <a:p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1" name="Picture 3" descr="C:\Documents and Settings\Doma\Dokumenty\Obrázky\Jagellonci\Vladislav_Jagelonsky_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3714752"/>
            <a:ext cx="2794000" cy="2794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14942" y="4357694"/>
            <a:ext cx="38658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Zlatý pamětní dukát 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Vladislava II. Jagellonského 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 roku 2006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n-lt"/>
              </a:rPr>
              <a:t>Pozdní gotika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Za Jagellonské vlády došlo k oživení hospodářství 	a v důsledku toho k rozvoji stavitelství.</a:t>
            </a:r>
          </a:p>
          <a:p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Stavitelský sloh je označován jako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</a:rPr>
              <a:t>pozdní nebo 	jagellonská gotika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>
              <a:buNone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</a:rPr>
              <a:t>Přestavoval se Pražský hrad, stavěly se chrámy, 	měšťanské domy, radnice, městské paláce, 	přestavovaly se hrady.</a:t>
            </a:r>
          </a:p>
          <a:p>
            <a:pPr>
              <a:buNone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500" b="1" dirty="0" smtClean="0">
                <a:solidFill>
                  <a:schemeClr val="bg2">
                    <a:lumMod val="25000"/>
                  </a:schemeClr>
                </a:solidFill>
              </a:rPr>
              <a:t>(Viz  prezentace Pozdní gotika)</a:t>
            </a:r>
            <a:endParaRPr lang="cs-CZ" sz="15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Ludvík Jagellonský 1516 - 1526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Vladislav po sobě zanechal pouze dva potomky	ze svého třetího, posledního manželství: 	desetiletého </a:t>
            </a:r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syna Ludvíka a dceru Annu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Ludvík zdědil trůn v deseti letech, proto za něho 	nejdříve vládli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poručníci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Většinu doby sídlil v Uhrách.</a:t>
            </a:r>
          </a:p>
          <a:p>
            <a:pPr>
              <a:buNone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</a:rPr>
              <a:t>1526 – bitva u Moháče</a:t>
            </a:r>
            <a:endParaRPr lang="cs-CZ" b="1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929222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Po roce 1520 narůstaly politické problémy v Uhrách i	v Čechách.</a:t>
            </a:r>
          </a:p>
          <a:p>
            <a:r>
              <a:rPr lang="cs-CZ" sz="3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V roce 1526 přišel dlouho očekávaný vpád Turků    	do Uher. Ludvík se obrátil o pomoc k několika 	evropským panovníkům i k papeži, žádnou 	podstatnou pomoc však nedostal. </a:t>
            </a:r>
          </a:p>
          <a:p>
            <a:r>
              <a:rPr lang="cs-CZ" sz="3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Roku 1526 se postavil turecké přesile v bitvě		u Moháče. Do bitvy se nedostavila ani část 	uherské šlechty, pomoc dorazila jen z Čech a 	Moravy.  </a:t>
            </a:r>
          </a:p>
          <a:p>
            <a:endParaRPr 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pPr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latin typeface="+mj-lt"/>
              </a:rPr>
              <a:t>		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b="1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 jagellonské vlády</a:t>
            </a:r>
            <a:endParaRPr lang="cs-CZ" b="1" dirty="0">
              <a:ln w="12700">
                <a:solidFill>
                  <a:schemeClr val="bg2">
                    <a:lumMod val="2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Ludvíkova malá armáda byla přesilou rozdrcena, 	Ludvík patrně zahynul v bažinách u Moháče. </a:t>
            </a:r>
          </a:p>
          <a:p>
            <a:pPr>
              <a:buNone/>
            </a:pPr>
            <a:endParaRPr 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latin typeface="+mj-lt"/>
            </a:endParaRP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Tím končí vláda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Jagellonců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latin typeface="+mj-lt"/>
              </a:rPr>
              <a:t> na českém trůnu, protože 	Ludvík po sobě nezanechal dědice.</a:t>
            </a:r>
          </a:p>
          <a:p>
            <a:pPr>
              <a:buNone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</a:rPr>
              <a:t>	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390736" cy="650336"/>
          </a:xfrm>
        </p:spPr>
        <p:txBody>
          <a:bodyPr>
            <a:normAutofit fontScale="90000"/>
          </a:bodyPr>
          <a:lstStyle/>
          <a:p>
            <a:r>
              <a:rPr lang="cs-CZ" sz="2800" b="1" u="sng" dirty="0" smtClean="0">
                <a:latin typeface="Century Schoolbook" pitchFamily="18" charset="0"/>
              </a:rPr>
              <a:t>Citováno v licenci </a:t>
            </a:r>
            <a:r>
              <a:rPr lang="cs-CZ" sz="2800" b="1" u="sng" dirty="0" err="1" smtClean="0">
                <a:latin typeface="Century Schoolbook" pitchFamily="18" charset="0"/>
              </a:rPr>
              <a:t>Wikimedia</a:t>
            </a:r>
            <a:r>
              <a:rPr lang="cs-CZ" sz="2800" b="1" u="sng" dirty="0" smtClean="0">
                <a:latin typeface="Century Schoolbook" pitchFamily="18" charset="0"/>
              </a:rPr>
              <a:t> </a:t>
            </a:r>
            <a:r>
              <a:rPr lang="cs-CZ" sz="2800" b="1" u="sng" dirty="0" err="1" smtClean="0">
                <a:latin typeface="Century Schoolbook" pitchFamily="18" charset="0"/>
              </a:rPr>
              <a:t>Commons</a:t>
            </a:r>
            <a:r>
              <a:rPr lang="cs-CZ" sz="2800" b="1" u="sng" dirty="0" smtClean="0">
                <a:latin typeface="Century Schoolbook" pitchFamily="18" charset="0"/>
              </a:rPr>
              <a:t> 16. 4. 2013 </a:t>
            </a:r>
            <a:endParaRPr lang="cs-CZ" sz="2800" b="1" u="sng" dirty="0"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8912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Snímek 4: Vladislav II. Jagellonský    </a:t>
            </a:r>
            <a:r>
              <a:rPr lang="cs-CZ" sz="1400" dirty="0" smtClean="0">
                <a:hlinkClick r:id="rId2"/>
              </a:rPr>
              <a:t>http://upload.wikimedia.org/wikipedia/commons/thumb/6/6c/Vladislaus_II_of_Bohemia_and_Hungary.jpg/220px-Vladislaus_II_of_Bohemia_and_Hungary.jpg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3"/>
              </a:rPr>
              <a:t>http://upload.wikimedia.org/wikipedia/commons/thumb/a/a6/POL_COA_Jagiellonowie.svg/200px-POL_COA_Jagiellonowie.svg.png</a:t>
            </a:r>
            <a:endParaRPr lang="cs-CZ" sz="1400" dirty="0" smtClean="0"/>
          </a:p>
          <a:p>
            <a:r>
              <a:rPr lang="cs-CZ" sz="1400" dirty="0" smtClean="0"/>
              <a:t>Snímek  5:  Vladislav II. Jagellonský   </a:t>
            </a:r>
            <a:r>
              <a:rPr lang="cs-CZ" sz="1400" dirty="0" smtClean="0">
                <a:hlinkClick r:id="rId4"/>
              </a:rPr>
              <a:t>http://upload.wikimedia.org/wikipedia/commons/4/41/Vladislaus_II._of_Bohemia_and_Hungary.gif</a:t>
            </a:r>
            <a:endParaRPr lang="cs-CZ" sz="1400" dirty="0" smtClean="0"/>
          </a:p>
          <a:p>
            <a:r>
              <a:rPr lang="cs-CZ" sz="1400" dirty="0" smtClean="0"/>
              <a:t>Snímek 6: Mapa </a:t>
            </a:r>
            <a:r>
              <a:rPr lang="cs-CZ" sz="1400" dirty="0" smtClean="0">
                <a:hlinkClick r:id="rId5"/>
              </a:rPr>
              <a:t>http://upload.wikimedia.org/wikipedia/commons/thumb/4/4d/Europa_Jagellonica.svg/517px-Europa_Jagellonica.svg.png</a:t>
            </a:r>
            <a:endParaRPr lang="cs-CZ" sz="1400" dirty="0" smtClean="0"/>
          </a:p>
          <a:p>
            <a:r>
              <a:rPr lang="cs-CZ" sz="1400" dirty="0" smtClean="0"/>
              <a:t>Snímek  7: Erby                      </a:t>
            </a:r>
            <a:r>
              <a:rPr lang="cs-CZ" sz="1400" dirty="0" smtClean="0">
                <a:hlinkClick r:id="rId6"/>
              </a:rPr>
              <a:t>http://upload.wikimedia.org/wikipedia/commons/thumb/4/4e/Vladislav_Saal _-_</a:t>
            </a:r>
            <a:r>
              <a:rPr lang="cs-CZ" sz="1400" dirty="0" err="1" smtClean="0">
                <a:hlinkClick r:id="rId6"/>
              </a:rPr>
              <a:t>appen.jpg</a:t>
            </a:r>
            <a:r>
              <a:rPr lang="cs-CZ" sz="1400" dirty="0" smtClean="0">
                <a:hlinkClick r:id="rId6"/>
              </a:rPr>
              <a:t>/800px-Vladislav_</a:t>
            </a:r>
            <a:r>
              <a:rPr lang="cs-CZ" sz="1400" dirty="0" err="1" smtClean="0">
                <a:hlinkClick r:id="rId6"/>
              </a:rPr>
              <a:t>Saal</a:t>
            </a:r>
            <a:r>
              <a:rPr lang="cs-CZ" sz="1400" dirty="0" smtClean="0">
                <a:hlinkClick r:id="rId6"/>
              </a:rPr>
              <a:t>_-_</a:t>
            </a:r>
            <a:r>
              <a:rPr lang="cs-CZ" sz="1400" dirty="0" err="1" smtClean="0">
                <a:hlinkClick r:id="rId6"/>
              </a:rPr>
              <a:t>Wappen.jpg</a:t>
            </a:r>
            <a:endParaRPr lang="cs-CZ" sz="1400" dirty="0" smtClean="0"/>
          </a:p>
          <a:p>
            <a:r>
              <a:rPr lang="cs-CZ" sz="1400" dirty="0" smtClean="0"/>
              <a:t>Snímek 13:  Zlatý dukát Vladislava Jagellonského. Jaroslav </a:t>
            </a:r>
            <a:r>
              <a:rPr lang="cs-CZ" sz="1400" dirty="0" err="1" smtClean="0"/>
              <a:t>Bejvl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zlate</a:t>
            </a:r>
            <a:r>
              <a:rPr lang="cs-CZ" sz="1400" dirty="0" smtClean="0">
                <a:hlinkClick r:id="rId7"/>
              </a:rPr>
              <a:t>-mince.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/cm/Vladislav_</a:t>
            </a:r>
            <a:r>
              <a:rPr lang="cs-CZ" sz="1400" dirty="0" err="1" smtClean="0">
                <a:hlinkClick r:id="rId7"/>
              </a:rPr>
              <a:t>Jagelonsky</a:t>
            </a:r>
            <a:r>
              <a:rPr lang="cs-CZ" sz="1400" dirty="0" smtClean="0">
                <a:hlinkClick r:id="rId7"/>
              </a:rPr>
              <a:t>_2.jpg</a:t>
            </a:r>
            <a:endParaRPr lang="cs-CZ" sz="1400" dirty="0" smtClean="0"/>
          </a:p>
          <a:p>
            <a:pPr>
              <a:buNone/>
            </a:pPr>
            <a:r>
              <a:rPr lang="cs-CZ" sz="1600" dirty="0" smtClean="0"/>
              <a:t>Jiné zdroje:</a:t>
            </a:r>
          </a:p>
          <a:p>
            <a:r>
              <a:rPr lang="cs-CZ" sz="1600" b="1" dirty="0" err="1" smtClean="0"/>
              <a:t>Europa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Jagellonica</a:t>
            </a:r>
            <a:r>
              <a:rPr lang="cs-CZ" sz="1600" b="1" dirty="0" smtClean="0"/>
              <a:t>                                                                </a:t>
            </a:r>
            <a:r>
              <a:rPr lang="cs-CZ" sz="1600" b="1" dirty="0" smtClean="0">
                <a:hlinkClick r:id="rId8"/>
              </a:rPr>
              <a:t>h</a:t>
            </a:r>
            <a:r>
              <a:rPr lang="cs-CZ" sz="1600" dirty="0" smtClean="0">
                <a:hlinkClick r:id="rId8"/>
              </a:rPr>
              <a:t>ttp://www.</a:t>
            </a:r>
            <a:r>
              <a:rPr lang="cs-CZ" sz="1600" dirty="0" err="1" smtClean="0">
                <a:hlinkClick r:id="rId8"/>
              </a:rPr>
              <a:t>ceskatelevize.cz</a:t>
            </a:r>
            <a:r>
              <a:rPr lang="cs-CZ" sz="1600" dirty="0" smtClean="0">
                <a:hlinkClick r:id="rId8"/>
              </a:rPr>
              <a:t>/porady/10448789618-</a:t>
            </a:r>
            <a:r>
              <a:rPr lang="cs-CZ" sz="1600" dirty="0" err="1" smtClean="0">
                <a:hlinkClick r:id="rId8"/>
              </a:rPr>
              <a:t>europa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jagellonica</a:t>
            </a:r>
            <a:r>
              <a:rPr lang="cs-CZ" sz="1600" dirty="0" smtClean="0">
                <a:hlinkClick r:id="rId8"/>
              </a:rPr>
              <a:t>/21238255521/</a:t>
            </a:r>
            <a:endParaRPr lang="cs-CZ" sz="16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497</TotalTime>
  <Words>413</Words>
  <Application>Microsoft Office PowerPoint</Application>
  <PresentationFormat>Předvádění na obrazovce (4:3)</PresentationFormat>
  <Paragraphs>106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Tok</vt:lpstr>
      <vt:lpstr>Motiv sady Office</vt:lpstr>
      <vt:lpstr>Snímek 1</vt:lpstr>
      <vt:lpstr>ČESKÝ STÁT ZA JAGELLONCŮ</vt:lpstr>
      <vt:lpstr>Nástup Jagellonců</vt:lpstr>
      <vt:lpstr>Snímek 4</vt:lpstr>
      <vt:lpstr>Snímek 5</vt:lpstr>
      <vt:lpstr>Snímek 6</vt:lpstr>
      <vt:lpstr>Snímek 7</vt:lpstr>
      <vt:lpstr>Stavovská monarchie:</vt:lpstr>
      <vt:lpstr>Vladislavské zřízení zemské</vt:lpstr>
      <vt:lpstr>Svatováclavská smlouva - 1517</vt:lpstr>
      <vt:lpstr>Král a šlechta</vt:lpstr>
      <vt:lpstr>Náboženské poměry v Čechách v době jagellonské</vt:lpstr>
      <vt:lpstr>Konec vlády Vladislava Jagellonského</vt:lpstr>
      <vt:lpstr>Pozdní gotika</vt:lpstr>
      <vt:lpstr>Ludvík Jagellonský 1516 - 1526</vt:lpstr>
      <vt:lpstr>1526 – bitva u Moháče</vt:lpstr>
      <vt:lpstr> Konec jagellonské vlády</vt:lpstr>
      <vt:lpstr>Citováno v licenci Wikimedia Commons 16. 4. 2013 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U1</cp:lastModifiedBy>
  <cp:revision>45</cp:revision>
  <dcterms:created xsi:type="dcterms:W3CDTF">2013-04-18T21:48:13Z</dcterms:created>
  <dcterms:modified xsi:type="dcterms:W3CDTF">2013-06-02T20:15:59Z</dcterms:modified>
</cp:coreProperties>
</file>