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9" r:id="rId13"/>
    <p:sldId id="270" r:id="rId14"/>
    <p:sldId id="272" r:id="rId15"/>
    <p:sldId id="275" r:id="rId16"/>
    <p:sldId id="268" r:id="rId17"/>
    <p:sldId id="271" r:id="rId18"/>
    <p:sldId id="274" r:id="rId19"/>
    <p:sldId id="277" r:id="rId20"/>
    <p:sldId id="278" r:id="rId21"/>
    <p:sldId id="280" r:id="rId22"/>
    <p:sldId id="273" r:id="rId23"/>
    <p:sldId id="279" r:id="rId24"/>
    <p:sldId id="276" r:id="rId25"/>
    <p:sldId id="281" r:id="rId26"/>
    <p:sldId id="26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6B3"/>
    <a:srgbClr val="9CF2A0"/>
    <a:srgbClr val="FCA6BF"/>
    <a:srgbClr val="FDC7D6"/>
    <a:srgbClr val="FFB625"/>
    <a:srgbClr val="FFE4AF"/>
    <a:srgbClr val="FFEE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DCB08-6807-4B92-B5C6-5873396533F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688E0-942C-44D6-936F-056455212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d/d6/Sm%C3%ADchov_729,_Johana_z_Ro%C5%BEmit%C3%A1lu.jpg/450px-Sm%C3%ADchov_729,_Johana_z_Ro%C5%BEmit%C3%A1lu.jpg" TargetMode="External"/><Relationship Id="rId3" Type="http://schemas.openxmlformats.org/officeDocument/2006/relationships/hyperlink" Target="http://upload.wikimedia.org/wikipedia/commons/thumb/a/a2/Ladislas_the_Posthumous_001.jpg/421px-Ladislas_the_Posthumous_001.jpg" TargetMode="External"/><Relationship Id="rId7" Type="http://schemas.openxmlformats.org/officeDocument/2006/relationships/hyperlink" Target="http://upload.wikimedia.org/wikipedia/commons/8/85/Josef_Mathauser_-Zvolen%C3%AD_Ji%C5%99%C3%ADka_z_Pod%C4%9Bbrad_kr%C3%A1lem_%C4%8Desk%C3%BDm_roku_1458.jpg" TargetMode="External"/><Relationship Id="rId2" Type="http://schemas.openxmlformats.org/officeDocument/2006/relationships/hyperlink" Target="http://upload.wikimedia.org/wikipedia/commons/thumb/2/27/Albert_and_Elizabeth.jpg/379px-Albert_and_Elizabet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f/f7/V%C4%9Bnceslav_%C4%8Cern%C3%BD_-P%C5%99%C3%ADsaha_Ji%C5%99%C3%ADka_z_Pod%C4%9Bbrad_a_jeho_choti_p%C5%99ed_korunovac%C3%AD.jpg" TargetMode="External"/><Relationship Id="rId11" Type="http://schemas.openxmlformats.org/officeDocument/2006/relationships/hyperlink" Target="http://upload.wikimedia.org/wikipedia/commons/thumb/2/2e/Ji%C5%99%C3%AD_z_Pod%C4%9Bbrad.jpg/800px-Ji%C5%99%C3%AD_z_Pod%C4%9Bbrad.jpg" TargetMode="External"/><Relationship Id="rId5" Type="http://schemas.openxmlformats.org/officeDocument/2006/relationships/hyperlink" Target="http://upload.wikimedia.org/wikipedia/commons/9/90/Nuremberg_chronicles_f_251v_2_(Georgius_rex_bohemie).jpg" TargetMode="External"/><Relationship Id="rId10" Type="http://schemas.openxmlformats.org/officeDocument/2006/relationships/hyperlink" Target="http://upload.wikimedia.org/wikipedia/commons/b/bf/Ales.jpg" TargetMode="External"/><Relationship Id="rId4" Type="http://schemas.openxmlformats.org/officeDocument/2006/relationships/hyperlink" Target="http://upload.wikimedia.org/wikipedia/commons/a/a0/Georg_of_Podebrady.jpg" TargetMode="External"/><Relationship Id="rId9" Type="http://schemas.openxmlformats.org/officeDocument/2006/relationships/hyperlink" Target="http://upload.wikimedia.org/wikipedia/commons/8/85/Adolf_Liebscher_-_Ji%C5%99%C3%AD_z_Pod%C4%9Bbrad_nad_obkl%C3%AD%C4%8Den%C3%BDmi_vojsk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14348" y="1500174"/>
            <a:ext cx="8034337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Hana Míčová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VY_32_INOVACE_26_D7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Jiří z Poděbrad</a:t>
            </a:r>
            <a:endParaRPr lang="cs-CZ" sz="18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 k tématu české království v době 	poděbradské, zápis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</a:t>
            </a:r>
            <a:r>
              <a:rPr lang="cs-CZ" sz="1800" dirty="0" smtClean="0">
                <a:solidFill>
                  <a:schemeClr val="tx2"/>
                </a:solidFill>
              </a:rPr>
              <a:t>:</a:t>
            </a:r>
            <a:r>
              <a:rPr lang="cs-CZ" sz="2000" dirty="0" smtClean="0">
                <a:solidFill>
                  <a:schemeClr val="tx2"/>
                </a:solidFill>
              </a:rPr>
              <a:t>	5</a:t>
            </a:r>
            <a:r>
              <a:rPr lang="cs-CZ" sz="2000" dirty="0" smtClean="0">
                <a:solidFill>
                  <a:schemeClr val="tx2"/>
                </a:solidFill>
              </a:rPr>
              <a:t>. 4</a:t>
            </a:r>
            <a:r>
              <a:rPr lang="cs-CZ" sz="2000" dirty="0" smtClean="0">
                <a:solidFill>
                  <a:schemeClr val="tx2"/>
                </a:solidFill>
              </a:rPr>
              <a:t>. 2013	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28662" y="285728"/>
            <a:ext cx="7489825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6B3"/>
                </a:solidFill>
              </a:rPr>
              <a:t>Výkladová prezentace</a:t>
            </a:r>
            <a:endParaRPr lang="cs-CZ" dirty="0">
              <a:solidFill>
                <a:srgbClr val="FFF6B3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Jiří z Poděbrad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>
                <a:solidFill>
                  <a:srgbClr val="FFF6B3"/>
                </a:solidFill>
              </a:rPr>
              <a:t>České království v době poděbradsk</a:t>
            </a:r>
            <a:r>
              <a:rPr lang="cs-CZ" sz="4000" dirty="0">
                <a:solidFill>
                  <a:srgbClr val="FFF6B3"/>
                </a:solidFill>
              </a:rPr>
              <a:t>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Po smrti Zikmunda Lucemburského zdědil trůn jeho 	zeť Albrecht II. Habsburský (také Albrecht 	Rakouský). Stal se králem českým, uherským a 	německým.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Po jeho předčasné smrti nastalo v Čechách opět 	bezvládí, neboť Albrechtovým dědicem se stal 	jeho syn Ladislav, který se narodil až čtyři 	měsíce po otcově smrti. Proto byl označován 	jako Ladislav Pohrobek.</a:t>
            </a:r>
            <a:endParaRPr lang="cs-CZ" sz="28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 husitských válkách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3856033" cy="61018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000628" y="1643050"/>
            <a:ext cx="34825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Albrecht Habsburský </a:t>
            </a:r>
          </a:p>
          <a:p>
            <a:r>
              <a:rPr lang="cs-CZ" sz="2800" b="1" dirty="0" smtClean="0"/>
              <a:t>a jeho žena </a:t>
            </a:r>
          </a:p>
          <a:p>
            <a:r>
              <a:rPr lang="cs-CZ" sz="2800" b="1" dirty="0" smtClean="0"/>
              <a:t>Alžběta Lucemburská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472518" cy="4572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Čechách nastalo opět bezvládí. Stavy toho využily 	k upevnění své moci a k ukořistění dalšího majetku.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Příslušníci mocných rodů přepadali své sousedy, 		na cestách nebylo bezpečno.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zemi se vytvořilo několik mocenských sil: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	-  </a:t>
            </a:r>
            <a:r>
              <a:rPr lang="cs-CZ" b="1" dirty="0" smtClean="0">
                <a:solidFill>
                  <a:srgbClr val="FFF6B3"/>
                </a:solidFill>
              </a:rPr>
              <a:t>katolická strana v čele s rodem Rožmberků		-  kališníci  (utrakvisté) 					-  </a:t>
            </a:r>
            <a:r>
              <a:rPr lang="cs-CZ" b="1" dirty="0" err="1" smtClean="0">
                <a:solidFill>
                  <a:srgbClr val="FFF6B3"/>
                </a:solidFill>
              </a:rPr>
              <a:t>landfrýdy</a:t>
            </a:r>
            <a:r>
              <a:rPr lang="cs-CZ" b="1" dirty="0" smtClean="0">
                <a:solidFill>
                  <a:srgbClr val="FFF6B3"/>
                </a:solidFill>
              </a:rPr>
              <a:t> – svazy šlechty a měst, které ovládaly		      většinu země - nejmocnější byl </a:t>
            </a:r>
          </a:p>
          <a:p>
            <a:pPr lvl="1">
              <a:buNone/>
            </a:pPr>
            <a:r>
              <a:rPr lang="cs-CZ" b="1" dirty="0" smtClean="0">
                <a:solidFill>
                  <a:srgbClr val="FFF6B3"/>
                </a:solidFill>
              </a:rPr>
              <a:t>		      </a:t>
            </a:r>
            <a:r>
              <a:rPr lang="cs-CZ" b="1" u="sng" dirty="0" smtClean="0">
                <a:solidFill>
                  <a:srgbClr val="FFF6B3"/>
                </a:solidFill>
              </a:rPr>
              <a:t>Východočeský svaz v čele s Jiříkem z Poděbrad</a:t>
            </a:r>
            <a:r>
              <a:rPr lang="cs-CZ" b="1" dirty="0" smtClean="0">
                <a:solidFill>
                  <a:srgbClr val="FFF6B3"/>
                </a:solidFill>
              </a:rPr>
              <a:t>.</a:t>
            </a:r>
          </a:p>
          <a:p>
            <a:pPr lvl="1"/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Bez krále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334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Po smrti svého otce byl vychováván u příbuzných na 	hradě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Kunštátu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v kališnické víře.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Už jako čtrnáctiletý chlapec se na straně Panské 	jednoty účastnil se svým strýcem bitvy u Lipan.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sedmnácti zastupoval svoji rodinu u zemského 	soudu.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Ve čtyřiadvaceti letech byl po smrti Hynka Ptáčka 	z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Pirkenštejna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(z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Pirkštejna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) zvolen jako jeho 	nástupce do čela Východočeského svazu.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Tím se stal jedním z nejmocnějších mužů v zemi.</a:t>
            </a:r>
            <a:endParaRPr lang="cs-CZ" sz="28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Jiří z </a:t>
            </a:r>
            <a:r>
              <a:rPr lang="cs-CZ" sz="3600" b="1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Kunštátu</a:t>
            </a:r>
            <a:r>
              <a:rPr lang="cs-CZ" sz="36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 z Poděbrad </a:t>
            </a:r>
            <a:br>
              <a:rPr lang="cs-CZ" sz="36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cs-CZ" sz="36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1420 - 1471</a:t>
            </a:r>
            <a:endParaRPr lang="cs-CZ" sz="3600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Roku 1448 Jiřík se svým vojskem obsadil Prahu a 	prohlásil se zemským správcem.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Obratnou politikou udržoval mír mezi kališníky a 	katolíky, snažil se uklidnit poměry v Čechách.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Trestal loupení, zabírání cizího majetku a přepadání	na cestách. 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Obnovil dolování stříbra v Kutné Hoře, aby získal 	prostředky pro obnovu země.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Vystupoval proti zbytkům radikálních husitů, roku 1452 	obsadil Tábor.</a:t>
            </a:r>
            <a:endParaRPr lang="cs-CZ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Zemský správce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Roku 1453, ve svých třinácti letech, byl  korunován	českým králem.  Dále však sídlil v Uhrách.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Roku 1457 přijel do Prahy, aby se oženil s francouzskou 	princeznou a ujal se vlády.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Uprostřed příprav na svatbu náhle zemřel. Podezření 	z jeho smrti padlo i na zemského správce 	Jiříka. Teprve v dnešní době se prokázalo, že 	Ladislav zemřel na leukémii.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Země byla opět bez krále a dědice. Měla si krále zvolit.</a:t>
            </a:r>
            <a:endParaRPr lang="cs-CZ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Ladislav Pohrobek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oma\Dokumenty\Obrázky\jiří z Poděbrad\421px-Ladislas_the_Posthumous_00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42918"/>
            <a:ext cx="4010025" cy="5715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5286380" y="1142984"/>
            <a:ext cx="33746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Ladislav Pohrobek</a:t>
            </a:r>
          </a:p>
          <a:p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785878"/>
            <a:ext cx="8715436" cy="507212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Roku 1458 zvolili zástupci zemského sněmu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Jiříka             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z Poděbrad na Staroměstské radnici českým králem.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předvečer korunovace se tajně zavázal vyslancům 	papežské kurie zachovávat poslušnost papeži a 	pronásledovat kacíře. 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Papež byl spokojen, protože se domníval, že Jiří se postaví 	proti kališníkům. Ty ale Jiří podle kompaktát považoval 	za příslušníky katolické církve. </a:t>
            </a:r>
          </a:p>
          <a:p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Svůj závazek vnímal jako slib nepřipustit v Čechách jiné 	církve a na základě svého slibu vystoupil proti nově 	vzniklé Jednotě bratrské.</a:t>
            </a:r>
            <a:endParaRPr lang="cs-CZ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014434"/>
          </a:xfrm>
        </p:spPr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Jiří z Poděbrad českým králem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28"/>
            <a:ext cx="4444464" cy="599918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786446" y="1500174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Jiří z Poděbrad</a:t>
            </a:r>
          </a:p>
          <a:p>
            <a:endParaRPr lang="cs-CZ" sz="2800" b="1" dirty="0"/>
          </a:p>
          <a:p>
            <a:r>
              <a:rPr lang="cs-CZ" sz="2000" dirty="0" smtClean="0"/>
              <a:t>Iluminace na pergamenu</a:t>
            </a:r>
          </a:p>
          <a:p>
            <a:r>
              <a:rPr lang="cs-CZ" sz="2000" dirty="0" smtClean="0"/>
              <a:t>z roku 1607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000240"/>
            <a:ext cx="4403022" cy="385604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714480" y="500042"/>
            <a:ext cx="5929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Jiří z Poděbrad </a:t>
            </a:r>
          </a:p>
          <a:p>
            <a:pPr algn="ctr"/>
            <a:r>
              <a:rPr lang="cs-CZ" sz="2800" dirty="0" smtClean="0"/>
              <a:t>Zobrazeni v Norimberské kronice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428736"/>
            <a:ext cx="6936600" cy="4784735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357158" y="571480"/>
            <a:ext cx="8429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Přísaha Jiříka z Poděbrad a jeho choti před korunovací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00232" y="6286520"/>
            <a:ext cx="5286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Obraz Věnceslava 	Černého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736"/>
            <a:ext cx="7411839" cy="4713297"/>
          </a:xfrm>
          <a:prstGeom prst="rect">
            <a:avLst/>
          </a:prstGeom>
          <a:noFill/>
          <a:ln w="38100">
            <a:solidFill>
              <a:srgbClr val="FFF6B3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714348" y="500042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Volba Jiříka Z Poděbrad králem českým roku 1458 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86116" y="628652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Obraz Mikoláše Alše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5143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Obavy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z tureckého nebezpečí a snaha posílit královskou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moc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i postavení českého království v Evropě vedly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krále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Jiřího z Poděbrad k mimořádné diplomatické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iniciativě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Pokusil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se vytvořit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spojenectví významných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křesťanských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panovníků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, které by zajistilo mírové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soužití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Evropě. Měl být dodržen princip suverenity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států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 spory mezi státy se měly řešit mírovou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cestou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.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Projekt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vytvoření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Všeobecné mírové organizace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však 	předběhl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dobu. Selhal především kvůli tomu, že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nepočítal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 účastí papeže, který byl největším </a:t>
            </a:r>
            <a:r>
              <a:rPr lang="cs-CZ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odpůrcem </a:t>
            </a:r>
            <a:r>
              <a:rPr lang="cs-CZ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„kacířských Čechů“.</a:t>
            </a:r>
            <a:endParaRPr lang="cs-CZ" b="1" u="sng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Nadpis 2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35732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4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8" y="285728"/>
            <a:ext cx="857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Smlouva o nastolení </a:t>
            </a: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míru</a:t>
            </a:r>
          </a:p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 </a:t>
            </a: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celém křesťanstvu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543956" cy="5334000"/>
          </a:xfrm>
        </p:spPr>
        <p:txBody>
          <a:bodyPr>
            <a:normAutofit fontScale="85000" lnSpcReduction="20000"/>
          </a:bodyPr>
          <a:lstStyle/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Aby se zlepšil obraz „kacířských Čech“ v cizině, 	vyslal Jiřík 	poselstvo ke dvorům západní Evropy.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Mělo svým vystoupením a bohatými dary přesvědčit 	panovníky a panstvo západních zemí,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	že Češi nejsou hrůzu nahánějící kacíři.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Oficiálně šlo o rytířskou cestu pana </a:t>
            </a:r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Lva z </a:t>
            </a:r>
            <a:r>
              <a:rPr lang="cs-CZ" sz="2800" b="1" u="sng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Rožmitálu</a:t>
            </a:r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a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		</a:t>
            </a:r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na Blatné,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bratra královny Johany, druhé Jiříkovy 	manželky. Proto mělo čtyřicetičlenné poselstvo 	průvodní dopis královny Johany.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Členem poselstva byl i Václav Šašek z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Bířkova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, panoš pana 	Lva z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Rožmitálu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. Během cesty psal deník, v němž 		si zaznamenával všechny zážitky.  </a:t>
            </a:r>
          </a:p>
          <a:p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Deník o jízdě a putování pana Lva z </a:t>
            </a:r>
            <a:r>
              <a:rPr lang="cs-CZ" sz="2800" b="1" u="sng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Rožmitálu</a:t>
            </a:r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a na Blatné 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		</a:t>
            </a:r>
            <a:r>
              <a:rPr lang="cs-CZ" sz="2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z Čech až na konec světa v letech 1465 – 1467 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	převyprávěl Alois Jirásek v knize Z Čech až na konec 	světa.</a:t>
            </a:r>
          </a:p>
          <a:p>
            <a:pPr>
              <a:buNone/>
            </a:pPr>
            <a:endParaRPr lang="cs-CZ" sz="28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 Čech až na konec světa 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4570413" cy="609388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500694" y="1357298"/>
            <a:ext cx="335758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Královna </a:t>
            </a:r>
          </a:p>
          <a:p>
            <a:r>
              <a:rPr lang="cs-CZ" sz="2800" b="1" dirty="0" smtClean="0"/>
              <a:t>Johana z </a:t>
            </a:r>
            <a:r>
              <a:rPr lang="cs-CZ" sz="2800" b="1" dirty="0" err="1" smtClean="0"/>
              <a:t>Rožmitálu</a:t>
            </a:r>
            <a:r>
              <a:rPr lang="cs-CZ" sz="2800" b="1" dirty="0" smtClean="0"/>
              <a:t>,</a:t>
            </a:r>
          </a:p>
          <a:p>
            <a:r>
              <a:rPr lang="cs-CZ" sz="2400" b="1" dirty="0" smtClean="0"/>
              <a:t>druhá manželka </a:t>
            </a:r>
          </a:p>
          <a:p>
            <a:r>
              <a:rPr lang="cs-CZ" sz="2400" b="1" dirty="0" smtClean="0"/>
              <a:t>Jiřího z Poděbrad.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dirty="0" smtClean="0"/>
              <a:t>Freska na domě </a:t>
            </a:r>
          </a:p>
          <a:p>
            <a:r>
              <a:rPr lang="cs-CZ" dirty="0" smtClean="0"/>
              <a:t>na Janáčkově nábřeží v Praze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58204" cy="5334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Katolíci a kališníci tvořili za vlády Jiřího z Poděbrad 	dvě mocné strany. Jiří usiloval o udržení míru 	mezi oběma stranami.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roce 1463 papež Pius II. zrušil basilejská 	kompaktáta a prohlásil Čechy za kacíře.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To povzbudilo katolickou stranu v Čechách. 		Pod vedením Zdeňka ze Šternberka se ustavila 	Jednota Zelenohorská, kterou musel nakonec 	Jiřík porazit 	vojensky. </a:t>
            </a:r>
          </a:p>
          <a:p>
            <a:endParaRPr lang="cs-CZ" b="1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Království dvojího lidu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i="1" dirty="0" smtClean="0"/>
              <a:t> </a:t>
            </a:r>
            <a:r>
              <a:rPr lang="cs-CZ" sz="3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Nepřátelství s papežskou kurií se prohlubovalo, až 	v roce 1466 dal papež krále Jiřího do klatby.</a:t>
            </a:r>
          </a:p>
          <a:p>
            <a:r>
              <a:rPr lang="cs-CZ" sz="3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Vyhlásil proti Čechám křížovou výpravu. Do jejího 	čela se postavil uherský král </a:t>
            </a:r>
            <a:r>
              <a:rPr lang="cs-CZ" sz="30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Matyáš </a:t>
            </a:r>
            <a:r>
              <a:rPr lang="cs-CZ" sz="3000" b="1" u="sng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Korvín</a:t>
            </a:r>
            <a:r>
              <a:rPr lang="cs-CZ" sz="3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.</a:t>
            </a:r>
          </a:p>
          <a:p>
            <a:r>
              <a:rPr lang="cs-CZ" sz="3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 roce 1469 Jiřího vojska obklíčila Matyáše 		u Vilémova. Jiřík Matyáše zajal, ale přijal jeho 	slib, že už proti němu nebude vystupovat a 	zprostředkuje mu jednání s papežem. </a:t>
            </a:r>
          </a:p>
          <a:p>
            <a:r>
              <a:rPr lang="cs-CZ" sz="3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Matyáš ale sliby nedodržel. Vzápětí vpadl s vojskem 	na Moravu a nechal se částí katolické šlechty 	</a:t>
            </a:r>
            <a:r>
              <a:rPr lang="cs-CZ" sz="30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zvolit 	českým králem.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Křížové tažení proti českým kacířům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4284662" cy="599640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5072066" y="1214422"/>
            <a:ext cx="335758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Jiřík z Poděbrad </a:t>
            </a:r>
          </a:p>
          <a:p>
            <a:r>
              <a:rPr lang="cs-CZ" sz="2800" b="1" dirty="0" smtClean="0"/>
              <a:t>nad obklíčenými vojsky krále Matyáše</a:t>
            </a:r>
          </a:p>
          <a:p>
            <a:r>
              <a:rPr lang="cs-CZ" sz="2800" b="1" dirty="0" smtClean="0"/>
              <a:t>u Vilémova</a:t>
            </a:r>
          </a:p>
          <a:p>
            <a:endParaRPr lang="cs-CZ" sz="2800" b="1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dirty="0" smtClean="0"/>
              <a:t>Obraz Adolfa </a:t>
            </a:r>
            <a:r>
              <a:rPr lang="cs-CZ" dirty="0" err="1" smtClean="0"/>
              <a:t>Liebschera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oma\Dokumenty\Obrázky\jiří z Poděbrad\Ales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643050"/>
            <a:ext cx="6591300" cy="47244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0" y="42860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Jiří z Poděbrad a Matyáš </a:t>
            </a:r>
            <a:r>
              <a:rPr lang="cs-CZ" sz="2800" b="1" dirty="0" err="1" smtClean="0"/>
              <a:t>Korvín</a:t>
            </a:r>
            <a:r>
              <a:rPr lang="cs-CZ" sz="2800" b="1" dirty="0" smtClean="0"/>
              <a:t> po bitvě u Vilémova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401080" cy="4572000"/>
          </a:xfrm>
        </p:spPr>
        <p:txBody>
          <a:bodyPr>
            <a:normAutofit lnSpcReduction="10000"/>
          </a:bodyPr>
          <a:lstStyle/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Jiří z Poděbrad si byl vědom obtížné situace, do níž 	se království dostalo. Věděl, že jeho synové by 	trůn po jeho smrti neudrželi, že nebude možné 	založit poděbradskou dynastii.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Proto jednal s polskými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Jagellonci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o pomoci 		proti Matyáši </a:t>
            </a:r>
            <a:r>
              <a:rPr lang="cs-CZ" sz="2800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Korvínovi</a:t>
            </a:r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výměnou za nástupnictví 	na českém trůnu po Jiříkově smrti. 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Roku 1471 Jiřík z Poděbrad uprostřed jednání a 	bojů náhle zemřel.</a:t>
            </a:r>
          </a:p>
          <a:p>
            <a:r>
              <a:rPr lang="cs-CZ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Je pochován mezi českými králi v Chrámu svatého 	Víta.</a:t>
            </a:r>
            <a:endParaRPr lang="cs-CZ" sz="28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Konec Jiřího vlády</a:t>
            </a:r>
            <a:endParaRPr lang="cs-CZ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71480"/>
            <a:ext cx="8136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/>
              <a:t>Pomník Jiřího z Poděbrad na náměstí v Poděbradech</a:t>
            </a:r>
            <a:endParaRPr lang="cs-CZ" sz="2800" b="1" dirty="0"/>
          </a:p>
        </p:txBody>
      </p:sp>
      <p:pic>
        <p:nvPicPr>
          <p:cNvPr id="5123" name="Picture 3" descr="C:\Documents and Settings\Doma\Dokumenty\Obrázky\jiří z Poděbrad\800px-Jiří_z_Poděbrad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6381768" cy="478632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92935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FFF6B3"/>
                </a:solidFill>
              </a:rPr>
              <a:t>Zikmundovi nástupci</a:t>
            </a:r>
            <a:r>
              <a:rPr lang="cs-CZ" b="1" dirty="0" smtClean="0">
                <a:solidFill>
                  <a:srgbClr val="FFF6B3"/>
                </a:solidFill>
              </a:rPr>
              <a:t>:  Albrecht </a:t>
            </a:r>
            <a:r>
              <a:rPr lang="cs-CZ" b="1" dirty="0" err="1" smtClean="0">
                <a:solidFill>
                  <a:srgbClr val="FFF6B3"/>
                </a:solidFill>
              </a:rPr>
              <a:t>Hasburský</a:t>
            </a:r>
            <a:r>
              <a:rPr lang="cs-CZ" b="1" dirty="0" smtClean="0">
                <a:solidFill>
                  <a:srgbClr val="FFF6B3"/>
                </a:solidFill>
              </a:rPr>
              <a:t> </a:t>
            </a: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				  Ladislav Pohrobek</a:t>
            </a: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1448 - v době bezvládí se Jiří z </a:t>
            </a:r>
            <a:r>
              <a:rPr lang="cs-CZ" b="1" dirty="0" err="1" smtClean="0">
                <a:solidFill>
                  <a:srgbClr val="FFF6B3"/>
                </a:solidFill>
              </a:rPr>
              <a:t>Kunštátu</a:t>
            </a:r>
            <a:r>
              <a:rPr lang="cs-CZ" b="1" dirty="0" smtClean="0">
                <a:solidFill>
                  <a:srgbClr val="FFF6B3"/>
                </a:solidFill>
              </a:rPr>
              <a:t> a z Poděbrad chopil 	moci jako zemský správce a usiloval o uklidnění 	poměrů v </a:t>
            </a:r>
            <a:r>
              <a:rPr lang="cs-CZ" b="1" dirty="0" smtClean="0">
                <a:solidFill>
                  <a:srgbClr val="FFF6B3"/>
                </a:solidFill>
              </a:rPr>
              <a:t>Čechách.</a:t>
            </a:r>
            <a:endParaRPr lang="cs-CZ" b="1" dirty="0" smtClean="0">
              <a:solidFill>
                <a:srgbClr val="FFF6B3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 1458  </a:t>
            </a:r>
            <a:r>
              <a:rPr lang="cs-CZ" b="1" dirty="0" smtClean="0">
                <a:solidFill>
                  <a:srgbClr val="FFF6B3"/>
                </a:solidFill>
              </a:rPr>
              <a:t>- byl zvolen českým králem. Usiloval o mír mezi katolíky 	a </a:t>
            </a:r>
            <a:r>
              <a:rPr lang="cs-CZ" b="1" dirty="0" smtClean="0">
                <a:solidFill>
                  <a:srgbClr val="FFF6B3"/>
                </a:solidFill>
              </a:rPr>
              <a:t>kališníky</a:t>
            </a:r>
            <a:r>
              <a:rPr lang="cs-CZ" b="1" dirty="0" smtClean="0">
                <a:solidFill>
                  <a:srgbClr val="FFF6B3"/>
                </a:solidFill>
              </a:rPr>
              <a:t> </a:t>
            </a:r>
            <a:r>
              <a:rPr lang="cs-CZ" b="1" dirty="0" smtClean="0">
                <a:solidFill>
                  <a:srgbClr val="FFF6B3"/>
                </a:solidFill>
              </a:rPr>
              <a:t>(král </a:t>
            </a:r>
            <a:r>
              <a:rPr lang="cs-CZ" b="1" dirty="0" smtClean="0">
                <a:solidFill>
                  <a:srgbClr val="FFF6B3"/>
                </a:solidFill>
              </a:rPr>
              <a:t>dvojího lidu</a:t>
            </a:r>
            <a:r>
              <a:rPr lang="cs-CZ" b="1" dirty="0" smtClean="0">
                <a:solidFill>
                  <a:srgbClr val="FFF6B3"/>
                </a:solidFill>
              </a:rPr>
              <a:t>).</a:t>
            </a:r>
            <a:endParaRPr lang="cs-CZ" b="1" dirty="0" smtClean="0">
              <a:solidFill>
                <a:srgbClr val="FFF6B3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FFF6B3"/>
                </a:solidFill>
              </a:rPr>
              <a:t>Spory s papežem </a:t>
            </a:r>
            <a:r>
              <a:rPr lang="cs-CZ" b="1" dirty="0" smtClean="0">
                <a:solidFill>
                  <a:srgbClr val="FFF6B3"/>
                </a:solidFill>
              </a:rPr>
              <a:t>- papež zrušil kompaktáta, prohlásil Čechy za 	kacíře a Jiřího dal do klatby. 	Do čela křížové výpravy se 	postavil Matyáš </a:t>
            </a:r>
            <a:r>
              <a:rPr lang="cs-CZ" b="1" dirty="0" err="1" smtClean="0">
                <a:solidFill>
                  <a:srgbClr val="FFF6B3"/>
                </a:solidFill>
              </a:rPr>
              <a:t>Korvín</a:t>
            </a:r>
            <a:r>
              <a:rPr lang="cs-CZ" b="1" dirty="0" smtClean="0">
                <a:solidFill>
                  <a:srgbClr val="FFF6B3"/>
                </a:solidFill>
              </a:rPr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1469  - Jiří u Vilémova Matyáše zajal a uzavřel s ním dohodu. </a:t>
            </a: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		Matyáš ji nedodržel, obsadil Moravu a nechal se zvolit 	českým králem.</a:t>
            </a:r>
          </a:p>
          <a:p>
            <a:pPr>
              <a:buNone/>
            </a:pPr>
            <a:r>
              <a:rPr lang="cs-CZ" b="1" dirty="0" smtClean="0">
                <a:solidFill>
                  <a:srgbClr val="FFF6B3"/>
                </a:solidFill>
              </a:rPr>
              <a:t>1471  - uprostřed bojů s Matyášem a jednání s </a:t>
            </a:r>
            <a:r>
              <a:rPr lang="cs-CZ" b="1" dirty="0" err="1" smtClean="0">
                <a:solidFill>
                  <a:srgbClr val="FFF6B3"/>
                </a:solidFill>
              </a:rPr>
              <a:t>Jagellonci</a:t>
            </a:r>
            <a:r>
              <a:rPr lang="cs-CZ" b="1" dirty="0" smtClean="0">
                <a:solidFill>
                  <a:srgbClr val="FFF6B3"/>
                </a:solidFill>
              </a:rPr>
              <a:t> Jiří 	z Poděbrad zemřel.</a:t>
            </a:r>
            <a:endParaRPr lang="cs-CZ" b="1" dirty="0">
              <a:solidFill>
                <a:srgbClr val="FFF6B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>
            <a:normAutofit/>
          </a:bodyPr>
          <a:lstStyle/>
          <a:p>
            <a:r>
              <a:rPr lang="cs-CZ" sz="28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Zápis:         </a:t>
            </a:r>
            <a:r>
              <a:rPr lang="cs-CZ" sz="3600" b="1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6B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Vláda Jiřího z Poděbrad</a:t>
            </a:r>
            <a:endParaRPr lang="cs-CZ" sz="3600" b="1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6B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85860"/>
            <a:ext cx="8472518" cy="4810140"/>
          </a:xfrm>
        </p:spPr>
        <p:txBody>
          <a:bodyPr>
            <a:normAutofit fontScale="85000" lnSpcReduction="20000"/>
          </a:bodyPr>
          <a:lstStyle/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4: Albrecht Habsburský.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2"/>
              </a:rPr>
              <a:t>http://upload.wikimedia.org/wikipedia/commons/thumb/2/27/Albert_and_Elizabeth.jpg/379px-Albert_and_Elizabeth.jpg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9: Ladislav Pohrobek. 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                         http://upload.wikimedia.org/wikipedia/commons/thumb/a/a2/Ladislas_the_Posthumous_001.jpg/421px-Ladislas_the_Posthumous_001.jpg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11. Jiří z Poděbrad.                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http://upload.wikimedia.org/wikipedia/commons/a/a0/Georg_of_Podebrady.jpg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12: Jiří z Poděbrad v Norimberské kronice.  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5"/>
              </a:rPr>
              <a:t>http://upload.wikimedia.org/wikipedia/commons/9/90/Nuremberg_chronicles_f_251v_2_%28Georgius_rex_bohemie%29.jpg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13: Přísaha Jiříka Z Poděbrad a jeho ženy Johany před korunovací. Věnceslav Černý.      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http://upload.wikimedia.org/wikipedia/commons/f/f7/V%C4%9Bnceslav_%C4%8Cern%C3%BD_-P%C5%99%C3%ADsaha_Ji%C5%99%C3%ADka_z_Pod%C4%9Bbrad_a_jeho_choti p%C5%99ed 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korunovac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%C3%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AD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.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6"/>
              </a:rPr>
              <a:t>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14: Volba Jiříka Z Poděbrad králem českým roku 1458. Jan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Mathauser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7"/>
              </a:rPr>
              <a:t>http://upload.wikimedia.org/wikipedia/commons/8/85/Josef_Mathauser_-Zvolen%C3%AD_Ji%C5%99%C3%ADka_z_Pod%C4%9Bbrad_kr%C3%A1lem_%C4%8Desk%C3%BDm_roku_1458.jpg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17: Johana Z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Rožmitálu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Freska, Janáčkovo nábřeží 729/31..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Šjú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,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Wikimedia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Commons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8"/>
              </a:rPr>
              <a:t>http://upload.wikimedia.org/wikipedia/commons/thumb/d/d6/Sm%C3%ADchov_729%2C_Johana_z_Ro%C5%BEmit%C3%A1lu.jpg/450px-Sm%C3%ADchov_729%2C_Johana_z_Ro%C5%BEmit%C3%A1lu.jpg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20: Jiří Poděbradský nad obklíčenými vojsky krále Matyáše. Adolf.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Liebcher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9"/>
              </a:rPr>
              <a:t>http://upload.wikimedia.org/wikipedia/commons/8/85/Adolf_Liebscher_-_Ji%C5%99%C3%AD_z_Pod%C4%9Bbrad_nad_obkl%C3%AD%C4%8Den%C3%BDmi_vojsky.jpg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21: Jiří z Poděbrad a Matyáš 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Korvín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Mikoláš Aleš.                      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0"/>
              </a:rPr>
              <a:t>http://upload.wikimedia.org/wikipedia/commons/b/bf/Ales.jpg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Snímek 23: Pomník Jiřího Z Poděbrad na náměstí v Poděbradech. </a:t>
            </a:r>
            <a:r>
              <a:rPr lang="cs-CZ" sz="140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Ondřej Žváček. </a:t>
            </a:r>
            <a:r>
              <a:rPr lang="cs-CZ" sz="140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http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://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upload.wikimedia.org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/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wikipedia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/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commons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/</a:t>
            </a:r>
            <a:r>
              <a:rPr lang="cs-CZ" sz="14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thumb</a:t>
            </a: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hlinkClick r:id="rId11"/>
              </a:rPr>
              <a:t>/2/2e/Ji%C5%99%C3%AD_z_Pod%C4%9Bbrad.jpg/800px-Ji%C5%99%C3%AD_z_Pod%C4%9Bbrad.jpg</a:t>
            </a: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472518" cy="8001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Citováno v licenci </a:t>
            </a:r>
            <a:r>
              <a:rPr lang="cs-CZ" sz="3200" dirty="0" err="1" smtClean="0"/>
              <a:t>Wikimedia</a:t>
            </a:r>
            <a:r>
              <a:rPr lang="cs-CZ" sz="3200" dirty="0" smtClean="0"/>
              <a:t> </a:t>
            </a:r>
            <a:r>
              <a:rPr lang="cs-CZ" sz="3200" dirty="0" err="1" smtClean="0"/>
              <a:t>Commons</a:t>
            </a:r>
            <a:r>
              <a:rPr lang="cs-CZ" sz="3200" dirty="0" smtClean="0"/>
              <a:t> 5</a:t>
            </a:r>
            <a:r>
              <a:rPr lang="cs-CZ" sz="3200" dirty="0" smtClean="0"/>
              <a:t>. 4</a:t>
            </a:r>
            <a:r>
              <a:rPr lang="cs-CZ" sz="3200" dirty="0" smtClean="0"/>
              <a:t>. 2013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1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855001"/>
      </a:accent1>
      <a:accent2>
        <a:srgbClr val="FF0000"/>
      </a:accent2>
      <a:accent3>
        <a:srgbClr val="1B587C"/>
      </a:accent3>
      <a:accent4>
        <a:srgbClr val="0E6612"/>
      </a:accent4>
      <a:accent5>
        <a:srgbClr val="604878"/>
      </a:accent5>
      <a:accent6>
        <a:srgbClr val="C19859"/>
      </a:accent6>
      <a:hlink>
        <a:srgbClr val="00B050"/>
      </a:hlink>
      <a:folHlink>
        <a:srgbClr val="F2CDD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</TotalTime>
  <Words>427</Words>
  <Application>Microsoft Office PowerPoint</Application>
  <PresentationFormat>Předvádění na obrazovce (4:3)</PresentationFormat>
  <Paragraphs>135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Papír</vt:lpstr>
      <vt:lpstr>Motiv sady Office</vt:lpstr>
      <vt:lpstr>Snímek 1</vt:lpstr>
      <vt:lpstr>Jiří z Poděbrad České království v době poděbradské</vt:lpstr>
      <vt:lpstr>Po husitských válkách</vt:lpstr>
      <vt:lpstr>Snímek 4</vt:lpstr>
      <vt:lpstr>Bez krále</vt:lpstr>
      <vt:lpstr>Jiří z Kunštátu a z Poděbrad  1420 - 1471</vt:lpstr>
      <vt:lpstr>Zemský správce</vt:lpstr>
      <vt:lpstr>Ladislav Pohrobek</vt:lpstr>
      <vt:lpstr>Snímek 9</vt:lpstr>
      <vt:lpstr>Jiří z Poděbrad českým králem</vt:lpstr>
      <vt:lpstr>Snímek 11</vt:lpstr>
      <vt:lpstr>Snímek 12</vt:lpstr>
      <vt:lpstr>Snímek 13</vt:lpstr>
      <vt:lpstr>Snímek 14</vt:lpstr>
      <vt:lpstr>        </vt:lpstr>
      <vt:lpstr>Z Čech až na konec světa </vt:lpstr>
      <vt:lpstr>Snímek 17</vt:lpstr>
      <vt:lpstr>Království dvojího lidu</vt:lpstr>
      <vt:lpstr>Křížové tažení proti českým kacířům</vt:lpstr>
      <vt:lpstr>Snímek 20</vt:lpstr>
      <vt:lpstr>Snímek 21</vt:lpstr>
      <vt:lpstr>Konec Jiřího vlády</vt:lpstr>
      <vt:lpstr>Snímek 23</vt:lpstr>
      <vt:lpstr>Zápis:         Vláda Jiřího z Poděbrad</vt:lpstr>
      <vt:lpstr>Citováno v licenci Wikimedia Commons 5. 4. 2013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Domov</dc:creator>
  <cp:lastModifiedBy>Domov</cp:lastModifiedBy>
  <cp:revision>55</cp:revision>
  <dcterms:created xsi:type="dcterms:W3CDTF">2013-05-11T21:06:57Z</dcterms:created>
  <dcterms:modified xsi:type="dcterms:W3CDTF">2013-05-28T18:59:22Z</dcterms:modified>
</cp:coreProperties>
</file>