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  <p:sldMasterId id="2147483732" r:id="rId2"/>
  </p:sldMasterIdLst>
  <p:notesMasterIdLst>
    <p:notesMasterId r:id="rId18"/>
  </p:notesMasterIdLst>
  <p:sldIdLst>
    <p:sldId id="273" r:id="rId3"/>
    <p:sldId id="256" r:id="rId4"/>
    <p:sldId id="257" r:id="rId5"/>
    <p:sldId id="258" r:id="rId6"/>
    <p:sldId id="260" r:id="rId7"/>
    <p:sldId id="261" r:id="rId8"/>
    <p:sldId id="266" r:id="rId9"/>
    <p:sldId id="267" r:id="rId10"/>
    <p:sldId id="268" r:id="rId11"/>
    <p:sldId id="264" r:id="rId12"/>
    <p:sldId id="269" r:id="rId13"/>
    <p:sldId id="270" r:id="rId14"/>
    <p:sldId id="265" r:id="rId15"/>
    <p:sldId id="271" r:id="rId16"/>
    <p:sldId id="26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25429F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5BA736-34BB-4B51-BDB8-E326F2484A4F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8258F5-F04E-40BB-B400-7D52147E160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8258F5-F04E-40BB-B400-7D52147E160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61257-F1FC-4CF6-94B4-59B7BE9BCD75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DBD9B5-E1CC-4D2F-97BC-F3D655C5D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kutna-hora.wz.cz/barbora-1.jpg" TargetMode="External"/><Relationship Id="rId3" Type="http://schemas.openxmlformats.org/officeDocument/2006/relationships/hyperlink" Target="http://upload.wikimedia.org/wikipedia/commons/thumb/b/ba/Prag_Vladislav-Saal.jpg/260px-Prag_Vladislav-Saal.jpg" TargetMode="External"/><Relationship Id="rId7" Type="http://schemas.openxmlformats.org/officeDocument/2006/relationships/hyperlink" Target="http://www.kutna-hora.wz.cz/chram-svate-barbory.jpg" TargetMode="External"/><Relationship Id="rId2" Type="http://schemas.openxmlformats.org/officeDocument/2006/relationships/hyperlink" Target="http://upload.wikimedia.org/wikipedia/commons/5/57/FFridrich,_Praha,_Vladislavsky_sal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raguecityline.cz/wp-content/gallery/prazsky-hrad-stary-kralovsky-palac/thumbs/thumbs_pha1-prazsky-hrad4085.jpg" TargetMode="External"/><Relationship Id="rId5" Type="http://schemas.openxmlformats.org/officeDocument/2006/relationships/hyperlink" Target="http://www.praguecityline.cz/wp-content/gallery/prazsky-hrad-stary-kralovsky-palac/pha1-prazsky-hrad4053.jpg" TargetMode="External"/><Relationship Id="rId10" Type="http://schemas.openxmlformats.org/officeDocument/2006/relationships/hyperlink" Target="http://upload.wikimedia.org/wikipedia/commons/thumb/6/62/Z%C3%A1mek_Blatn%C3%A1_(2010).JPG/800px-Z%C3%A1mek_Blatn%C3%A1_(2010).JPG" TargetMode="External"/><Relationship Id="rId4" Type="http://schemas.openxmlformats.org/officeDocument/2006/relationships/hyperlink" Target="http://www.praguecityline.cz/wp-content/gallery/cache/1235__320x240_pha1-prazsky-hrad4039.jpg" TargetMode="External"/><Relationship Id="rId9" Type="http://schemas.openxmlformats.org/officeDocument/2006/relationships/hyperlink" Target="http://upload.wikimedia.org/wikipedia/commons/thumb/3/39/Svihov_od_jihu.jpg/800px-Svihov_od_jihu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42910" y="1571612"/>
            <a:ext cx="8034337" cy="45688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/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 školy:	</a:t>
            </a:r>
            <a:r>
              <a:rPr lang="cs-CZ" sz="1600" dirty="0">
                <a:solidFill>
                  <a:schemeClr val="tx2"/>
                </a:solidFill>
              </a:rPr>
              <a:t>Základní škola Městec Králové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Autor:	</a:t>
            </a:r>
            <a:r>
              <a:rPr lang="cs-CZ" sz="1600" dirty="0" smtClean="0">
                <a:solidFill>
                  <a:schemeClr val="tx2"/>
                </a:solidFill>
              </a:rPr>
              <a:t>Mgr. Hana Míčová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VY_32_INOVACE_28_D7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Číslo projektu:	</a:t>
            </a:r>
            <a:r>
              <a:rPr lang="cs-CZ" sz="1600" dirty="0">
                <a:solidFill>
                  <a:schemeClr val="tx2"/>
                </a:solidFill>
              </a:rPr>
              <a:t>CZ.1.07/1.4.00/21.2313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Téma:	</a:t>
            </a:r>
            <a:r>
              <a:rPr lang="cs-CZ" sz="1600" dirty="0" smtClean="0">
                <a:solidFill>
                  <a:schemeClr val="tx2"/>
                </a:solidFill>
              </a:rPr>
              <a:t>Pozdní gotika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Anotace:	</a:t>
            </a:r>
            <a:r>
              <a:rPr lang="cs-CZ" sz="1600" dirty="0" smtClean="0">
                <a:solidFill>
                  <a:schemeClr val="tx2"/>
                </a:solidFill>
              </a:rPr>
              <a:t>Výkladová prezentace.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Datum:</a:t>
            </a:r>
            <a:r>
              <a:rPr lang="cs-CZ" sz="1600" dirty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16</a:t>
            </a:r>
            <a:r>
              <a:rPr lang="cs-CZ" sz="1600" dirty="0" smtClean="0">
                <a:solidFill>
                  <a:schemeClr val="tx2"/>
                </a:solidFill>
              </a:rPr>
              <a:t>. 4</a:t>
            </a:r>
            <a:r>
              <a:rPr lang="cs-CZ" sz="1600" dirty="0" smtClean="0">
                <a:solidFill>
                  <a:schemeClr val="tx2"/>
                </a:solidFill>
              </a:rPr>
              <a:t>. 2013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</a:p>
        </p:txBody>
      </p:sp>
      <p:pic>
        <p:nvPicPr>
          <p:cNvPr id="2051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928662" y="357166"/>
            <a:ext cx="7489825" cy="11430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Pozdní gotika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Výkladová prezentace k tématu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Jagellonci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Rozvoj stavitelství za vlády </a:t>
            </a:r>
            <a:r>
              <a:rPr lang="cs-CZ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Jagellonců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447800"/>
            <a:ext cx="7956376" cy="4800600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Za vlády </a:t>
            </a:r>
            <a:r>
              <a:rPr lang="cs-CZ" sz="2400" b="1" dirty="0" err="1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Jagellonců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 došlo v Čechách 			k uklidnění poměrů, a </a:t>
            </a:r>
            <a:r>
              <a:rPr lang="cs-CZ" sz="2400" b="1" u="sng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k hospodářskému 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	</a:t>
            </a:r>
            <a:r>
              <a:rPr lang="cs-CZ" sz="2400" b="1" u="sng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růstu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, což se mimo jiné projevilo 	rozvojem výstavby.</a:t>
            </a:r>
          </a:p>
          <a:p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Byla </a:t>
            </a:r>
            <a:r>
              <a:rPr lang="cs-CZ" sz="2400" b="1" u="sng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obnovena těžba zlata a stříbra 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v Kutné 	Hoře a těžba zlata a stříbra ve Slovenském 	rudohoří.  Byla zahájena těžba stříbra 		na panství </a:t>
            </a:r>
            <a:r>
              <a:rPr lang="cs-CZ" sz="2400" b="1" dirty="0" err="1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Šliků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 v Jáchymově.</a:t>
            </a:r>
          </a:p>
          <a:p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Vladislav Jagellonský tak získal prostředky 	pro obnovu Pražského hradu a dalších 	královských hradů. Po jeho vzoru 	modernizovala svá sídla i šlechta.</a:t>
            </a:r>
            <a:endParaRPr lang="cs-CZ" sz="2400" b="1" dirty="0">
              <a:solidFill>
                <a:schemeClr val="accent5">
                  <a:lumMod val="75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2976" y="357166"/>
            <a:ext cx="7786710" cy="1571628"/>
          </a:xfrm>
        </p:spPr>
        <p:txBody>
          <a:bodyPr>
            <a:normAutofit fontScale="90000"/>
          </a:bodyPr>
          <a:lstStyle/>
          <a:p>
            <a:r>
              <a:rPr lang="cs-CZ" sz="49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Schoolbook" pitchFamily="18" charset="0"/>
              </a:rPr>
              <a:t/>
            </a:r>
            <a:br>
              <a:rPr lang="cs-CZ" sz="49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Schoolbook" pitchFamily="18" charset="0"/>
              </a:rPr>
            </a:br>
            <a:r>
              <a:rPr lang="cs-CZ" sz="49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Schoolbook" pitchFamily="18" charset="0"/>
              </a:rPr>
              <a:t/>
            </a:r>
            <a:br>
              <a:rPr lang="cs-CZ" sz="49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Schoolbook" pitchFamily="18" charset="0"/>
              </a:rPr>
            </a:br>
            <a:r>
              <a:rPr lang="cs-CZ" sz="49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Schoolbook" pitchFamily="18" charset="0"/>
              </a:rPr>
              <a:t>Pozdní gotika: </a:t>
            </a:r>
            <a:br>
              <a:rPr lang="cs-CZ" sz="49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Schoolbook" pitchFamily="18" charset="0"/>
              </a:rPr>
            </a:br>
            <a:r>
              <a:rPr lang="cs-CZ" sz="49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Schoolbook" pitchFamily="18" charset="0"/>
              </a:rPr>
              <a:t>přelom 15. - 16. století</a:t>
            </a:r>
            <a:br>
              <a:rPr lang="cs-CZ" sz="49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Schoolbook" pitchFamily="18" charset="0"/>
              </a:rPr>
            </a:br>
            <a:r>
              <a:rPr lang="cs-CZ" b="1" dirty="0" smtClean="0">
                <a:effectLst/>
                <a:latin typeface="Century Schoolbook" pitchFamily="18" charset="0"/>
              </a:rPr>
              <a:t/>
            </a:r>
            <a:br>
              <a:rPr lang="cs-CZ" b="1" dirty="0" smtClean="0">
                <a:effectLst/>
                <a:latin typeface="Century Schoolbook" pitchFamily="18" charset="0"/>
              </a:rPr>
            </a:br>
            <a:endParaRPr lang="cs-CZ" b="1" dirty="0">
              <a:effectLst/>
              <a:latin typeface="Century Schoolbook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2976" y="2143116"/>
            <a:ext cx="7498080" cy="412434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Je označována také jako </a:t>
            </a:r>
            <a:r>
              <a:rPr lang="cs-CZ" b="1" u="sng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jagellonská gotika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 nebo </a:t>
            </a:r>
            <a:r>
              <a:rPr lang="cs-CZ" b="1" u="sng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vladislavská gotika.</a:t>
            </a:r>
          </a:p>
          <a:p>
            <a:pPr>
              <a:buNone/>
            </a:pPr>
            <a:endParaRPr lang="cs-CZ" b="1" u="sng" dirty="0" smtClean="0">
              <a:solidFill>
                <a:schemeClr val="accent5">
                  <a:lumMod val="75000"/>
                </a:schemeClr>
              </a:solidFill>
              <a:latin typeface="Century Schoolbook" pitchFamily="18" charset="0"/>
            </a:endParaRPr>
          </a:p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Stavěly se paláce, chrámy, opevnění, radnice, měšťanské domy, přestavovaly se hrady. </a:t>
            </a:r>
          </a:p>
          <a:p>
            <a:pPr>
              <a:buNone/>
            </a:pPr>
            <a:endParaRPr lang="cs-CZ" sz="2800" b="1" dirty="0">
              <a:solidFill>
                <a:schemeClr val="accent5">
                  <a:lumMod val="75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260648"/>
            <a:ext cx="7848872" cy="1143000"/>
          </a:xfrm>
        </p:spPr>
        <p:txBody>
          <a:bodyPr>
            <a:normAutofit fontScale="90000"/>
          </a:bodyPr>
          <a:lstStyle/>
          <a:p>
            <a:r>
              <a:rPr lang="cs-CZ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Schoolbook" pitchFamily="18" charset="0"/>
              </a:rPr>
              <a:t>Stavitelé Jagellonské gotiky:</a:t>
            </a:r>
            <a:br>
              <a:rPr lang="cs-CZ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Schoolbook" pitchFamily="18" charset="0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cs-CZ" sz="2400" b="1" u="sng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Matěj Rejsek z Prostějova</a:t>
            </a:r>
            <a:r>
              <a:rPr lang="cs-CZ" sz="2400" b="1" u="sng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  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		postavil Prašnou bránu, začal stavět 	chrám svaté 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Barbory v 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Kutné Hoře</a:t>
            </a:r>
          </a:p>
          <a:p>
            <a:pPr>
              <a:buFont typeface="Wingdings" pitchFamily="2" charset="2"/>
              <a:buChar char="§"/>
            </a:pPr>
            <a:r>
              <a:rPr lang="cs-CZ" sz="2400" b="1" u="sng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Benedikt </a:t>
            </a:r>
            <a:r>
              <a:rPr lang="cs-CZ" sz="2400" b="1" u="sng" dirty="0" err="1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Ried</a:t>
            </a:r>
            <a:r>
              <a:rPr lang="cs-CZ" sz="2400" b="1" u="sng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 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(</a:t>
            </a:r>
            <a:r>
              <a:rPr lang="cs-CZ" sz="2400" b="1" dirty="0" err="1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Rejt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)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		-přišel do Čech na pozvání Vladislava 	 	 Jagellonského - provedl přestavbu		 Pražského hradu – Vladislavský sál a		 Ludvíkovo křídlo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		- pokračoval stavbu chrámu svaté 			  Barbory v Kutné Hoře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		- přestavba hradů </a:t>
            </a:r>
            <a:r>
              <a:rPr lang="cs-CZ" sz="2400" b="1" dirty="0" err="1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Švihov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, Blatná  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		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83769" y="1196752"/>
            <a:ext cx="5156583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2195736" y="548680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Century Schoolbook" pitchFamily="18" charset="0"/>
              </a:rPr>
              <a:t>Historická podoba Vladislavského sálu</a:t>
            </a:r>
            <a:endParaRPr lang="cs-CZ" b="1" dirty="0">
              <a:solidFill>
                <a:schemeClr val="accent2">
                  <a:lumMod val="75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2060848"/>
            <a:ext cx="3129339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3861048"/>
            <a:ext cx="3569974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1475656" y="1052736"/>
            <a:ext cx="2757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  <a:latin typeface="Century Schoolbook" pitchFamily="18" charset="0"/>
              </a:rPr>
              <a:t>Vladislavský sál</a:t>
            </a:r>
            <a:endParaRPr lang="cs-CZ" sz="2400" b="1" dirty="0">
              <a:solidFill>
                <a:schemeClr val="accent2">
                  <a:lumMod val="50000"/>
                </a:schemeClr>
              </a:solidFill>
              <a:latin typeface="Century Schoolbook" pitchFamily="18" charset="0"/>
            </a:endParaRPr>
          </a:p>
        </p:txBody>
      </p:sp>
      <p:pic>
        <p:nvPicPr>
          <p:cNvPr id="1028" name="Picture 4" descr="C:\Documents and Settings\oem\Dokumenty\Obrázky\Míčová\Jagellonci\pha1-prazsky-hrad40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692696"/>
            <a:ext cx="4242316" cy="2826443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6444208" y="836712"/>
            <a:ext cx="19992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Vladislavský sál</a:t>
            </a:r>
          </a:p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Pražského hradu</a:t>
            </a:r>
            <a:endParaRPr lang="cs-CZ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2204864"/>
            <a:ext cx="4976328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2987824" y="1052736"/>
            <a:ext cx="3677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Starý královský palác</a:t>
            </a:r>
            <a:endParaRPr lang="cs-CZ" sz="2400" b="1" dirty="0">
              <a:solidFill>
                <a:schemeClr val="accent3">
                  <a:lumMod val="75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oem\Dokumenty\Obrázky\Míčová\Jagellonci\pha1-prazsky-hrad40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548680"/>
            <a:ext cx="3790051" cy="5688632"/>
          </a:xfrm>
          <a:prstGeom prst="rect">
            <a:avLst/>
          </a:prstGeom>
          <a:noFill/>
          <a:ln w="19050">
            <a:solidFill>
              <a:schemeClr val="accent5">
                <a:lumMod val="75000"/>
              </a:schemeClr>
            </a:solidFill>
          </a:ln>
        </p:spPr>
      </p:pic>
      <p:sp>
        <p:nvSpPr>
          <p:cNvPr id="4" name="TextovéPole 3"/>
          <p:cNvSpPr txBox="1"/>
          <p:nvPr/>
        </p:nvSpPr>
        <p:spPr>
          <a:xfrm>
            <a:off x="5139378" y="2204864"/>
            <a:ext cx="4004622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Jezdecké schody </a:t>
            </a:r>
          </a:p>
          <a:p>
            <a:pPr algn="ctr"/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  <a:latin typeface="Century Schoolbook" pitchFamily="18" charset="0"/>
              </a:rPr>
              <a:t>ve starém královském paláci</a:t>
            </a:r>
          </a:p>
          <a:p>
            <a:endParaRPr lang="cs-CZ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pload.wikimedia.org/wikipedia/commons/thumb/4/47/Prag_Pulverturm.jpg/220px-Prag_Pulvertur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571480"/>
            <a:ext cx="4444999" cy="5354205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6143636" y="1000108"/>
            <a:ext cx="23535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2060"/>
                </a:solidFill>
                <a:latin typeface="Century Schoolbook" pitchFamily="18" charset="0"/>
              </a:rPr>
              <a:t>Prašná brána</a:t>
            </a:r>
          </a:p>
          <a:p>
            <a:pPr algn="ctr"/>
            <a:r>
              <a:rPr lang="cs-CZ" sz="2400" b="1" dirty="0" smtClean="0">
                <a:solidFill>
                  <a:srgbClr val="002060"/>
                </a:solidFill>
                <a:latin typeface="Century Schoolbook" pitchFamily="18" charset="0"/>
              </a:rPr>
              <a:t> v Praze</a:t>
            </a:r>
            <a:endParaRPr lang="cs-CZ" sz="2400" b="1" dirty="0">
              <a:solidFill>
                <a:srgbClr val="002060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500042"/>
            <a:ext cx="4286250" cy="5715000"/>
          </a:xfrm>
          <a:prstGeom prst="rect">
            <a:avLst/>
          </a:prstGeom>
          <a:noFill/>
          <a:ln w="9525">
            <a:solidFill>
              <a:srgbClr val="006600"/>
            </a:solidFill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5715008" y="1000108"/>
            <a:ext cx="32147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6600"/>
                </a:solidFill>
                <a:latin typeface="Century Schoolbook" pitchFamily="18" charset="0"/>
              </a:rPr>
              <a:t>Chrám </a:t>
            </a:r>
          </a:p>
          <a:p>
            <a:r>
              <a:rPr lang="cs-CZ" sz="2400" b="1" dirty="0" smtClean="0">
                <a:solidFill>
                  <a:srgbClr val="006600"/>
                </a:solidFill>
                <a:latin typeface="Century Schoolbook" pitchFamily="18" charset="0"/>
              </a:rPr>
              <a:t>svaté Barbory </a:t>
            </a:r>
          </a:p>
          <a:p>
            <a:r>
              <a:rPr lang="cs-CZ" sz="2400" b="1" dirty="0" smtClean="0">
                <a:solidFill>
                  <a:srgbClr val="006600"/>
                </a:solidFill>
                <a:latin typeface="Century Schoolbook" pitchFamily="18" charset="0"/>
              </a:rPr>
              <a:t>v Kutné Hoře </a:t>
            </a:r>
            <a:endParaRPr lang="cs-CZ" sz="2400" b="1" dirty="0">
              <a:solidFill>
                <a:srgbClr val="006600"/>
              </a:solidFill>
              <a:latin typeface="Century Schoolbook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86446" y="4214818"/>
            <a:ext cx="31432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6600"/>
                </a:solidFill>
                <a:latin typeface="Century Schoolbook" pitchFamily="18" charset="0"/>
              </a:rPr>
              <a:t>Průčelí chrámu a opěrný systém, </a:t>
            </a:r>
          </a:p>
          <a:p>
            <a:r>
              <a:rPr lang="cs-CZ" sz="2400" b="1" dirty="0" smtClean="0">
                <a:solidFill>
                  <a:srgbClr val="006600"/>
                </a:solidFill>
                <a:latin typeface="Century Schoolbook" pitchFamily="18" charset="0"/>
              </a:rPr>
              <a:t>dílo architekta Benedikta </a:t>
            </a:r>
            <a:r>
              <a:rPr lang="cs-CZ" sz="2400" b="1" dirty="0" err="1" smtClean="0">
                <a:solidFill>
                  <a:srgbClr val="006600"/>
                </a:solidFill>
                <a:latin typeface="Century Schoolbook" pitchFamily="18" charset="0"/>
              </a:rPr>
              <a:t>Rieda</a:t>
            </a:r>
            <a:endParaRPr lang="cs-CZ" sz="2400" b="1" dirty="0">
              <a:solidFill>
                <a:srgbClr val="006600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60648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5214942" y="642918"/>
            <a:ext cx="36134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Chrám svaté Barbory</a:t>
            </a:r>
            <a:endParaRPr lang="cs-CZ" sz="2400" b="1" dirty="0">
              <a:solidFill>
                <a:schemeClr val="accent3">
                  <a:lumMod val="75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oma\Dokumenty\Obrázky\Jagellonci\800px-Svihov_od_jihu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2071678"/>
            <a:ext cx="6084483" cy="4183082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1285852" y="357166"/>
            <a:ext cx="762420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25429F"/>
                </a:solidFill>
                <a:latin typeface="Century Schoolbook" pitchFamily="18" charset="0"/>
              </a:rPr>
              <a:t>Hrad </a:t>
            </a:r>
            <a:r>
              <a:rPr lang="cs-CZ" sz="2400" b="1" dirty="0" err="1" smtClean="0">
                <a:solidFill>
                  <a:srgbClr val="25429F"/>
                </a:solidFill>
                <a:latin typeface="Century Schoolbook" pitchFamily="18" charset="0"/>
              </a:rPr>
              <a:t>Švihov</a:t>
            </a:r>
            <a:endParaRPr lang="cs-CZ" sz="2400" b="1" dirty="0" smtClean="0">
              <a:solidFill>
                <a:srgbClr val="25429F"/>
              </a:solidFill>
              <a:latin typeface="Century Schoolbook" pitchFamily="18" charset="0"/>
            </a:endParaRPr>
          </a:p>
          <a:p>
            <a:r>
              <a:rPr lang="cs-CZ" sz="2400" dirty="0" smtClean="0">
                <a:solidFill>
                  <a:srgbClr val="25429F"/>
                </a:solidFill>
                <a:latin typeface="Century Schoolbook" pitchFamily="18" charset="0"/>
              </a:rPr>
              <a:t>Hrad nechal vystavět </a:t>
            </a:r>
            <a:r>
              <a:rPr lang="cs-CZ" sz="2400" dirty="0" err="1" smtClean="0">
                <a:solidFill>
                  <a:srgbClr val="25429F"/>
                </a:solidFill>
                <a:latin typeface="Century Schoolbook" pitchFamily="18" charset="0"/>
              </a:rPr>
              <a:t>Púta</a:t>
            </a:r>
            <a:r>
              <a:rPr lang="cs-CZ" sz="2400" dirty="0" smtClean="0">
                <a:solidFill>
                  <a:srgbClr val="25429F"/>
                </a:solidFill>
                <a:latin typeface="Century Schoolbook" pitchFamily="18" charset="0"/>
              </a:rPr>
              <a:t> </a:t>
            </a:r>
            <a:r>
              <a:rPr lang="cs-CZ" sz="2400" dirty="0" err="1" smtClean="0">
                <a:solidFill>
                  <a:srgbClr val="25429F"/>
                </a:solidFill>
                <a:latin typeface="Century Schoolbook" pitchFamily="18" charset="0"/>
              </a:rPr>
              <a:t>Švihovský</a:t>
            </a:r>
            <a:r>
              <a:rPr lang="cs-CZ" sz="2400" dirty="0" smtClean="0">
                <a:solidFill>
                  <a:srgbClr val="25429F"/>
                </a:solidFill>
                <a:latin typeface="Century Schoolbook" pitchFamily="18" charset="0"/>
              </a:rPr>
              <a:t> z </a:t>
            </a:r>
            <a:r>
              <a:rPr lang="cs-CZ" sz="2400" dirty="0" err="1" smtClean="0">
                <a:solidFill>
                  <a:srgbClr val="25429F"/>
                </a:solidFill>
                <a:latin typeface="Century Schoolbook" pitchFamily="18" charset="0"/>
              </a:rPr>
              <a:t>Rýzmberka</a:t>
            </a:r>
            <a:r>
              <a:rPr lang="cs-CZ" sz="2400" dirty="0" smtClean="0">
                <a:solidFill>
                  <a:srgbClr val="25429F"/>
                </a:solidFill>
                <a:latin typeface="Century Schoolbook" pitchFamily="18" charset="0"/>
              </a:rPr>
              <a:t> </a:t>
            </a:r>
          </a:p>
          <a:p>
            <a:r>
              <a:rPr lang="cs-CZ" sz="2400" dirty="0" smtClean="0">
                <a:solidFill>
                  <a:srgbClr val="25429F"/>
                </a:solidFill>
                <a:latin typeface="Century Schoolbook" pitchFamily="18" charset="0"/>
              </a:rPr>
              <a:t>v letech 1480 - 1489, jeho synové k dokončení stavby</a:t>
            </a:r>
          </a:p>
          <a:p>
            <a:r>
              <a:rPr lang="cs-CZ" sz="2400" dirty="0" smtClean="0">
                <a:solidFill>
                  <a:srgbClr val="25429F"/>
                </a:solidFill>
                <a:latin typeface="Century Schoolbook" pitchFamily="18" charset="0"/>
              </a:rPr>
              <a:t>přizvali Benedikta </a:t>
            </a:r>
            <a:r>
              <a:rPr lang="cs-CZ" sz="2400" dirty="0" err="1" smtClean="0">
                <a:solidFill>
                  <a:srgbClr val="25429F"/>
                </a:solidFill>
                <a:latin typeface="Century Schoolbook" pitchFamily="18" charset="0"/>
              </a:rPr>
              <a:t>Rieda</a:t>
            </a:r>
            <a:r>
              <a:rPr lang="cs-CZ" sz="2400" dirty="0" smtClean="0">
                <a:solidFill>
                  <a:srgbClr val="25429F"/>
                </a:solidFill>
                <a:latin typeface="Century Schoolbook" pitchFamily="18" charset="0"/>
              </a:rPr>
              <a:t>.</a:t>
            </a:r>
          </a:p>
          <a:p>
            <a:endParaRPr lang="cs-CZ" sz="2400" b="1" dirty="0">
              <a:solidFill>
                <a:schemeClr val="accent6">
                  <a:lumMod val="75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oma\Dokumenty\Obrázky\Jagellonci\800px-Zámek_Blatná_(2010)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2143116"/>
            <a:ext cx="5214974" cy="3911231"/>
          </a:xfrm>
          <a:prstGeom prst="rect">
            <a:avLst/>
          </a:prstGeom>
          <a:noFill/>
          <a:ln>
            <a:solidFill>
              <a:srgbClr val="006600"/>
            </a:solidFill>
          </a:ln>
        </p:spPr>
      </p:pic>
      <p:sp>
        <p:nvSpPr>
          <p:cNvPr id="4" name="TextovéPole 3"/>
          <p:cNvSpPr txBox="1"/>
          <p:nvPr/>
        </p:nvSpPr>
        <p:spPr>
          <a:xfrm>
            <a:off x="1500166" y="285728"/>
            <a:ext cx="69294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Blatná:</a:t>
            </a:r>
          </a:p>
          <a:p>
            <a:r>
              <a:rPr lang="cs-CZ" sz="2400" dirty="0" smtClean="0">
                <a:solidFill>
                  <a:srgbClr val="006600"/>
                </a:solidFill>
                <a:latin typeface="Century Schoolbook" pitchFamily="18" charset="0"/>
              </a:rPr>
              <a:t>Na konci 15. století pracoval na přestavbě hradu Blatná Benedikt </a:t>
            </a:r>
            <a:r>
              <a:rPr lang="cs-CZ" sz="2400" dirty="0" err="1" smtClean="0">
                <a:solidFill>
                  <a:srgbClr val="006600"/>
                </a:solidFill>
                <a:latin typeface="Century Schoolbook" pitchFamily="18" charset="0"/>
              </a:rPr>
              <a:t>Ried</a:t>
            </a:r>
            <a:r>
              <a:rPr lang="cs-CZ" sz="2400" dirty="0" smtClean="0">
                <a:solidFill>
                  <a:srgbClr val="006600"/>
                </a:solidFill>
                <a:latin typeface="Century Schoolbook" pitchFamily="18" charset="0"/>
              </a:rPr>
              <a:t> ve službách  pana </a:t>
            </a:r>
            <a:r>
              <a:rPr lang="cs-CZ" sz="2400" dirty="0" err="1" smtClean="0">
                <a:solidFill>
                  <a:srgbClr val="006600"/>
                </a:solidFill>
                <a:latin typeface="Century Schoolbook" pitchFamily="18" charset="0"/>
              </a:rPr>
              <a:t>Zděňka</a:t>
            </a:r>
            <a:r>
              <a:rPr lang="cs-CZ" sz="2400" dirty="0" smtClean="0">
                <a:solidFill>
                  <a:srgbClr val="006600"/>
                </a:solidFill>
                <a:latin typeface="Century Schoolbook" pitchFamily="18" charset="0"/>
              </a:rPr>
              <a:t> Lva z </a:t>
            </a:r>
            <a:r>
              <a:rPr lang="cs-CZ" sz="2400" dirty="0" err="1" smtClean="0">
                <a:solidFill>
                  <a:srgbClr val="006600"/>
                </a:solidFill>
                <a:latin typeface="Century Schoolbook" pitchFamily="18" charset="0"/>
              </a:rPr>
              <a:t>Rožmitálu</a:t>
            </a:r>
            <a:r>
              <a:rPr lang="cs-CZ" sz="2400" dirty="0" smtClean="0">
                <a:solidFill>
                  <a:srgbClr val="006600"/>
                </a:solidFill>
                <a:latin typeface="Century Schoolbook" pitchFamily="18" charset="0"/>
              </a:rPr>
              <a:t>.</a:t>
            </a:r>
            <a:endParaRPr lang="cs-CZ" sz="2400" dirty="0">
              <a:solidFill>
                <a:srgbClr val="006600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 smtClean="0">
                <a:latin typeface="Century Schoolbook" pitchFamily="18" charset="0"/>
              </a:rPr>
              <a:t>Citováno v licenci </a:t>
            </a:r>
            <a:r>
              <a:rPr lang="cs-CZ" sz="4000" dirty="0" err="1" smtClean="0">
                <a:latin typeface="Century Schoolbook" pitchFamily="18" charset="0"/>
              </a:rPr>
              <a:t>Wikimedia</a:t>
            </a:r>
            <a:r>
              <a:rPr lang="cs-CZ" sz="4000" dirty="0" smtClean="0">
                <a:latin typeface="Century Schoolbook" pitchFamily="18" charset="0"/>
              </a:rPr>
              <a:t> </a:t>
            </a:r>
            <a:r>
              <a:rPr lang="cs-CZ" sz="4000" dirty="0" err="1" smtClean="0">
                <a:latin typeface="Century Schoolbook" pitchFamily="18" charset="0"/>
              </a:rPr>
              <a:t>Commons</a:t>
            </a:r>
            <a:r>
              <a:rPr lang="cs-CZ" sz="4000" dirty="0" smtClean="0">
                <a:latin typeface="Century Schoolbook" pitchFamily="18" charset="0"/>
              </a:rPr>
              <a:t> 16</a:t>
            </a:r>
            <a:r>
              <a:rPr lang="cs-CZ" sz="4000" dirty="0" smtClean="0">
                <a:latin typeface="Century Schoolbook" pitchFamily="18" charset="0"/>
              </a:rPr>
              <a:t>. 4</a:t>
            </a:r>
            <a:r>
              <a:rPr lang="cs-CZ" sz="4000" dirty="0" smtClean="0">
                <a:latin typeface="Century Schoolbook" pitchFamily="18" charset="0"/>
              </a:rPr>
              <a:t>. 2013</a:t>
            </a:r>
            <a:endParaRPr lang="cs-CZ" sz="4000" dirty="0">
              <a:latin typeface="Century Schoolbook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dirty="0" smtClean="0">
                <a:latin typeface="Century Schoolbook" pitchFamily="18" charset="0"/>
              </a:rPr>
              <a:t>Snímek 5: Vladislavský sál </a:t>
            </a:r>
            <a:r>
              <a:rPr lang="cs-CZ" sz="1200" dirty="0" smtClean="0">
                <a:latin typeface="Century Schoolbook" pitchFamily="18" charset="0"/>
                <a:hlinkClick r:id="rId2"/>
              </a:rPr>
              <a:t>http://upload.wikimedia.org/wikipedia/commons/5/57/FFridrich%2C_Praha%2C_Vladislavsky_sal.jpg</a:t>
            </a:r>
            <a:endParaRPr lang="cs-CZ" sz="1200" dirty="0" smtClean="0">
              <a:latin typeface="Century Schoolbook" pitchFamily="18" charset="0"/>
            </a:endParaRPr>
          </a:p>
          <a:p>
            <a:r>
              <a:rPr lang="cs-CZ" sz="1200" dirty="0" smtClean="0">
                <a:latin typeface="Century Schoolbook" pitchFamily="18" charset="0"/>
              </a:rPr>
              <a:t>Snímek 6: Vladislavský sál       </a:t>
            </a:r>
            <a:r>
              <a:rPr lang="cs-CZ" sz="1200" dirty="0" smtClean="0">
                <a:latin typeface="Century Schoolbook" pitchFamily="18" charset="0"/>
                <a:hlinkClick r:id="rId3"/>
              </a:rPr>
              <a:t>http://upload.wikimedia.org/wikipedia/commons/thumb/b/ba/Prag_Vladislav-Saal.jpg/260px-Prag_Vladislav-Saal.jpg</a:t>
            </a:r>
            <a:r>
              <a:rPr lang="cs-CZ" sz="1200" dirty="0" smtClean="0">
                <a:latin typeface="Century Schoolbook" pitchFamily="18" charset="0"/>
              </a:rPr>
              <a:t>                                                                     </a:t>
            </a:r>
            <a:r>
              <a:rPr lang="cs-CZ" sz="1200" dirty="0" smtClean="0">
                <a:latin typeface="Century Schoolbook" pitchFamily="18" charset="0"/>
                <a:hlinkClick r:id="rId4"/>
              </a:rPr>
              <a:t>http://www.</a:t>
            </a:r>
            <a:r>
              <a:rPr lang="cs-CZ" sz="1200" dirty="0" err="1" smtClean="0">
                <a:latin typeface="Century Schoolbook" pitchFamily="18" charset="0"/>
                <a:hlinkClick r:id="rId4"/>
              </a:rPr>
              <a:t>praguecityline.cz</a:t>
            </a:r>
            <a:r>
              <a:rPr lang="cs-CZ" sz="1200" dirty="0" smtClean="0">
                <a:latin typeface="Century Schoolbook" pitchFamily="18" charset="0"/>
                <a:hlinkClick r:id="rId4"/>
              </a:rPr>
              <a:t>/</a:t>
            </a:r>
            <a:r>
              <a:rPr lang="cs-CZ" sz="1200" dirty="0" err="1" smtClean="0">
                <a:latin typeface="Century Schoolbook" pitchFamily="18" charset="0"/>
                <a:hlinkClick r:id="rId4"/>
              </a:rPr>
              <a:t>wp</a:t>
            </a:r>
            <a:r>
              <a:rPr lang="cs-CZ" sz="1200" dirty="0" smtClean="0">
                <a:latin typeface="Century Schoolbook" pitchFamily="18" charset="0"/>
                <a:hlinkClick r:id="rId4"/>
              </a:rPr>
              <a:t>-</a:t>
            </a:r>
            <a:r>
              <a:rPr lang="cs-CZ" sz="1200" dirty="0" err="1" smtClean="0">
                <a:latin typeface="Century Schoolbook" pitchFamily="18" charset="0"/>
                <a:hlinkClick r:id="rId4"/>
              </a:rPr>
              <a:t>content</a:t>
            </a:r>
            <a:r>
              <a:rPr lang="cs-CZ" sz="1200" dirty="0" smtClean="0">
                <a:latin typeface="Century Schoolbook" pitchFamily="18" charset="0"/>
                <a:hlinkClick r:id="rId4"/>
              </a:rPr>
              <a:t>/</a:t>
            </a:r>
            <a:r>
              <a:rPr lang="cs-CZ" sz="1200" dirty="0" err="1" smtClean="0">
                <a:latin typeface="Century Schoolbook" pitchFamily="18" charset="0"/>
                <a:hlinkClick r:id="rId4"/>
              </a:rPr>
              <a:t>gallery</a:t>
            </a:r>
            <a:r>
              <a:rPr lang="cs-CZ" sz="1200" dirty="0" smtClean="0">
                <a:latin typeface="Century Schoolbook" pitchFamily="18" charset="0"/>
                <a:hlinkClick r:id="rId4"/>
              </a:rPr>
              <a:t>/</a:t>
            </a:r>
            <a:r>
              <a:rPr lang="cs-CZ" sz="1200" dirty="0" err="1" smtClean="0">
                <a:latin typeface="Century Schoolbook" pitchFamily="18" charset="0"/>
                <a:hlinkClick r:id="rId4"/>
              </a:rPr>
              <a:t>cache</a:t>
            </a:r>
            <a:r>
              <a:rPr lang="cs-CZ" sz="1200" dirty="0" smtClean="0">
                <a:latin typeface="Century Schoolbook" pitchFamily="18" charset="0"/>
                <a:hlinkClick r:id="rId4"/>
              </a:rPr>
              <a:t>/1235__320x240_pha1-</a:t>
            </a:r>
            <a:r>
              <a:rPr lang="cs-CZ" sz="1200" dirty="0" err="1" smtClean="0">
                <a:latin typeface="Century Schoolbook" pitchFamily="18" charset="0"/>
                <a:hlinkClick r:id="rId4"/>
              </a:rPr>
              <a:t>prazsky</a:t>
            </a:r>
            <a:r>
              <a:rPr lang="cs-CZ" sz="1200" dirty="0" smtClean="0">
                <a:latin typeface="Century Schoolbook" pitchFamily="18" charset="0"/>
                <a:hlinkClick r:id="rId4"/>
              </a:rPr>
              <a:t>-hrad4039.jpg</a:t>
            </a:r>
            <a:r>
              <a:rPr lang="cs-CZ" sz="1200" dirty="0" smtClean="0">
                <a:latin typeface="Century Schoolbook" pitchFamily="18" charset="0"/>
              </a:rPr>
              <a:t>    </a:t>
            </a:r>
            <a:r>
              <a:rPr lang="cs-CZ" sz="1200" dirty="0" smtClean="0">
                <a:latin typeface="Century Schoolbook" pitchFamily="18" charset="0"/>
                <a:hlinkClick r:id="rId5"/>
              </a:rPr>
              <a:t>http://www.</a:t>
            </a:r>
            <a:r>
              <a:rPr lang="cs-CZ" sz="1200" dirty="0" err="1" smtClean="0">
                <a:latin typeface="Century Schoolbook" pitchFamily="18" charset="0"/>
                <a:hlinkClick r:id="rId5"/>
              </a:rPr>
              <a:t>praguecityline.cz</a:t>
            </a:r>
            <a:r>
              <a:rPr lang="cs-CZ" sz="1200" dirty="0" smtClean="0">
                <a:latin typeface="Century Schoolbook" pitchFamily="18" charset="0"/>
                <a:hlinkClick r:id="rId5"/>
              </a:rPr>
              <a:t>/</a:t>
            </a:r>
            <a:r>
              <a:rPr lang="cs-CZ" sz="1200" dirty="0" err="1" smtClean="0">
                <a:latin typeface="Century Schoolbook" pitchFamily="18" charset="0"/>
                <a:hlinkClick r:id="rId5"/>
              </a:rPr>
              <a:t>wp</a:t>
            </a:r>
            <a:r>
              <a:rPr lang="cs-CZ" sz="1200" dirty="0" smtClean="0">
                <a:latin typeface="Century Schoolbook" pitchFamily="18" charset="0"/>
                <a:hlinkClick r:id="rId5"/>
              </a:rPr>
              <a:t>-</a:t>
            </a:r>
            <a:r>
              <a:rPr lang="cs-CZ" sz="1200" dirty="0" err="1" smtClean="0">
                <a:latin typeface="Century Schoolbook" pitchFamily="18" charset="0"/>
                <a:hlinkClick r:id="rId5"/>
              </a:rPr>
              <a:t>content</a:t>
            </a:r>
            <a:r>
              <a:rPr lang="cs-CZ" sz="1200" dirty="0" smtClean="0">
                <a:latin typeface="Century Schoolbook" pitchFamily="18" charset="0"/>
                <a:hlinkClick r:id="rId5"/>
              </a:rPr>
              <a:t>/</a:t>
            </a:r>
            <a:r>
              <a:rPr lang="cs-CZ" sz="1200" dirty="0" err="1" smtClean="0">
                <a:latin typeface="Century Schoolbook" pitchFamily="18" charset="0"/>
                <a:hlinkClick r:id="rId5"/>
              </a:rPr>
              <a:t>gallery</a:t>
            </a:r>
            <a:r>
              <a:rPr lang="cs-CZ" sz="1200" dirty="0" smtClean="0">
                <a:latin typeface="Century Schoolbook" pitchFamily="18" charset="0"/>
                <a:hlinkClick r:id="rId5"/>
              </a:rPr>
              <a:t>/</a:t>
            </a:r>
            <a:r>
              <a:rPr lang="cs-CZ" sz="1200" dirty="0" err="1" smtClean="0">
                <a:latin typeface="Century Schoolbook" pitchFamily="18" charset="0"/>
                <a:hlinkClick r:id="rId5"/>
              </a:rPr>
              <a:t>prazsky</a:t>
            </a:r>
            <a:r>
              <a:rPr lang="cs-CZ" sz="1200" dirty="0" smtClean="0">
                <a:latin typeface="Century Schoolbook" pitchFamily="18" charset="0"/>
                <a:hlinkClick r:id="rId5"/>
              </a:rPr>
              <a:t>-hrad-</a:t>
            </a:r>
            <a:r>
              <a:rPr lang="cs-CZ" sz="1200" dirty="0" err="1" smtClean="0">
                <a:latin typeface="Century Schoolbook" pitchFamily="18" charset="0"/>
                <a:hlinkClick r:id="rId5"/>
              </a:rPr>
              <a:t>stary</a:t>
            </a:r>
            <a:r>
              <a:rPr lang="cs-CZ" sz="1200" dirty="0" smtClean="0">
                <a:latin typeface="Century Schoolbook" pitchFamily="18" charset="0"/>
                <a:hlinkClick r:id="rId5"/>
              </a:rPr>
              <a:t>-</a:t>
            </a:r>
            <a:r>
              <a:rPr lang="cs-CZ" sz="1200" dirty="0" err="1" smtClean="0">
                <a:latin typeface="Century Schoolbook" pitchFamily="18" charset="0"/>
                <a:hlinkClick r:id="rId5"/>
              </a:rPr>
              <a:t>kralovsky</a:t>
            </a:r>
            <a:r>
              <a:rPr lang="cs-CZ" sz="1200" dirty="0" smtClean="0">
                <a:latin typeface="Century Schoolbook" pitchFamily="18" charset="0"/>
                <a:hlinkClick r:id="rId5"/>
              </a:rPr>
              <a:t>-</a:t>
            </a:r>
            <a:r>
              <a:rPr lang="cs-CZ" sz="1200" dirty="0" err="1" smtClean="0">
                <a:latin typeface="Century Schoolbook" pitchFamily="18" charset="0"/>
                <a:hlinkClick r:id="rId5"/>
              </a:rPr>
              <a:t>palac</a:t>
            </a:r>
            <a:r>
              <a:rPr lang="cs-CZ" sz="1200" dirty="0" smtClean="0">
                <a:latin typeface="Century Schoolbook" pitchFamily="18" charset="0"/>
                <a:hlinkClick r:id="rId5"/>
              </a:rPr>
              <a:t>/pha1-</a:t>
            </a:r>
            <a:r>
              <a:rPr lang="cs-CZ" sz="1200" dirty="0" err="1" smtClean="0">
                <a:latin typeface="Century Schoolbook" pitchFamily="18" charset="0"/>
                <a:hlinkClick r:id="rId5"/>
              </a:rPr>
              <a:t>prazsky</a:t>
            </a:r>
            <a:r>
              <a:rPr lang="cs-CZ" sz="1200" dirty="0" smtClean="0">
                <a:latin typeface="Century Schoolbook" pitchFamily="18" charset="0"/>
                <a:hlinkClick r:id="rId5"/>
              </a:rPr>
              <a:t>-hrad4053.jpg</a:t>
            </a:r>
            <a:r>
              <a:rPr lang="cs-CZ" sz="1200" dirty="0" smtClean="0">
                <a:latin typeface="Century Schoolbook" pitchFamily="18" charset="0"/>
              </a:rPr>
              <a:t> </a:t>
            </a:r>
          </a:p>
          <a:p>
            <a:r>
              <a:rPr lang="cs-CZ" sz="1200" dirty="0" smtClean="0">
                <a:latin typeface="Century Schoolbook" pitchFamily="18" charset="0"/>
              </a:rPr>
              <a:t>Snímek 8: Jezdecké schody                                                                          </a:t>
            </a:r>
            <a:r>
              <a:rPr lang="cs-CZ" sz="1200" dirty="0" smtClean="0">
                <a:latin typeface="Century Schoolbook" pitchFamily="18" charset="0"/>
                <a:hlinkClick r:id="rId6"/>
              </a:rPr>
              <a:t>http://www.</a:t>
            </a:r>
            <a:r>
              <a:rPr lang="cs-CZ" sz="1200" dirty="0" err="1" smtClean="0">
                <a:latin typeface="Century Schoolbook" pitchFamily="18" charset="0"/>
                <a:hlinkClick r:id="rId6"/>
              </a:rPr>
              <a:t>praguecityline.cz</a:t>
            </a:r>
            <a:r>
              <a:rPr lang="cs-CZ" sz="1200" dirty="0" smtClean="0">
                <a:latin typeface="Century Schoolbook" pitchFamily="18" charset="0"/>
                <a:hlinkClick r:id="rId6"/>
              </a:rPr>
              <a:t>/</a:t>
            </a:r>
            <a:r>
              <a:rPr lang="cs-CZ" sz="1200" dirty="0" err="1" smtClean="0">
                <a:latin typeface="Century Schoolbook" pitchFamily="18" charset="0"/>
                <a:hlinkClick r:id="rId6"/>
              </a:rPr>
              <a:t>wp</a:t>
            </a:r>
            <a:r>
              <a:rPr lang="cs-CZ" sz="1200" dirty="0" smtClean="0">
                <a:latin typeface="Century Schoolbook" pitchFamily="18" charset="0"/>
                <a:hlinkClick r:id="rId6"/>
              </a:rPr>
              <a:t>-</a:t>
            </a:r>
            <a:r>
              <a:rPr lang="cs-CZ" sz="1200" dirty="0" err="1" smtClean="0">
                <a:latin typeface="Century Schoolbook" pitchFamily="18" charset="0"/>
                <a:hlinkClick r:id="rId6"/>
              </a:rPr>
              <a:t>content</a:t>
            </a:r>
            <a:r>
              <a:rPr lang="cs-CZ" sz="1200" dirty="0" smtClean="0">
                <a:latin typeface="Century Schoolbook" pitchFamily="18" charset="0"/>
                <a:hlinkClick r:id="rId6"/>
              </a:rPr>
              <a:t>/</a:t>
            </a:r>
            <a:r>
              <a:rPr lang="cs-CZ" sz="1200" dirty="0" err="1" smtClean="0">
                <a:latin typeface="Century Schoolbook" pitchFamily="18" charset="0"/>
                <a:hlinkClick r:id="rId6"/>
              </a:rPr>
              <a:t>gallery</a:t>
            </a:r>
            <a:r>
              <a:rPr lang="cs-CZ" sz="1200" dirty="0" smtClean="0">
                <a:latin typeface="Century Schoolbook" pitchFamily="18" charset="0"/>
                <a:hlinkClick r:id="rId6"/>
              </a:rPr>
              <a:t>/</a:t>
            </a:r>
            <a:r>
              <a:rPr lang="cs-CZ" sz="1200" dirty="0" err="1" smtClean="0">
                <a:latin typeface="Century Schoolbook" pitchFamily="18" charset="0"/>
                <a:hlinkClick r:id="rId6"/>
              </a:rPr>
              <a:t>prazsky</a:t>
            </a:r>
            <a:r>
              <a:rPr lang="cs-CZ" sz="1200" dirty="0" smtClean="0">
                <a:latin typeface="Century Schoolbook" pitchFamily="18" charset="0"/>
                <a:hlinkClick r:id="rId6"/>
              </a:rPr>
              <a:t>-hrad-</a:t>
            </a:r>
            <a:r>
              <a:rPr lang="cs-CZ" sz="1200" dirty="0" err="1" smtClean="0">
                <a:latin typeface="Century Schoolbook" pitchFamily="18" charset="0"/>
                <a:hlinkClick r:id="rId6"/>
              </a:rPr>
              <a:t>stary</a:t>
            </a:r>
            <a:r>
              <a:rPr lang="cs-CZ" sz="1200" dirty="0" smtClean="0">
                <a:latin typeface="Century Schoolbook" pitchFamily="18" charset="0"/>
                <a:hlinkClick r:id="rId6"/>
              </a:rPr>
              <a:t>-</a:t>
            </a:r>
            <a:r>
              <a:rPr lang="cs-CZ" sz="1200" dirty="0" err="1" smtClean="0">
                <a:latin typeface="Century Schoolbook" pitchFamily="18" charset="0"/>
                <a:hlinkClick r:id="rId6"/>
              </a:rPr>
              <a:t>kralovsky</a:t>
            </a:r>
            <a:r>
              <a:rPr lang="cs-CZ" sz="1200" dirty="0" smtClean="0">
                <a:latin typeface="Century Schoolbook" pitchFamily="18" charset="0"/>
                <a:hlinkClick r:id="rId6"/>
              </a:rPr>
              <a:t>-</a:t>
            </a:r>
            <a:r>
              <a:rPr lang="cs-CZ" sz="1200" dirty="0" err="1" smtClean="0">
                <a:latin typeface="Century Schoolbook" pitchFamily="18" charset="0"/>
                <a:hlinkClick r:id="rId6"/>
              </a:rPr>
              <a:t>palac</a:t>
            </a:r>
            <a:r>
              <a:rPr lang="cs-CZ" sz="1200" dirty="0" smtClean="0">
                <a:latin typeface="Century Schoolbook" pitchFamily="18" charset="0"/>
                <a:hlinkClick r:id="rId6"/>
              </a:rPr>
              <a:t>/</a:t>
            </a:r>
            <a:r>
              <a:rPr lang="cs-CZ" sz="1200" dirty="0" err="1" smtClean="0">
                <a:latin typeface="Century Schoolbook" pitchFamily="18" charset="0"/>
                <a:hlinkClick r:id="rId6"/>
              </a:rPr>
              <a:t>thumbs</a:t>
            </a:r>
            <a:r>
              <a:rPr lang="cs-CZ" sz="1200" dirty="0" smtClean="0">
                <a:latin typeface="Century Schoolbook" pitchFamily="18" charset="0"/>
                <a:hlinkClick r:id="rId6"/>
              </a:rPr>
              <a:t>/</a:t>
            </a:r>
            <a:r>
              <a:rPr lang="cs-CZ" sz="1200" dirty="0" err="1" smtClean="0">
                <a:latin typeface="Century Schoolbook" pitchFamily="18" charset="0"/>
                <a:hlinkClick r:id="rId6"/>
              </a:rPr>
              <a:t>thumbs</a:t>
            </a:r>
            <a:r>
              <a:rPr lang="cs-CZ" sz="1200" dirty="0" smtClean="0">
                <a:latin typeface="Century Schoolbook" pitchFamily="18" charset="0"/>
                <a:hlinkClick r:id="rId6"/>
              </a:rPr>
              <a:t>_pha1-</a:t>
            </a:r>
            <a:r>
              <a:rPr lang="cs-CZ" sz="1200" dirty="0" err="1" smtClean="0">
                <a:latin typeface="Century Schoolbook" pitchFamily="18" charset="0"/>
                <a:hlinkClick r:id="rId6"/>
              </a:rPr>
              <a:t>prazsky</a:t>
            </a:r>
            <a:r>
              <a:rPr lang="cs-CZ" sz="1200" dirty="0" smtClean="0">
                <a:latin typeface="Century Schoolbook" pitchFamily="18" charset="0"/>
                <a:hlinkClick r:id="rId6"/>
              </a:rPr>
              <a:t>-hrad4085.jpg</a:t>
            </a:r>
            <a:endParaRPr lang="cs-CZ" sz="1200" dirty="0" smtClean="0">
              <a:latin typeface="Century Schoolbook" pitchFamily="18" charset="0"/>
            </a:endParaRPr>
          </a:p>
          <a:p>
            <a:r>
              <a:rPr lang="cs-CZ" sz="1200" dirty="0" smtClean="0">
                <a:latin typeface="Century Schoolbook" pitchFamily="18" charset="0"/>
              </a:rPr>
              <a:t>Snímek 10: Chrám sv. Barbory                                                                                        </a:t>
            </a:r>
            <a:r>
              <a:rPr lang="cs-CZ" sz="1200" dirty="0" smtClean="0">
                <a:latin typeface="Century Schoolbook" pitchFamily="18" charset="0"/>
                <a:hlinkClick r:id="rId7"/>
              </a:rPr>
              <a:t>http://www.kutna-hora.</a:t>
            </a:r>
            <a:r>
              <a:rPr lang="cs-CZ" sz="1200" dirty="0" err="1" smtClean="0">
                <a:latin typeface="Century Schoolbook" pitchFamily="18" charset="0"/>
                <a:hlinkClick r:id="rId7"/>
              </a:rPr>
              <a:t>wz.cz</a:t>
            </a:r>
            <a:r>
              <a:rPr lang="cs-CZ" sz="1200" dirty="0" smtClean="0">
                <a:latin typeface="Century Schoolbook" pitchFamily="18" charset="0"/>
                <a:hlinkClick r:id="rId7"/>
              </a:rPr>
              <a:t>/</a:t>
            </a:r>
            <a:r>
              <a:rPr lang="cs-CZ" sz="1200" dirty="0" err="1" smtClean="0">
                <a:latin typeface="Century Schoolbook" pitchFamily="18" charset="0"/>
                <a:hlinkClick r:id="rId7"/>
              </a:rPr>
              <a:t>chram</a:t>
            </a:r>
            <a:r>
              <a:rPr lang="cs-CZ" sz="1200" dirty="0" smtClean="0">
                <a:latin typeface="Century Schoolbook" pitchFamily="18" charset="0"/>
                <a:hlinkClick r:id="rId7"/>
              </a:rPr>
              <a:t>-svate-</a:t>
            </a:r>
            <a:r>
              <a:rPr lang="cs-CZ" sz="1200" dirty="0" err="1" smtClean="0">
                <a:latin typeface="Century Schoolbook" pitchFamily="18" charset="0"/>
                <a:hlinkClick r:id="rId7"/>
              </a:rPr>
              <a:t>barbory.jpg</a:t>
            </a:r>
            <a:r>
              <a:rPr lang="cs-CZ" sz="1200" dirty="0" smtClean="0">
                <a:latin typeface="Century Schoolbook" pitchFamily="18" charset="0"/>
              </a:rPr>
              <a:t>     </a:t>
            </a:r>
          </a:p>
          <a:p>
            <a:r>
              <a:rPr lang="cs-CZ" sz="1200" dirty="0" smtClean="0">
                <a:latin typeface="Century Schoolbook" pitchFamily="18" charset="0"/>
              </a:rPr>
              <a:t>Snímek 11: Chrám sv. Barbory                                                                                       </a:t>
            </a:r>
            <a:r>
              <a:rPr lang="cs-CZ" sz="1200" dirty="0" smtClean="0">
                <a:latin typeface="Century Schoolbook" pitchFamily="18" charset="0"/>
                <a:hlinkClick r:id="rId8"/>
              </a:rPr>
              <a:t>http://www.kutna-hora.</a:t>
            </a:r>
            <a:r>
              <a:rPr lang="cs-CZ" sz="1200" dirty="0" err="1" smtClean="0">
                <a:latin typeface="Century Schoolbook" pitchFamily="18" charset="0"/>
                <a:hlinkClick r:id="rId8"/>
              </a:rPr>
              <a:t>wz.cz</a:t>
            </a:r>
            <a:r>
              <a:rPr lang="cs-CZ" sz="1200" dirty="0" smtClean="0">
                <a:latin typeface="Century Schoolbook" pitchFamily="18" charset="0"/>
                <a:hlinkClick r:id="rId8"/>
              </a:rPr>
              <a:t>/</a:t>
            </a:r>
            <a:r>
              <a:rPr lang="cs-CZ" sz="1200" dirty="0" err="1" smtClean="0">
                <a:latin typeface="Century Schoolbook" pitchFamily="18" charset="0"/>
                <a:hlinkClick r:id="rId8"/>
              </a:rPr>
              <a:t>barbora</a:t>
            </a:r>
            <a:r>
              <a:rPr lang="cs-CZ" sz="1200" dirty="0" smtClean="0">
                <a:latin typeface="Century Schoolbook" pitchFamily="18" charset="0"/>
                <a:hlinkClick r:id="rId8"/>
              </a:rPr>
              <a:t>-1.jpg</a:t>
            </a:r>
            <a:endParaRPr lang="cs-CZ" sz="1200" dirty="0" smtClean="0">
              <a:latin typeface="Century Schoolbook" pitchFamily="18" charset="0"/>
            </a:endParaRPr>
          </a:p>
          <a:p>
            <a:r>
              <a:rPr lang="cs-CZ" sz="1200" dirty="0" smtClean="0">
                <a:latin typeface="Century Schoolbook" pitchFamily="18" charset="0"/>
              </a:rPr>
              <a:t>Snímek 12: Hrad </a:t>
            </a:r>
            <a:r>
              <a:rPr lang="cs-CZ" sz="1200" dirty="0" err="1" smtClean="0">
                <a:latin typeface="Century Schoolbook" pitchFamily="18" charset="0"/>
              </a:rPr>
              <a:t>Švihov</a:t>
            </a:r>
            <a:r>
              <a:rPr lang="cs-CZ" sz="1200" dirty="0" smtClean="0">
                <a:latin typeface="Century Schoolbook" pitchFamily="18" charset="0"/>
              </a:rPr>
              <a:t>        </a:t>
            </a:r>
            <a:r>
              <a:rPr lang="cs-CZ" sz="1200" dirty="0" smtClean="0">
                <a:latin typeface="Century Schoolbook" pitchFamily="18" charset="0"/>
                <a:hlinkClick r:id="rId9"/>
              </a:rPr>
              <a:t>http://upload.wikimedia.org/wikipedia/commons/thumb/3/39/Svihov_od_jihu.jpg/800px-Svihov_od_jihu.jpg</a:t>
            </a:r>
            <a:endParaRPr lang="cs-CZ" sz="1200" dirty="0" smtClean="0">
              <a:latin typeface="Century Schoolbook" pitchFamily="18" charset="0"/>
            </a:endParaRPr>
          </a:p>
          <a:p>
            <a:r>
              <a:rPr lang="cs-CZ" sz="1200" dirty="0" smtClean="0">
                <a:latin typeface="Century Schoolbook" pitchFamily="18" charset="0"/>
              </a:rPr>
              <a:t>Snímek 13: Blatná       </a:t>
            </a:r>
            <a:r>
              <a:rPr lang="cs-CZ" sz="1200" dirty="0" smtClean="0">
                <a:latin typeface="Century Schoolbook" pitchFamily="18" charset="0"/>
                <a:hlinkClick r:id="rId10"/>
              </a:rPr>
              <a:t>http://upload.wikimedia.org/wikipedia/commons/thumb/6/62/Z%C3%A1mek_Blatn%C3%A1_%282010%29.JPG/800px-Z%C3%A1mek_Blatn%C3%A1_%282010%29.JPG</a:t>
            </a:r>
            <a:endParaRPr lang="cs-CZ" sz="1200" dirty="0" smtClean="0">
              <a:latin typeface="Century Schoolbook" pitchFamily="18" charset="0"/>
            </a:endParaRPr>
          </a:p>
          <a:p>
            <a:endParaRPr lang="cs-CZ" sz="1200" dirty="0" smtClean="0">
              <a:latin typeface="Century Schoolbook" pitchFamily="18" charset="0"/>
            </a:endParaRPr>
          </a:p>
          <a:p>
            <a:endParaRPr lang="cs-CZ" sz="1200" dirty="0"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288</TotalTime>
  <Words>227</Words>
  <Application>Microsoft Office PowerPoint</Application>
  <PresentationFormat>Předvádění na obrazovce (4:3)</PresentationFormat>
  <Paragraphs>62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Slunovrat</vt:lpstr>
      <vt:lpstr>Motiv sady Office</vt:lpstr>
      <vt:lpstr>Snímek 1</vt:lpstr>
      <vt:lpstr>Pozdní gotika</vt:lpstr>
      <vt:lpstr>Rozvoj stavitelství za vlády Jagellonců</vt:lpstr>
      <vt:lpstr>  Pozdní gotika:  přelom 15. - 16. století  </vt:lpstr>
      <vt:lpstr>Stavitelé Jagellonské gotiky: 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Citováno v licenci Wikimedia Commons 16. 4. 2013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Vladislavská gotika</dc:title>
  <dc:creator>oem</dc:creator>
  <cp:lastModifiedBy>Domov</cp:lastModifiedBy>
  <cp:revision>34</cp:revision>
  <dcterms:created xsi:type="dcterms:W3CDTF">2013-04-24T08:52:19Z</dcterms:created>
  <dcterms:modified xsi:type="dcterms:W3CDTF">2013-05-28T19:06:59Z</dcterms:modified>
</cp:coreProperties>
</file>