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4" r:id="rId2"/>
    <p:sldId id="256" r:id="rId3"/>
    <p:sldId id="260" r:id="rId4"/>
    <p:sldId id="257" r:id="rId5"/>
    <p:sldId id="261" r:id="rId6"/>
    <p:sldId id="262" r:id="rId7"/>
    <p:sldId id="265" r:id="rId8"/>
    <p:sldId id="267" r:id="rId9"/>
    <p:sldId id="268" r:id="rId10"/>
    <p:sldId id="266" r:id="rId11"/>
    <p:sldId id="269" r:id="rId12"/>
    <p:sldId id="270" r:id="rId13"/>
    <p:sldId id="272" r:id="rId14"/>
    <p:sldId id="273" r:id="rId15"/>
    <p:sldId id="274" r:id="rId16"/>
    <p:sldId id="275" r:id="rId17"/>
    <p:sldId id="276" r:id="rId18"/>
    <p:sldId id="277" r:id="rId19"/>
    <p:sldId id="259" r:id="rId20"/>
    <p:sldId id="271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5004"/>
    <a:srgbClr val="D57311"/>
    <a:srgbClr val="ED8217"/>
    <a:srgbClr val="FB6F19"/>
    <a:srgbClr val="AE4E06"/>
    <a:srgbClr val="AA5C0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2EA740-86A4-4F03-9069-0D5108608CD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CC5F68-F32B-46B0-B32D-207A6F666E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2EA740-86A4-4F03-9069-0D5108608CD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CC5F68-F32B-46B0-B32D-207A6F666E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2EA740-86A4-4F03-9069-0D5108608CD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CC5F68-F32B-46B0-B32D-207A6F666E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2EA740-86A4-4F03-9069-0D5108608CD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CC5F68-F32B-46B0-B32D-207A6F666E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2EA740-86A4-4F03-9069-0D5108608CD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CC5F68-F32B-46B0-B32D-207A6F666E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2EA740-86A4-4F03-9069-0D5108608CD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CC5F68-F32B-46B0-B32D-207A6F666E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2EA740-86A4-4F03-9069-0D5108608CD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CC5F68-F32B-46B0-B32D-207A6F666E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2EA740-86A4-4F03-9069-0D5108608CD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CC5F68-F32B-46B0-B32D-207A6F666E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2EA740-86A4-4F03-9069-0D5108608CD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CC5F68-F32B-46B0-B32D-207A6F666E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2EA740-86A4-4F03-9069-0D5108608CD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CC5F68-F32B-46B0-B32D-207A6F666E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2EA740-86A4-4F03-9069-0D5108608CD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CC5F68-F32B-46B0-B32D-207A6F666E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02EA740-86A4-4F03-9069-0D5108608CD3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37CC5F68-F32B-46B0-B32D-207A6F666E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gif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//upload.wikimedia.org/wikipedia/commons/e/ee/Sevila10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5/5c/Isabel_la_Cat%C3%B3lica-2.jpg" TargetMode="External"/><Relationship Id="rId3" Type="http://schemas.openxmlformats.org/officeDocument/2006/relationships/hyperlink" Target="http://upload.wikimedia.org/wikipedia/commons/3/3c/Espa%C3%B1a1000.jpg" TargetMode="External"/><Relationship Id="rId7" Type="http://schemas.openxmlformats.org/officeDocument/2006/relationships/hyperlink" Target="http://upload.wikimedia.org/wikipedia/commons/thumb/e/e3/Reconquista_(914-1492).svg/676px-Reconquista_(914-1492).svg.png" TargetMode="External"/><Relationship Id="rId2" Type="http://schemas.openxmlformats.org/officeDocument/2006/relationships/hyperlink" Target="http://upload.wikimedia.org/wikipedia/commons/7/7b/Al-Andalus-de-91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9/93/800px-Pennsula_iberica_1150.png/120px-800px-Pennsula_iberica_1150.png" TargetMode="External"/><Relationship Id="rId5" Type="http://schemas.openxmlformats.org/officeDocument/2006/relationships/hyperlink" Target="http://upload.wikimedia.org/wikipedia/commons/thumb/7/7e/Espa%C3%B1a1150.jpg/778px-Espa%C3%B1a1150.jpg" TargetMode="External"/><Relationship Id="rId10" Type="http://schemas.openxmlformats.org/officeDocument/2006/relationships/hyperlink" Target="http://upload.wikimedia.org/wikipedia/commons/9/9f/Seal_for_the_Tribunal_of_the_Holy_Office_of_the_Inquisition_(Spain).png" TargetMode="External"/><Relationship Id="rId4" Type="http://schemas.openxmlformats.org/officeDocument/2006/relationships/hyperlink" Target="http://upload.wikimedia.org/wikipedia/commons/9/97/Al_Andalus-c.1000-id.gif" TargetMode="External"/><Relationship Id="rId9" Type="http://schemas.openxmlformats.org/officeDocument/2006/relationships/hyperlink" Target="http://upload.wikimedia.org/wikipedia/commons/0/0e/Ferdinand_of_Aragon.jpg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e/ee/Sevila10.JPG/800px-Sevila10.JPG" TargetMode="External"/><Relationship Id="rId3" Type="http://schemas.openxmlformats.org/officeDocument/2006/relationships/hyperlink" Target="http://upload.wikimedia.org/wikipedia/commons/thumb/6/64/80525560_0eb2c1d54a_o.jpg/800px-80525560_0eb2c1d54a_o.jpg" TargetMode="External"/><Relationship Id="rId7" Type="http://schemas.openxmlformats.org/officeDocument/2006/relationships/hyperlink" Target="http://upload.wikimedia.org/wikipedia/commons/thumb/7/73/Cathedral_and_Archivo_de_Indias_-_Seville.jpg/800px-Cathedral_and_Archivo_de_Indias_-_Seville.jpg" TargetMode="External"/><Relationship Id="rId2" Type="http://schemas.openxmlformats.org/officeDocument/2006/relationships/hyperlink" Target="http://upload.wikimedia.org/wikipedia/commons/thumb/4/47/Alhambra_in_theevening.jpg/800px-Alhambra_in_the_evenin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2/26/Andalusia_hl_20060811_006.jpg/450px-Andalusia_hl_20060811_006.jpg" TargetMode="External"/><Relationship Id="rId5" Type="http://schemas.openxmlformats.org/officeDocument/2006/relationships/hyperlink" Target="http://upload.wikimedia.org/wikipedia/commons/thumb/6/64/Granada_2005_011.jpg/800px-Granada_2005_011.jpg" TargetMode="External"/><Relationship Id="rId4" Type="http://schemas.openxmlformats.org/officeDocument/2006/relationships/hyperlink" Target="http://upload.wikimedia.org/wikipedia/commons/3/32/Alhambra-Granada.jpg" TargetMode="External"/><Relationship Id="rId9" Type="http://schemas.openxmlformats.org/officeDocument/2006/relationships/hyperlink" Target="http://upload.wikimedia.org/wikipedia/commons/thumb/2/26/El_escorial.jpg/800px-El_escoria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14400" y="1500188"/>
            <a:ext cx="8229600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Název školy: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>
                <a:solidFill>
                  <a:schemeClr val="tx2"/>
                </a:solidFill>
                <a:latin typeface="Century Schoolbook" pitchFamily="18" charset="0"/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Autor: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Mgr. Hana Míčová</a:t>
            </a: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Název: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VY_32_INOVACE_29_D7</a:t>
            </a: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Číslo projektu: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>
                <a:solidFill>
                  <a:schemeClr val="tx2"/>
                </a:solidFill>
                <a:latin typeface="Century Schoolbook" pitchFamily="18" charset="0"/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  <a:latin typeface="Century Schoolbook" pitchFamily="18" charset="0"/>
              </a:rPr>
              <a:t>Státy na Pyrenejském poloostrově</a:t>
            </a:r>
            <a:endParaRPr lang="cs-CZ" sz="18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Prezentace k výkladu o vzniku Španělska a Portugalska</a:t>
            </a: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Datum: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2000" smtClean="0">
                <a:solidFill>
                  <a:schemeClr val="tx2"/>
                </a:solidFill>
                <a:latin typeface="Century Schoolbook" pitchFamily="18" charset="0"/>
              </a:rPr>
              <a:t>1</a:t>
            </a:r>
            <a:r>
              <a:rPr lang="cs-CZ" sz="1600" smtClean="0">
                <a:solidFill>
                  <a:schemeClr val="tx2"/>
                </a:solidFill>
                <a:latin typeface="Century Schoolbook" pitchFamily="18" charset="0"/>
              </a:rPr>
              <a:t>8</a:t>
            </a:r>
            <a:r>
              <a:rPr lang="cs-CZ" sz="1600" smtClean="0">
                <a:solidFill>
                  <a:schemeClr val="tx2"/>
                </a:solidFill>
                <a:latin typeface="Century Schoolbook" pitchFamily="18" charset="0"/>
              </a:rPr>
              <a:t>. 4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.  2013</a:t>
            </a:r>
            <a:r>
              <a:rPr lang="cs-CZ" sz="16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1654175" y="285750"/>
            <a:ext cx="7489825" cy="1143000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B6F19"/>
                </a:solidFill>
              </a:rPr>
              <a:t>Státy </a:t>
            </a:r>
            <a:br>
              <a:rPr lang="cs-CZ" b="1" dirty="0" smtClean="0">
                <a:solidFill>
                  <a:srgbClr val="FB6F19"/>
                </a:solidFill>
              </a:rPr>
            </a:br>
            <a:r>
              <a:rPr lang="cs-CZ" b="1" dirty="0" smtClean="0">
                <a:solidFill>
                  <a:srgbClr val="FB6F19"/>
                </a:solidFill>
              </a:rPr>
              <a:t>na Pyrenejském poloostrově</a:t>
            </a:r>
            <a:endParaRPr lang="cs-CZ" b="1" dirty="0">
              <a:solidFill>
                <a:srgbClr val="FB6F19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Výkladová prezentace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err="1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Reconquista</a:t>
            </a:r>
            <a:endParaRPr lang="cs-CZ" sz="4400" b="1" dirty="0">
              <a:ln w="12700">
                <a:solidFill>
                  <a:schemeClr val="accent5">
                    <a:lumMod val="75000"/>
                  </a:schemeClr>
                </a:solidFill>
                <a:prstDash val="solid"/>
              </a:ln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entury Schoolboo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428736"/>
            <a:ext cx="7498080" cy="5214974"/>
          </a:xfrm>
        </p:spPr>
        <p:txBody>
          <a:bodyPr>
            <a:normAutofit lnSpcReduction="10000"/>
          </a:bodyPr>
          <a:lstStyle/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Na počátku 11. století zahájili Španělé boj 	za znovudobytí Pyrenejského 	poloostrova na Arabech.</a:t>
            </a:r>
          </a:p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Křesťané říkají Arabům na Pyrenejském 	poloostrově Maurové.</a:t>
            </a:r>
          </a:p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Arabové přišli na Pyrenejský poloostrov 	roku 711 přes Gibraltar a vytvořili			</a:t>
            </a:r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Cordóbský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 chalífát.</a:t>
            </a:r>
          </a:p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V 11. století vzniklo na severu Španělska 	několik křesťanských států, např.                   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		</a:t>
            </a:r>
            <a:r>
              <a:rPr lang="cs-CZ" sz="2400" b="1" dirty="0" smtClean="0">
                <a:solidFill>
                  <a:srgbClr val="AA5C0E"/>
                </a:solidFill>
                <a:latin typeface="Century Schoolbook" pitchFamily="18" charset="0"/>
              </a:rPr>
              <a:t>Leon, </a:t>
            </a:r>
            <a:r>
              <a:rPr lang="cs-CZ" sz="2400" b="1" dirty="0" err="1" smtClean="0">
                <a:solidFill>
                  <a:srgbClr val="AA5C0E"/>
                </a:solidFill>
                <a:latin typeface="Century Schoolbook" pitchFamily="18" charset="0"/>
              </a:rPr>
              <a:t>Kastílie</a:t>
            </a:r>
            <a:r>
              <a:rPr lang="cs-CZ" sz="2400" b="1" dirty="0" smtClean="0">
                <a:solidFill>
                  <a:srgbClr val="AA5C0E"/>
                </a:solidFill>
                <a:latin typeface="Century Schoolbook" pitchFamily="18" charset="0"/>
              </a:rPr>
              <a:t>, </a:t>
            </a:r>
            <a:r>
              <a:rPr lang="cs-CZ" sz="2400" b="1" dirty="0" err="1" smtClean="0">
                <a:solidFill>
                  <a:srgbClr val="AA5C0E"/>
                </a:solidFill>
                <a:latin typeface="Century Schoolbook" pitchFamily="18" charset="0"/>
              </a:rPr>
              <a:t>Aragon</a:t>
            </a:r>
            <a:r>
              <a:rPr lang="cs-CZ" sz="2400" b="1" dirty="0" smtClean="0">
                <a:solidFill>
                  <a:srgbClr val="AA5C0E"/>
                </a:solidFill>
                <a:latin typeface="Century Schoolbook" pitchFamily="18" charset="0"/>
              </a:rPr>
              <a:t>, </a:t>
            </a:r>
            <a:r>
              <a:rPr lang="cs-CZ" sz="2400" b="1" dirty="0" err="1" smtClean="0">
                <a:solidFill>
                  <a:srgbClr val="AA5C0E"/>
                </a:solidFill>
                <a:latin typeface="Century Schoolbook" pitchFamily="18" charset="0"/>
              </a:rPr>
              <a:t>Navara</a:t>
            </a:r>
            <a:r>
              <a:rPr lang="cs-CZ" sz="2400" b="1" dirty="0" smtClean="0">
                <a:solidFill>
                  <a:srgbClr val="AA5C0E"/>
                </a:solidFill>
                <a:latin typeface="Century Schoolbook" pitchFamily="18" charset="0"/>
              </a:rPr>
              <a:t>.</a:t>
            </a:r>
          </a:p>
          <a:p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Ve 13. století jsou nejvýznamnější 	</a:t>
            </a:r>
            <a:r>
              <a:rPr lang="cs-CZ" sz="2400" b="1" dirty="0" smtClean="0">
                <a:solidFill>
                  <a:srgbClr val="AA5C0E"/>
                </a:solidFill>
                <a:latin typeface="Century Schoolbook" pitchFamily="18" charset="0"/>
              </a:rPr>
              <a:t>Portugalsko, </a:t>
            </a:r>
            <a:r>
              <a:rPr lang="cs-CZ" sz="2400" b="1" dirty="0" err="1" smtClean="0">
                <a:solidFill>
                  <a:srgbClr val="AA5C0E"/>
                </a:solidFill>
                <a:latin typeface="Century Schoolbook" pitchFamily="18" charset="0"/>
              </a:rPr>
              <a:t>Kastílie</a:t>
            </a:r>
            <a:r>
              <a:rPr lang="cs-CZ" sz="2400" b="1" dirty="0" smtClean="0">
                <a:solidFill>
                  <a:srgbClr val="AA5C0E"/>
                </a:solidFill>
                <a:latin typeface="Century Schoolbook" pitchFamily="18" charset="0"/>
              </a:rPr>
              <a:t> a </a:t>
            </a:r>
            <a:r>
              <a:rPr lang="cs-CZ" sz="2400" b="1" dirty="0" err="1" smtClean="0">
                <a:solidFill>
                  <a:srgbClr val="AA5C0E"/>
                </a:solidFill>
                <a:latin typeface="Century Schoolbook" pitchFamily="18" charset="0"/>
              </a:rPr>
              <a:t>Aragon</a:t>
            </a:r>
            <a:r>
              <a:rPr lang="cs-CZ" sz="2400" b="1" dirty="0" smtClean="0">
                <a:solidFill>
                  <a:srgbClr val="AA5C0E"/>
                </a:solidFill>
                <a:latin typeface="Century Schoolbook" pitchFamily="18" charset="0"/>
              </a:rPr>
              <a:t>.</a:t>
            </a:r>
          </a:p>
          <a:p>
            <a:endParaRPr lang="cs-CZ" sz="2400" b="1" dirty="0" smtClean="0">
              <a:solidFill>
                <a:schemeClr val="accent5">
                  <a:lumMod val="75000"/>
                </a:schemeClr>
              </a:solidFill>
              <a:latin typeface="Century Schoolbook" pitchFamily="18" charset="0"/>
            </a:endParaRPr>
          </a:p>
          <a:p>
            <a:pPr>
              <a:buNone/>
            </a:pPr>
            <a:endParaRPr lang="cs-CZ" sz="2400" b="1" dirty="0">
              <a:solidFill>
                <a:schemeClr val="accent5">
                  <a:lumMod val="75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000125" y="285750"/>
            <a:ext cx="8143875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latin typeface="Century Schoolbook" pitchFamily="18" charset="0"/>
              </a:rPr>
              <a:t> </a:t>
            </a:r>
            <a:r>
              <a:rPr lang="cs-CZ" sz="3200" b="1" dirty="0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rgbClr val="FB6F19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Pyrenejský poloostrov v 11. století</a:t>
            </a:r>
            <a:endParaRPr lang="cs-CZ" sz="3200" b="1" dirty="0">
              <a:ln w="12700">
                <a:solidFill>
                  <a:schemeClr val="accent5">
                    <a:lumMod val="75000"/>
                  </a:schemeClr>
                </a:solidFill>
                <a:prstDash val="solid"/>
              </a:ln>
              <a:solidFill>
                <a:srgbClr val="FB6F19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entury Schoolbook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00100" y="1357298"/>
            <a:ext cx="81439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AE4E06"/>
                </a:solidFill>
                <a:latin typeface="Century Schoolbook" pitchFamily="18" charset="0"/>
              </a:rPr>
              <a:t>Většinu poloostrova ovládá </a:t>
            </a:r>
            <a:r>
              <a:rPr lang="cs-CZ" sz="2400" dirty="0" err="1" smtClean="0">
                <a:solidFill>
                  <a:srgbClr val="AE4E06"/>
                </a:solidFill>
                <a:latin typeface="Century Schoolbook" pitchFamily="18" charset="0"/>
              </a:rPr>
              <a:t>Cordóbský</a:t>
            </a:r>
            <a:r>
              <a:rPr lang="cs-CZ" sz="2400" dirty="0" smtClean="0">
                <a:solidFill>
                  <a:srgbClr val="AE4E06"/>
                </a:solidFill>
                <a:latin typeface="Century Schoolbook" pitchFamily="18" charset="0"/>
              </a:rPr>
              <a:t> chalífát, </a:t>
            </a:r>
          </a:p>
          <a:p>
            <a:pPr algn="ctr"/>
            <a:r>
              <a:rPr lang="cs-CZ" sz="2400" dirty="0" smtClean="0">
                <a:solidFill>
                  <a:srgbClr val="AE4E06"/>
                </a:solidFill>
                <a:latin typeface="Century Schoolbook" pitchFamily="18" charset="0"/>
              </a:rPr>
              <a:t>na severu je několik křesťanských států.</a:t>
            </a:r>
          </a:p>
          <a:p>
            <a:pPr algn="ctr"/>
            <a:r>
              <a:rPr lang="cs-CZ" sz="2400" dirty="0" smtClean="0">
                <a:solidFill>
                  <a:srgbClr val="AE4E06"/>
                </a:solidFill>
                <a:latin typeface="Century Schoolbook" pitchFamily="18" charset="0"/>
              </a:rPr>
              <a:t>Odtud byla zahájena </a:t>
            </a:r>
            <a:r>
              <a:rPr lang="cs-CZ" sz="2400" dirty="0" err="1" smtClean="0">
                <a:solidFill>
                  <a:srgbClr val="AE4E06"/>
                </a:solidFill>
                <a:latin typeface="Century Schoolbook" pitchFamily="18" charset="0"/>
              </a:rPr>
              <a:t>reconquista</a:t>
            </a:r>
            <a:r>
              <a:rPr lang="cs-CZ" sz="2400" dirty="0" smtClean="0">
                <a:solidFill>
                  <a:srgbClr val="AE4E06"/>
                </a:solidFill>
                <a:latin typeface="Century Schoolbook" pitchFamily="18" charset="0"/>
              </a:rPr>
              <a:t>.</a:t>
            </a:r>
            <a:endParaRPr lang="cs-CZ" sz="2400" dirty="0">
              <a:solidFill>
                <a:srgbClr val="AE4E06"/>
              </a:solidFill>
              <a:latin typeface="Century Schoolbook" pitchFamily="18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2889870"/>
            <a:ext cx="4500594" cy="36411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214290"/>
            <a:ext cx="3832710" cy="3286148"/>
          </a:xfrm>
          <a:prstGeom prst="rect">
            <a:avLst/>
          </a:prstGeom>
          <a:noFill/>
          <a:ln w="28575">
            <a:solidFill>
              <a:srgbClr val="AE4E06"/>
            </a:solidFill>
            <a:miter lim="800000"/>
            <a:headEnd/>
            <a:tailEnd/>
          </a:ln>
          <a:effectLst/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49872" y="3071810"/>
            <a:ext cx="4465512" cy="3443286"/>
          </a:xfrm>
          <a:prstGeom prst="rect">
            <a:avLst/>
          </a:prstGeom>
          <a:noFill/>
          <a:ln w="19050">
            <a:solidFill>
              <a:srgbClr val="D57311"/>
            </a:solidFill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5786446" y="500042"/>
            <a:ext cx="31774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D57311"/>
                </a:solidFill>
                <a:latin typeface="Century Schoolbook" pitchFamily="18" charset="0"/>
              </a:rPr>
              <a:t>Pyrenejský poloostrov</a:t>
            </a:r>
          </a:p>
          <a:p>
            <a:r>
              <a:rPr lang="cs-CZ" sz="2000" b="1" dirty="0" smtClean="0">
                <a:solidFill>
                  <a:srgbClr val="D57311"/>
                </a:solidFill>
                <a:latin typeface="Century Schoolbook" pitchFamily="18" charset="0"/>
              </a:rPr>
              <a:t>kolem roku 1000</a:t>
            </a:r>
            <a:endParaRPr lang="cs-CZ" sz="2000" b="1" dirty="0">
              <a:solidFill>
                <a:srgbClr val="D57311"/>
              </a:solidFill>
              <a:latin typeface="Century Schoolbook" pitchFamily="18" charset="0"/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5286380" y="785794"/>
            <a:ext cx="428628" cy="142876"/>
          </a:xfrm>
          <a:prstGeom prst="leftArrow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D5731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B6F19"/>
                </a:solidFill>
              </a:ln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3714744" y="5143512"/>
            <a:ext cx="500066" cy="142876"/>
          </a:xfrm>
          <a:prstGeom prst="rightArrow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AA5C0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142976" y="4714884"/>
            <a:ext cx="2928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D57311"/>
                </a:solidFill>
                <a:latin typeface="Century Schoolbook" pitchFamily="18" charset="0"/>
              </a:rPr>
              <a:t>Pyrenejský poloostrov</a:t>
            </a:r>
          </a:p>
          <a:p>
            <a:r>
              <a:rPr lang="cs-CZ" b="1" dirty="0" smtClean="0">
                <a:solidFill>
                  <a:srgbClr val="D57311"/>
                </a:solidFill>
                <a:latin typeface="Century Schoolbook" pitchFamily="18" charset="0"/>
              </a:rPr>
              <a:t>kolem roku 1150</a:t>
            </a:r>
            <a:endParaRPr lang="cs-CZ" b="1" dirty="0">
              <a:solidFill>
                <a:srgbClr val="D57311"/>
              </a:solidFill>
              <a:latin typeface="Century Schoolbook" pitchFamily="18" charset="0"/>
            </a:endParaRPr>
          </a:p>
        </p:txBody>
      </p:sp>
      <p:pic>
        <p:nvPicPr>
          <p:cNvPr id="2053" name="Picture 5" descr="C:\Documents and Settings\Doma\Dokumenty\Obrázky\Španělsko\120px-800px-Pennsula_iberica_1150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00232" y="5572140"/>
            <a:ext cx="1524000" cy="10541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</p:pic>
      <p:pic>
        <p:nvPicPr>
          <p:cNvPr id="2054" name="Picture 6" descr="C:\Documents and Settings\Doma\Dokumenty\Obrázky\Španělsko\120px-Al_Andalus-c.1000-id[1].gi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15074" y="1571612"/>
            <a:ext cx="1571636" cy="116563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1928802"/>
            <a:ext cx="6000792" cy="4749148"/>
          </a:xfrm>
          <a:prstGeom prst="rect">
            <a:avLst/>
          </a:prstGeom>
          <a:noFill/>
          <a:ln w="9525">
            <a:solidFill>
              <a:srgbClr val="D57311"/>
            </a:solidFill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500166" y="357166"/>
            <a:ext cx="742955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Pyrenejský poloostrov  v roce 1492.</a:t>
            </a:r>
          </a:p>
          <a:p>
            <a:pPr algn="ctr"/>
            <a:r>
              <a:rPr lang="cs-CZ" sz="2400" dirty="0" smtClean="0">
                <a:solidFill>
                  <a:srgbClr val="AE4E06"/>
                </a:solidFill>
                <a:latin typeface="Century Schoolbook" pitchFamily="18" charset="0"/>
              </a:rPr>
              <a:t>Dobytím Granady je ukončeno postupné </a:t>
            </a:r>
          </a:p>
          <a:p>
            <a:pPr algn="ctr"/>
            <a:r>
              <a:rPr lang="cs-CZ" sz="2400" dirty="0" smtClean="0">
                <a:solidFill>
                  <a:srgbClr val="AE4E06"/>
                </a:solidFill>
                <a:latin typeface="Century Schoolbook" pitchFamily="18" charset="0"/>
              </a:rPr>
              <a:t>ovládnutí poloostrova.</a:t>
            </a:r>
            <a:endParaRPr lang="cs-CZ" sz="2400" dirty="0">
              <a:solidFill>
                <a:srgbClr val="AE4E06"/>
              </a:solidFill>
              <a:latin typeface="Century Schoolbook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00364" y="2357430"/>
            <a:ext cx="9582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 r.914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14612" y="3143248"/>
            <a:ext cx="9582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 r.980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00430" y="3571876"/>
            <a:ext cx="11147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 r. 1130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57818" y="3429000"/>
            <a:ext cx="11147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 r. 1210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6314" y="4357694"/>
            <a:ext cx="11147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 r. 1250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29124" y="5572140"/>
            <a:ext cx="765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r.1492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Španělské království</a:t>
            </a:r>
            <a:endParaRPr lang="cs-CZ" b="1" dirty="0">
              <a:ln w="12700">
                <a:solidFill>
                  <a:schemeClr val="accent5">
                    <a:lumMod val="75000"/>
                  </a:schemeClr>
                </a:solidFill>
                <a:prstDash val="solid"/>
              </a:ln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entury Schoolboo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Vzniklo spojením </a:t>
            </a:r>
            <a:r>
              <a:rPr lang="cs-CZ" sz="2800" b="1" dirty="0" err="1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Aragonu</a:t>
            </a: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 a </a:t>
            </a:r>
            <a:r>
              <a:rPr lang="cs-CZ" sz="2800" b="1" dirty="0" err="1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Kastílie</a:t>
            </a: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 	po sňatku </a:t>
            </a:r>
            <a:r>
              <a:rPr lang="cs-CZ" sz="2800" b="1" dirty="0" smtClean="0">
                <a:solidFill>
                  <a:srgbClr val="D57311"/>
                </a:solidFill>
                <a:latin typeface="Century Schoolbook" pitchFamily="18" charset="0"/>
              </a:rPr>
              <a:t>Isabely Kastilské </a:t>
            </a: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a 	</a:t>
            </a:r>
            <a:r>
              <a:rPr lang="cs-CZ" sz="2800" b="1" dirty="0" smtClean="0">
                <a:solidFill>
                  <a:srgbClr val="D57311"/>
                </a:solidFill>
                <a:latin typeface="Century Schoolbook" pitchFamily="18" charset="0"/>
              </a:rPr>
              <a:t>Ferdinanda Aragonského</a:t>
            </a: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.</a:t>
            </a:r>
          </a:p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Oba mladí následníci trůnu se ujali 	vlády roku 1479.</a:t>
            </a:r>
          </a:p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Opírali se o šlechtu a katolickou 	církev.</a:t>
            </a:r>
          </a:p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Sami bývají označováni jako 	</a:t>
            </a:r>
            <a:r>
              <a:rPr lang="cs-CZ" sz="2800" b="1" dirty="0" smtClean="0">
                <a:solidFill>
                  <a:srgbClr val="D57311"/>
                </a:solidFill>
                <a:latin typeface="Century Schoolbook" pitchFamily="18" charset="0"/>
              </a:rPr>
              <a:t>katolická veličenstva</a:t>
            </a: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.</a:t>
            </a:r>
          </a:p>
          <a:p>
            <a:pPr>
              <a:buNone/>
            </a:pPr>
            <a:endParaRPr lang="cs-CZ" sz="2800" b="1" dirty="0">
              <a:solidFill>
                <a:schemeClr val="accent5">
                  <a:lumMod val="75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Doma\Dokumenty\Obrázky\Španělsko\Isabel_la_Católica-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000108"/>
            <a:ext cx="3550469" cy="5072098"/>
          </a:xfrm>
          <a:prstGeom prst="rect">
            <a:avLst/>
          </a:prstGeom>
          <a:noFill/>
          <a:ln w="28575">
            <a:solidFill>
              <a:srgbClr val="D57311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5214942" y="1285860"/>
            <a:ext cx="36583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D57311"/>
                </a:solidFill>
                <a:latin typeface="Century Schoolbook" pitchFamily="18" charset="0"/>
              </a:rPr>
              <a:t>Isabela Kastilská</a:t>
            </a:r>
          </a:p>
          <a:p>
            <a:endParaRPr lang="cs-CZ" sz="2400" b="1" dirty="0" smtClean="0">
              <a:solidFill>
                <a:srgbClr val="D57311"/>
              </a:solidFill>
              <a:latin typeface="Century Schoolbook" pitchFamily="18" charset="0"/>
            </a:endParaRPr>
          </a:p>
          <a:p>
            <a:endParaRPr lang="cs-CZ" sz="2400" b="1" dirty="0" smtClean="0">
              <a:solidFill>
                <a:srgbClr val="D57311"/>
              </a:solidFill>
              <a:latin typeface="Century Schoolbook" pitchFamily="18" charset="0"/>
            </a:endParaRP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Obraz Isabely vytvořený</a:t>
            </a: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kolem roku 1520.</a:t>
            </a:r>
            <a:endParaRPr lang="cs-CZ" sz="2400" dirty="0">
              <a:solidFill>
                <a:schemeClr val="accent5">
                  <a:lumMod val="75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Doma\Dokumenty\Obrázky\Španělsko\Ferdinand_of_Aragon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714356"/>
            <a:ext cx="3635003" cy="5072098"/>
          </a:xfrm>
          <a:prstGeom prst="rect">
            <a:avLst/>
          </a:prstGeom>
          <a:noFill/>
          <a:ln w="28575">
            <a:solidFill>
              <a:srgbClr val="ED8217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5143504" y="857232"/>
            <a:ext cx="38576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D57311"/>
                </a:solidFill>
                <a:latin typeface="Century Schoolbook" pitchFamily="18" charset="0"/>
              </a:rPr>
              <a:t>Ferdinand Aragonský</a:t>
            </a:r>
          </a:p>
          <a:p>
            <a:endParaRPr lang="cs-CZ" sz="2400" dirty="0" smtClean="0">
              <a:solidFill>
                <a:srgbClr val="FB6F19"/>
              </a:solidFill>
              <a:latin typeface="Century Schoolbook" pitchFamily="18" charset="0"/>
            </a:endParaRPr>
          </a:p>
          <a:p>
            <a:endParaRPr lang="cs-CZ" sz="2400" dirty="0" smtClean="0">
              <a:solidFill>
                <a:srgbClr val="FB6F19"/>
              </a:solidFill>
              <a:latin typeface="Century Schoolbook" pitchFamily="18" charset="0"/>
            </a:endParaRP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Obraz neznámého </a:t>
            </a: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autora datovaný </a:t>
            </a: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kolem roku 1520.</a:t>
            </a:r>
            <a:endParaRPr lang="cs-CZ" sz="2400" dirty="0">
              <a:solidFill>
                <a:schemeClr val="accent5">
                  <a:lumMod val="75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Vláda Ferdinanda a Isabely</a:t>
            </a:r>
            <a:endParaRPr lang="cs-CZ" b="1" dirty="0">
              <a:ln w="12700">
                <a:solidFill>
                  <a:schemeClr val="accent5">
                    <a:lumMod val="75000"/>
                  </a:schemeClr>
                </a:solidFill>
                <a:prstDash val="solid"/>
              </a:ln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entury Schoolboo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Prvním cílem Ferdinanda a Isabely 	bylo 	</a:t>
            </a:r>
            <a:r>
              <a:rPr lang="cs-CZ" sz="2800" b="1" u="sng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dokončení </a:t>
            </a:r>
            <a:r>
              <a:rPr lang="cs-CZ" sz="2800" b="1" u="sng" dirty="0" err="1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reconquisty</a:t>
            </a:r>
            <a:r>
              <a:rPr lang="cs-CZ" sz="2800" b="1" u="sng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 </a:t>
            </a: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		 	= dobytí Granady. </a:t>
            </a:r>
          </a:p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Granada byla dobyta roku 1492.</a:t>
            </a:r>
          </a:p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Krátce nato začali Španělé </a:t>
            </a: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			s vyháněním </a:t>
            </a: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Židů a později i </a:t>
            </a: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	Arabů ze </a:t>
            </a: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země.</a:t>
            </a:r>
          </a:p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Odchodu ze země se vyhnul jen ten, 	kdo přijal křest. </a:t>
            </a:r>
          </a:p>
          <a:p>
            <a:endParaRPr lang="cs-CZ" sz="2400" b="1" dirty="0" smtClean="0">
              <a:solidFill>
                <a:schemeClr val="accent5">
                  <a:lumMod val="75000"/>
                </a:schemeClr>
              </a:solidFill>
              <a:latin typeface="Century Schoolbook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Svatá inkvizice</a:t>
            </a:r>
            <a:endParaRPr lang="cs-CZ" sz="4000" b="1" dirty="0">
              <a:ln w="12700">
                <a:solidFill>
                  <a:schemeClr val="accent5">
                    <a:lumMod val="75000"/>
                  </a:schemeClr>
                </a:solidFill>
                <a:prstDash val="solid"/>
              </a:ln>
              <a:solidFill>
                <a:schemeClr val="accent5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entury Schoolboo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	Katolická církev tvrdě vystupovala proti Židům a Arabům.				          Z pověření Ferdinanda a Isabely byly zřízeny inkviziční soudy, které soudily a upalovaly ty, kteří odmítli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	přijmout křesťanskou </a:t>
            </a:r>
          </a:p>
          <a:p>
            <a:pPr>
              <a:buNone/>
            </a:pPr>
            <a:r>
              <a:rPr lang="cs-CZ" sz="2400" b="1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	víru, 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nebo se svými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	názory odchylovali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	od „pravé víry“.</a:t>
            </a:r>
            <a:endParaRPr lang="cs-CZ" sz="2400" b="1" dirty="0">
              <a:solidFill>
                <a:schemeClr val="accent5">
                  <a:lumMod val="75000"/>
                </a:schemeClr>
              </a:solidFill>
              <a:latin typeface="Century Schoolbook" pitchFamily="18" charset="0"/>
            </a:endParaRPr>
          </a:p>
        </p:txBody>
      </p:sp>
      <p:pic>
        <p:nvPicPr>
          <p:cNvPr id="5123" name="Picture 3" descr="C:\Documents and Settings\Doma\Dokumenty\Obrázky\Španělsko\Seal_for_the_Tribunal_of_the_Holy_Office_of_the_Inquisition_(Spain)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98" y="3143248"/>
            <a:ext cx="2101848" cy="272793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072198" y="6000768"/>
            <a:ext cx="2400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Pečeť svaté inkvizice</a:t>
            </a:r>
            <a:endParaRPr lang="cs-CZ" dirty="0">
              <a:solidFill>
                <a:schemeClr val="accent5">
                  <a:lumMod val="75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Doma\Dokumenty\Obrázky\Španělsko\800px-Alhambra_in_the_evening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3071810"/>
            <a:ext cx="7804412" cy="2786082"/>
          </a:xfrm>
          <a:prstGeom prst="rect">
            <a:avLst/>
          </a:prstGeom>
          <a:noFill/>
          <a:ln>
            <a:solidFill>
              <a:srgbClr val="FB6F19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1285852" y="214290"/>
            <a:ext cx="78581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entury Schoolbook" pitchFamily="18" charset="0"/>
              </a:rPr>
              <a:t>Alhambra</a:t>
            </a:r>
            <a:r>
              <a:rPr lang="cs-CZ" sz="24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entury Schoolbook" pitchFamily="18" charset="0"/>
              </a:rPr>
              <a:t>, palác granadských vládců</a:t>
            </a:r>
          </a:p>
          <a:p>
            <a:pPr algn="ctr"/>
            <a:endParaRPr lang="cs-CZ" sz="2400" b="1" dirty="0" smtClean="0">
              <a:solidFill>
                <a:schemeClr val="accent5">
                  <a:lumMod val="60000"/>
                  <a:lumOff val="40000"/>
                </a:schemeClr>
              </a:solidFill>
              <a:latin typeface="Century Schoolbook" pitchFamily="18" charset="0"/>
            </a:endParaRP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Na Pyrenejském poloostrově se dlouho rozvíjelo paralelně několik kultur. Vznikly zde ojedinělé památky jak křesťanské, tak arabské kultury. Nejkrásnější arabské paláce se zachovaly v Granadě.</a:t>
            </a:r>
          </a:p>
          <a:p>
            <a:pPr algn="ctr"/>
            <a:endParaRPr lang="cs-CZ" sz="2400" b="1" dirty="0">
              <a:solidFill>
                <a:schemeClr val="accent5">
                  <a:lumMod val="60000"/>
                  <a:lumOff val="40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5" name="Picture 1" descr="C:\Documents and Settings\Doma\Dokumenty\Obrázky\Španělsko\800px-031106_alhambra_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67200" y="3222625"/>
            <a:ext cx="609600" cy="412750"/>
          </a:xfrm>
          <a:prstGeom prst="rect">
            <a:avLst/>
          </a:prstGeom>
          <a:noFill/>
        </p:spPr>
      </p:pic>
      <p:pic>
        <p:nvPicPr>
          <p:cNvPr id="6149" name="Picture 5" descr="C:\Documents and Settings\Doma\Dokumenty\Obrázky\Španělsko\800px-80525560_0eb2c1d54a_o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42" y="1142984"/>
            <a:ext cx="7072362" cy="5304272"/>
          </a:xfrm>
          <a:prstGeom prst="rect">
            <a:avLst/>
          </a:prstGeom>
          <a:noFill/>
          <a:ln w="28575">
            <a:solidFill>
              <a:srgbClr val="AE4E06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3286116" y="357166"/>
            <a:ext cx="34996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AA5C0E"/>
                </a:solidFill>
                <a:latin typeface="Century Schoolbook" pitchFamily="18" charset="0"/>
              </a:rPr>
              <a:t>Lví dvůr v </a:t>
            </a:r>
            <a:r>
              <a:rPr lang="cs-CZ" sz="2400" b="1" dirty="0" err="1" smtClean="0">
                <a:solidFill>
                  <a:srgbClr val="AA5C0E"/>
                </a:solidFill>
                <a:latin typeface="Century Schoolbook" pitchFamily="18" charset="0"/>
              </a:rPr>
              <a:t>Alhambře</a:t>
            </a:r>
            <a:endParaRPr lang="cs-CZ" sz="2400" b="1" dirty="0">
              <a:solidFill>
                <a:srgbClr val="AA5C0E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C:\Documents and Settings\Doma\Dokumenty\Obrázky\Španělsko\Alhambra_-_Granada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80" y="714356"/>
            <a:ext cx="3595695" cy="5362124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1071538" y="1714488"/>
            <a:ext cx="38576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C5004"/>
                </a:solidFill>
                <a:latin typeface="Century Schoolbook" pitchFamily="18" charset="0"/>
              </a:rPr>
              <a:t>Lví dvůr</a:t>
            </a:r>
          </a:p>
          <a:p>
            <a:endParaRPr lang="cs-CZ" sz="2400" b="1" dirty="0" smtClean="0">
              <a:solidFill>
                <a:schemeClr val="accent5">
                  <a:lumMod val="75000"/>
                </a:schemeClr>
              </a:solidFill>
              <a:latin typeface="Century Schoolbook" pitchFamily="18" charset="0"/>
            </a:endParaRP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Arabské stavby byly</a:t>
            </a: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zdobeny složitými </a:t>
            </a: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ornamenty – </a:t>
            </a:r>
            <a:r>
              <a:rPr lang="cs-CZ" sz="2400" u="sng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arabeskami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.</a:t>
            </a: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Sloupy, stěny i strop nesly bohatou výzdobu, ukazovaly bohatství svých stavitelů. </a:t>
            </a:r>
            <a:endParaRPr lang="cs-CZ" sz="2400" dirty="0">
              <a:solidFill>
                <a:schemeClr val="accent5">
                  <a:lumMod val="75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C:\Documents and Settings\Doma\Dokumenty\Obrázky\Španělsko\800px-Granada_2005_01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357166"/>
            <a:ext cx="4320918" cy="3240102"/>
          </a:xfrm>
          <a:prstGeom prst="rect">
            <a:avLst/>
          </a:prstGeom>
          <a:noFill/>
          <a:ln>
            <a:solidFill>
              <a:srgbClr val="FB6F19"/>
            </a:solidFill>
          </a:ln>
        </p:spPr>
      </p:pic>
      <p:pic>
        <p:nvPicPr>
          <p:cNvPr id="2970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1000108"/>
            <a:ext cx="3327645" cy="4429156"/>
          </a:xfrm>
          <a:prstGeom prst="rect">
            <a:avLst/>
          </a:prstGeom>
          <a:noFill/>
          <a:ln w="9525">
            <a:solidFill>
              <a:srgbClr val="D57311"/>
            </a:solidFill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4857752" y="4357694"/>
            <a:ext cx="37449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5004"/>
                </a:solidFill>
                <a:latin typeface="Century Schoolbook" pitchFamily="18" charset="0"/>
              </a:rPr>
              <a:t>Křesťanská katedrála </a:t>
            </a:r>
          </a:p>
          <a:p>
            <a:pPr algn="ctr"/>
            <a:r>
              <a:rPr lang="cs-CZ" sz="2400" b="1" dirty="0" smtClean="0">
                <a:solidFill>
                  <a:srgbClr val="CC5004"/>
                </a:solidFill>
                <a:latin typeface="Century Schoolbook" pitchFamily="18" charset="0"/>
              </a:rPr>
              <a:t>v Granadě</a:t>
            </a:r>
            <a:endParaRPr lang="cs-CZ" sz="2400" b="1" dirty="0">
              <a:solidFill>
                <a:srgbClr val="CC5004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5" name="Picture 5" descr="File:Sevila10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71670" y="357166"/>
            <a:ext cx="4714908" cy="3536181"/>
          </a:xfrm>
          <a:prstGeom prst="rect">
            <a:avLst/>
          </a:prstGeom>
          <a:noFill/>
          <a:ln>
            <a:solidFill>
              <a:srgbClr val="ED8217"/>
            </a:solidFill>
          </a:ln>
        </p:spPr>
      </p:pic>
      <p:pic>
        <p:nvPicPr>
          <p:cNvPr id="30726" name="Picture 6" descr="C:\Documents and Settings\Doma\Dokumenty\Obrázky\Španělsko\800px-Cathedral_and_Archivo_de_Indias_-_Seville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4214818"/>
            <a:ext cx="4243024" cy="2355988"/>
          </a:xfrm>
          <a:prstGeom prst="rect">
            <a:avLst/>
          </a:prstGeom>
          <a:noFill/>
          <a:ln>
            <a:solidFill>
              <a:srgbClr val="ED8217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1214414" y="4714884"/>
            <a:ext cx="32207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C5004"/>
                </a:solidFill>
                <a:latin typeface="Century Schoolbook" pitchFamily="18" charset="0"/>
              </a:rPr>
              <a:t>Katedrála v Seville</a:t>
            </a:r>
            <a:endParaRPr lang="cs-CZ" sz="2400" b="1" dirty="0">
              <a:solidFill>
                <a:srgbClr val="CC5004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C:\Documents and Settings\Doma\Dokumenty\Obrázky\Španělsko\800px-El_escorial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1285860"/>
            <a:ext cx="7024710" cy="5180724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2571736" y="285728"/>
            <a:ext cx="55595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D57311"/>
                </a:solidFill>
                <a:latin typeface="Century Schoolbook" pitchFamily="18" charset="0"/>
              </a:rPr>
              <a:t>Escorial</a:t>
            </a:r>
            <a:r>
              <a:rPr lang="cs-CZ" sz="2400" b="1" dirty="0" smtClean="0">
                <a:solidFill>
                  <a:srgbClr val="D57311"/>
                </a:solidFill>
                <a:latin typeface="Century Schoolbook" pitchFamily="18" charset="0"/>
              </a:rPr>
              <a:t>, palác španělských králů</a:t>
            </a:r>
            <a:endParaRPr lang="cs-CZ" sz="2400" b="1" dirty="0">
              <a:solidFill>
                <a:srgbClr val="D57311"/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Century Schoolbook" pitchFamily="18" charset="0"/>
              </a:rPr>
              <a:t>Portugalsko</a:t>
            </a:r>
            <a:endParaRPr lang="cs-CZ" b="1" dirty="0">
              <a:ln w="12700">
                <a:solidFill>
                  <a:schemeClr val="accent5">
                    <a:lumMod val="75000"/>
                  </a:schemeClr>
                </a:solidFill>
                <a:prstDash val="solid"/>
              </a:ln>
              <a:solidFill>
                <a:schemeClr val="accent5">
                  <a:lumMod val="60000"/>
                  <a:lumOff val="40000"/>
                </a:schemeClr>
              </a:solidFill>
              <a:effectLst/>
              <a:latin typeface="Century Schoolboo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Portugalský stát vznikl v 11. století 	 	v průběhu </a:t>
            </a:r>
            <a:r>
              <a:rPr lang="cs-CZ" dirty="0" err="1" smtClean="0"/>
              <a:t>reconquisty</a:t>
            </a:r>
            <a:r>
              <a:rPr lang="cs-CZ" dirty="0" smtClean="0"/>
              <a:t> na západním 	pobřeží Pyrenejského poloostrova.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Reconquista</a:t>
            </a:r>
            <a:r>
              <a:rPr lang="cs-CZ" dirty="0" smtClean="0"/>
              <a:t> zde byla ukončena už			 v polovině	13. století.</a:t>
            </a:r>
          </a:p>
          <a:p>
            <a:r>
              <a:rPr lang="cs-CZ" dirty="0" smtClean="0"/>
              <a:t>Portugalci začali od počátku 15. století 	napadat arabská území na africkém 	pobřeží.</a:t>
            </a:r>
          </a:p>
          <a:p>
            <a:r>
              <a:rPr lang="cs-CZ" dirty="0" smtClean="0"/>
              <a:t>Postupně prozkoumávali africké pobřeží 	směrem na jih.</a:t>
            </a:r>
          </a:p>
          <a:p>
            <a:r>
              <a:rPr lang="cs-CZ" dirty="0" smtClean="0"/>
              <a:t>Ke konci 16. století Portugalsko vytvořilo 	personální unii se Španělskem.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0"/>
            <a:ext cx="8143900" cy="114300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Century Schoolbook" pitchFamily="18" charset="0"/>
              </a:rPr>
              <a:t>Citováno v licenci </a:t>
            </a:r>
            <a:r>
              <a:rPr lang="cs-CZ" sz="2400" b="1" dirty="0" err="1" smtClean="0">
                <a:latin typeface="Century Schoolbook" pitchFamily="18" charset="0"/>
              </a:rPr>
              <a:t>Wikimedia</a:t>
            </a:r>
            <a:r>
              <a:rPr lang="cs-CZ" sz="2400" b="1" dirty="0" smtClean="0">
                <a:latin typeface="Century Schoolbook" pitchFamily="18" charset="0"/>
              </a:rPr>
              <a:t> </a:t>
            </a:r>
            <a:r>
              <a:rPr lang="cs-CZ" sz="2400" b="1" dirty="0" err="1" smtClean="0">
                <a:latin typeface="Century Schoolbook" pitchFamily="18" charset="0"/>
              </a:rPr>
              <a:t>Commons</a:t>
            </a:r>
            <a:r>
              <a:rPr lang="cs-CZ" sz="2400" b="1" dirty="0" smtClean="0">
                <a:latin typeface="Century Schoolbook" pitchFamily="18" charset="0"/>
              </a:rPr>
              <a:t> </a:t>
            </a:r>
            <a:r>
              <a:rPr lang="cs-CZ" sz="2400" b="1" dirty="0" smtClean="0">
                <a:latin typeface="Century Schoolbook" pitchFamily="18" charset="0"/>
              </a:rPr>
              <a:t>18. 4</a:t>
            </a:r>
            <a:r>
              <a:rPr lang="cs-CZ" sz="2400" b="1" dirty="0" smtClean="0">
                <a:latin typeface="Century Schoolbook" pitchFamily="18" charset="0"/>
              </a:rPr>
              <a:t>. 2013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214422"/>
            <a:ext cx="7498080" cy="5429288"/>
          </a:xfrm>
        </p:spPr>
        <p:txBody>
          <a:bodyPr>
            <a:normAutofit/>
          </a:bodyPr>
          <a:lstStyle/>
          <a:p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Snímek 4: Mapa Pyrenejského poloostrova v 11. století.                    </a:t>
            </a:r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  <a:hlinkClick r:id="rId2"/>
              </a:rPr>
              <a:t>http://upload.wikimedia.org/wikipedia/commons/7/7b/Al-Andalus-de-910.jpg</a:t>
            </a:r>
            <a:endParaRPr lang="cs-CZ" sz="1400" dirty="0" smtClean="0">
              <a:solidFill>
                <a:schemeClr val="accent5">
                  <a:lumMod val="75000"/>
                </a:schemeClr>
              </a:solidFill>
              <a:latin typeface="Century Schoolbook" pitchFamily="18" charset="0"/>
            </a:endParaRPr>
          </a:p>
          <a:p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Snímek 5:  </a:t>
            </a:r>
          </a:p>
          <a:p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1. Pyrenejský poloostrov kolem r. 1000.     </a:t>
            </a:r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  <a:hlinkClick r:id="rId3"/>
              </a:rPr>
              <a:t>http://upload.wikimedia.org/wikipedia/commons/3/3c/Espa%C3%B1a1000.jpg</a:t>
            </a:r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                           </a:t>
            </a:r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  <a:hlinkClick r:id="rId4"/>
              </a:rPr>
              <a:t>http://upload.wikimedia.org/wikipedia/commons/9/97/Al_Andalus-c.1000-id.gif</a:t>
            </a:r>
            <a:endParaRPr lang="cs-CZ" sz="1400" dirty="0" smtClean="0">
              <a:solidFill>
                <a:schemeClr val="accent5">
                  <a:lumMod val="75000"/>
                </a:schemeClr>
              </a:solidFill>
              <a:latin typeface="Century Schoolbook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	2. Pyrenejský poloostrov kolem r. 1150.  </a:t>
            </a:r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  <a:hlinkClick r:id="rId5"/>
              </a:rPr>
              <a:t>http://upload.wikimedia.org/wikipedia/commons/thumb/7/7e/Espa%C3%B1a1150.jpg/778px-Espa%C3%B1a1150.jpg</a:t>
            </a:r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                    </a:t>
            </a:r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  <a:hlinkClick r:id="rId6"/>
              </a:rPr>
              <a:t>http://upload.wikimedia.org/wikipedia/commons/thumb/9/93/800px-Pennsula_iberica_1150.png/120px-800px-Pennsula_iberica_1150.png</a:t>
            </a:r>
            <a:endParaRPr lang="cs-CZ" sz="1400" dirty="0" smtClean="0">
              <a:solidFill>
                <a:schemeClr val="accent5">
                  <a:lumMod val="75000"/>
                </a:schemeClr>
              </a:solidFill>
              <a:latin typeface="Century Schoolbook" pitchFamily="18" charset="0"/>
            </a:endParaRPr>
          </a:p>
          <a:p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Snímek 6: </a:t>
            </a:r>
            <a:r>
              <a:rPr lang="cs-CZ" sz="1400" dirty="0" err="1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Reconquista</a:t>
            </a:r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 v roce 1492. </a:t>
            </a:r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  <a:hlinkClick r:id="rId7"/>
              </a:rPr>
              <a:t>http://upload.wikimedia.org/wikipedia/commons/thumb/e/e3/Reconquista_%28914-1492%29.svg/676px-Reconquista_%28914-1492%29.svg.png</a:t>
            </a:r>
            <a:endParaRPr lang="cs-CZ" sz="1400" dirty="0" smtClean="0">
              <a:solidFill>
                <a:schemeClr val="accent5">
                  <a:lumMod val="75000"/>
                </a:schemeClr>
              </a:solidFill>
              <a:latin typeface="Century Schoolbook" pitchFamily="18" charset="0"/>
            </a:endParaRPr>
          </a:p>
          <a:p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Snímek 8: Isabela Kastilská.     </a:t>
            </a:r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  <a:hlinkClick r:id="rId8"/>
              </a:rPr>
              <a:t>http://upload.wikimedia.org/wikipedia/commons/5/5c/Isabel_la_Cat%C3%B3lica-2.jpg</a:t>
            </a:r>
            <a:endParaRPr lang="cs-CZ" sz="1400" dirty="0" smtClean="0">
              <a:solidFill>
                <a:schemeClr val="accent5">
                  <a:lumMod val="75000"/>
                </a:schemeClr>
              </a:solidFill>
              <a:latin typeface="Century Schoolbook" pitchFamily="18" charset="0"/>
            </a:endParaRPr>
          </a:p>
          <a:p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Snímek 9: Ferdinand Aragonský.    </a:t>
            </a:r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  <a:hlinkClick r:id="rId9"/>
              </a:rPr>
              <a:t>http://upload.wikimedia.org/wikipedia/commons/0/0e/Ferdinand_of_Aragon.jpg</a:t>
            </a:r>
            <a:endParaRPr lang="cs-CZ" sz="1400" dirty="0" smtClean="0">
              <a:solidFill>
                <a:schemeClr val="accent5">
                  <a:lumMod val="75000"/>
                </a:schemeClr>
              </a:solidFill>
              <a:latin typeface="Century Schoolbook" pitchFamily="18" charset="0"/>
            </a:endParaRPr>
          </a:p>
          <a:p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Snímek 11: Pečeť sv. inkvizice. </a:t>
            </a:r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  <a:hlinkClick r:id="rId10"/>
              </a:rPr>
              <a:t>http://upload.wikimedia.org/wikipedia/commons/9/9f/Seal_for_the_Tribunal_of_the_Holy_Office_of_the_Inquisition_%28Spain%29.png</a:t>
            </a:r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	</a:t>
            </a:r>
          </a:p>
          <a:p>
            <a:endParaRPr lang="cs-CZ" sz="1400" dirty="0">
              <a:solidFill>
                <a:schemeClr val="accent5">
                  <a:lumMod val="75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285728"/>
            <a:ext cx="8143900" cy="114300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effectLst/>
                <a:latin typeface="Century Schoolbook" pitchFamily="18" charset="0"/>
              </a:rPr>
              <a:t>Citováno v licenci </a:t>
            </a:r>
            <a:r>
              <a:rPr lang="cs-CZ" sz="2400" b="1" dirty="0" err="1" smtClean="0">
                <a:effectLst/>
                <a:latin typeface="Century Schoolbook" pitchFamily="18" charset="0"/>
              </a:rPr>
              <a:t>Wikimedia</a:t>
            </a:r>
            <a:r>
              <a:rPr lang="cs-CZ" sz="2400" b="1" dirty="0" smtClean="0">
                <a:effectLst/>
                <a:latin typeface="Century Schoolbook" pitchFamily="18" charset="0"/>
              </a:rPr>
              <a:t> </a:t>
            </a:r>
            <a:r>
              <a:rPr lang="cs-CZ" sz="2400" b="1" dirty="0" err="1" smtClean="0">
                <a:effectLst/>
                <a:latin typeface="Century Schoolbook" pitchFamily="18" charset="0"/>
              </a:rPr>
              <a:t>Commons</a:t>
            </a:r>
            <a:r>
              <a:rPr lang="cs-CZ" sz="2400" b="1" dirty="0" smtClean="0">
                <a:effectLst/>
                <a:latin typeface="Century Schoolbook" pitchFamily="18" charset="0"/>
              </a:rPr>
              <a:t> 18</a:t>
            </a:r>
            <a:r>
              <a:rPr lang="cs-CZ" sz="2400" b="1" dirty="0" smtClean="0">
                <a:effectLst/>
                <a:latin typeface="Century Schoolbook" pitchFamily="18" charset="0"/>
              </a:rPr>
              <a:t>. 4</a:t>
            </a:r>
            <a:r>
              <a:rPr lang="cs-CZ" sz="2400" b="1" dirty="0" smtClean="0">
                <a:effectLst/>
                <a:latin typeface="Century Schoolbook" pitchFamily="18" charset="0"/>
              </a:rPr>
              <a:t>. 2013</a:t>
            </a:r>
            <a:endParaRPr lang="cs-CZ" sz="2400" dirty="0">
              <a:effectLst/>
              <a:latin typeface="Century Schoolboo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500174"/>
            <a:ext cx="7712394" cy="4800600"/>
          </a:xfrm>
        </p:spPr>
        <p:txBody>
          <a:bodyPr>
            <a:normAutofit lnSpcReduction="10000"/>
          </a:bodyPr>
          <a:lstStyle/>
          <a:p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Snímek 12: </a:t>
            </a:r>
            <a:r>
              <a:rPr lang="cs-CZ" sz="1400" dirty="0" err="1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Alhambra</a:t>
            </a:r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      </a:t>
            </a:r>
            <a:r>
              <a:rPr lang="cs-CZ" sz="1400" b="1" dirty="0" smtClean="0">
                <a:latin typeface="Century Schoolbook" pitchFamily="18" charset="0"/>
              </a:rPr>
              <a:t> </a:t>
            </a:r>
            <a:r>
              <a:rPr lang="cs-CZ" sz="1400" b="1" dirty="0" smtClean="0">
                <a:latin typeface="Century Schoolbook" pitchFamily="18" charset="0"/>
                <a:hlinkClick r:id="rId2"/>
              </a:rPr>
              <a:t>http://upload.wikimedia.org/wikipedia/commons/thumb/4/47/Alhambra_in_theevening.jpg/800px-Alhambra_in_the_evening.jpg</a:t>
            </a:r>
            <a:endParaRPr lang="cs-CZ" sz="1400" b="1" dirty="0" smtClean="0">
              <a:latin typeface="Century Schoolbook" pitchFamily="18" charset="0"/>
            </a:endParaRPr>
          </a:p>
          <a:p>
            <a:r>
              <a:rPr lang="cs-CZ" sz="14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Snímek 13: Lví dvůr v </a:t>
            </a:r>
            <a:r>
              <a:rPr lang="cs-CZ" sz="1400" b="1" dirty="0" err="1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Alhambře</a:t>
            </a:r>
            <a:r>
              <a:rPr lang="cs-CZ" sz="14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.  </a:t>
            </a:r>
            <a:r>
              <a:rPr lang="cs-CZ" sz="14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  <a:hlinkClick r:id="rId3"/>
              </a:rPr>
              <a:t>http://upload.wikimedia.org/wikipedia/commons/thumb/6/64/80525560_0eb2c1d54a_o.jpg/800px-80525560_0eb2c1d54a_o.jpg</a:t>
            </a:r>
            <a:endParaRPr lang="cs-CZ" sz="1400" b="1" dirty="0" smtClean="0">
              <a:solidFill>
                <a:schemeClr val="accent5">
                  <a:lumMod val="75000"/>
                </a:schemeClr>
              </a:solidFill>
              <a:latin typeface="Century Schoolbook" pitchFamily="18" charset="0"/>
            </a:endParaRPr>
          </a:p>
          <a:p>
            <a:r>
              <a:rPr lang="cs-CZ" sz="14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Snímek 14: Lví dvůr, patio.   </a:t>
            </a:r>
            <a:r>
              <a:rPr lang="cs-CZ" sz="14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  <a:hlinkClick r:id="rId4"/>
              </a:rPr>
              <a:t>http://upload.wikimedia.org/wikipedia/commons/3/32/Alhambra - Granada.</a:t>
            </a:r>
            <a:r>
              <a:rPr lang="cs-CZ" sz="1400" b="1" dirty="0" err="1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  <a:hlinkClick r:id="rId4"/>
              </a:rPr>
              <a:t>jpg</a:t>
            </a:r>
            <a:endParaRPr lang="cs-CZ" sz="1400" b="1" dirty="0" smtClean="0">
              <a:solidFill>
                <a:schemeClr val="accent5">
                  <a:lumMod val="75000"/>
                </a:schemeClr>
              </a:solidFill>
              <a:latin typeface="Century Schoolbook" pitchFamily="18" charset="0"/>
            </a:endParaRPr>
          </a:p>
          <a:p>
            <a:r>
              <a:rPr lang="cs-CZ" sz="14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Snímek 15: Křesťanská katedrála v Granadě.     </a:t>
            </a:r>
            <a:r>
              <a:rPr lang="cs-CZ" sz="14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  <a:hlinkClick r:id="rId5"/>
              </a:rPr>
              <a:t>http://upload.wikimedia.org/wikipedia/commons/thumb/6/64/Granada_2005_011.jpg/800px-Granada_2005_011.jpg</a:t>
            </a:r>
            <a:r>
              <a:rPr lang="cs-CZ" sz="14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        </a:t>
            </a:r>
            <a:r>
              <a:rPr lang="cs-CZ" sz="14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  <a:hlinkClick r:id="rId6"/>
              </a:rPr>
              <a:t>http://upload.wikimedia.org/wikipedia/commons/thumb/2/26/Andalusia_hl_20060811_006.jpg/450px-Andalusia_hl_20060811_006.jpg</a:t>
            </a:r>
            <a:endParaRPr lang="cs-CZ" sz="1400" b="1" dirty="0" smtClean="0">
              <a:solidFill>
                <a:schemeClr val="accent5">
                  <a:lumMod val="75000"/>
                </a:schemeClr>
              </a:solidFill>
              <a:latin typeface="Century Schoolbook" pitchFamily="18" charset="0"/>
            </a:endParaRPr>
          </a:p>
          <a:p>
            <a:r>
              <a:rPr lang="cs-CZ" sz="1400" b="1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Snímek 16: Katedrála v Seville.     </a:t>
            </a:r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  <a:hlinkClick r:id="rId7"/>
              </a:rPr>
              <a:t>http://upload.wikimedia.org/wikipedia/commons/thumb/7/73/Cathedral_and_Archivo_de_Indias_-_Seville.jpg/800px-Cathedral_and_Archivo_de_Indias_-_Seville.jpg</a:t>
            </a:r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          </a:t>
            </a:r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  <a:hlinkClick r:id="rId8"/>
              </a:rPr>
              <a:t>http://upload.wikimedia.org/wikipedia/commons/thumb/e/ee/Sevila10.JPG/800px-Sevila10.JPG</a:t>
            </a:r>
            <a:endParaRPr lang="cs-CZ" sz="1400" dirty="0" smtClean="0">
              <a:solidFill>
                <a:schemeClr val="accent5">
                  <a:lumMod val="75000"/>
                </a:schemeClr>
              </a:solidFill>
              <a:latin typeface="Century Schoolbook" pitchFamily="18" charset="0"/>
            </a:endParaRPr>
          </a:p>
          <a:p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Snímek 17: </a:t>
            </a:r>
            <a:r>
              <a:rPr lang="cs-CZ" sz="1400" dirty="0" err="1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Escorial</a:t>
            </a:r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</a:rPr>
              <a:t>. </a:t>
            </a:r>
            <a:r>
              <a:rPr lang="cs-CZ" sz="1400" dirty="0" smtClean="0">
                <a:solidFill>
                  <a:schemeClr val="accent5">
                    <a:lumMod val="75000"/>
                  </a:schemeClr>
                </a:solidFill>
                <a:latin typeface="Century Schoolbook" pitchFamily="18" charset="0"/>
                <a:hlinkClick r:id="rId9"/>
              </a:rPr>
              <a:t>http://upload.wikimedia.org/wikipedia/commons/thumb/2/26/El_escorial.jpg/800px-El_escorial.jpg</a:t>
            </a:r>
            <a:endParaRPr lang="cs-CZ" sz="1400" dirty="0" smtClean="0">
              <a:solidFill>
                <a:schemeClr val="accent5">
                  <a:lumMod val="75000"/>
                </a:schemeClr>
              </a:solidFill>
              <a:latin typeface="Century Schoolbook" pitchFamily="18" charset="0"/>
            </a:endParaRPr>
          </a:p>
          <a:p>
            <a:endParaRPr lang="cs-CZ" sz="1400" dirty="0" smtClean="0">
              <a:solidFill>
                <a:schemeClr val="accent5">
                  <a:lumMod val="75000"/>
                </a:schemeClr>
              </a:solidFill>
              <a:latin typeface="Century Schoolbook" pitchFamily="18" charset="0"/>
            </a:endParaRPr>
          </a:p>
          <a:p>
            <a:endParaRPr lang="cs-CZ" sz="1400" dirty="0">
              <a:solidFill>
                <a:schemeClr val="accent5">
                  <a:lumMod val="75000"/>
                </a:schemeClr>
              </a:solidFill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493</TotalTime>
  <Words>326</Words>
  <Application>Microsoft Office PowerPoint</Application>
  <PresentationFormat>Předvádění na obrazovce (4:3)</PresentationFormat>
  <Paragraphs>106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Slunovrat</vt:lpstr>
      <vt:lpstr>Snímek 1</vt:lpstr>
      <vt:lpstr>Státy  na Pyrenejském poloostrově</vt:lpstr>
      <vt:lpstr>Reconquista</vt:lpstr>
      <vt:lpstr> Pyrenejský poloostrov v 11. století</vt:lpstr>
      <vt:lpstr>Snímek 5</vt:lpstr>
      <vt:lpstr>Snímek 6</vt:lpstr>
      <vt:lpstr>Španělské království</vt:lpstr>
      <vt:lpstr>Snímek 8</vt:lpstr>
      <vt:lpstr>Snímek 9</vt:lpstr>
      <vt:lpstr>Vláda Ferdinanda a Isabely</vt:lpstr>
      <vt:lpstr>Svatá inkvizice</vt:lpstr>
      <vt:lpstr>Snímek 12</vt:lpstr>
      <vt:lpstr>Snímek 13</vt:lpstr>
      <vt:lpstr>Snímek 14</vt:lpstr>
      <vt:lpstr>Snímek 15</vt:lpstr>
      <vt:lpstr>Snímek 16</vt:lpstr>
      <vt:lpstr>Snímek 17</vt:lpstr>
      <vt:lpstr>Portugalsko</vt:lpstr>
      <vt:lpstr>Citováno v licenci Wikimedia Commons 18. 4. 2013</vt:lpstr>
      <vt:lpstr>Citováno v licenci Wikimedia Commons 18. 4. 2013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Státy na Pyrenejském poloostrově</dc:title>
  <dc:creator>Domov</dc:creator>
  <cp:lastModifiedBy>Domov</cp:lastModifiedBy>
  <cp:revision>57</cp:revision>
  <dcterms:created xsi:type="dcterms:W3CDTF">2013-05-02T21:13:52Z</dcterms:created>
  <dcterms:modified xsi:type="dcterms:W3CDTF">2013-05-28T19:18:36Z</dcterms:modified>
</cp:coreProperties>
</file>