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74" r:id="rId3"/>
    <p:sldId id="256" r:id="rId4"/>
    <p:sldId id="258" r:id="rId5"/>
    <p:sldId id="259" r:id="rId6"/>
    <p:sldId id="260" r:id="rId7"/>
    <p:sldId id="263" r:id="rId8"/>
    <p:sldId id="261" r:id="rId9"/>
    <p:sldId id="262" r:id="rId10"/>
    <p:sldId id="265" r:id="rId11"/>
    <p:sldId id="267" r:id="rId12"/>
    <p:sldId id="270" r:id="rId13"/>
    <p:sldId id="271" r:id="rId14"/>
    <p:sldId id="264" r:id="rId15"/>
    <p:sldId id="268" r:id="rId16"/>
    <p:sldId id="266" r:id="rId17"/>
    <p:sldId id="276" r:id="rId18"/>
    <p:sldId id="275" r:id="rId19"/>
    <p:sldId id="278" r:id="rId20"/>
    <p:sldId id="279" r:id="rId21"/>
    <p:sldId id="280" r:id="rId22"/>
    <p:sldId id="281" r:id="rId23"/>
    <p:sldId id="282" r:id="rId24"/>
    <p:sldId id="283" r:id="rId25"/>
    <p:sldId id="257" r:id="rId26"/>
    <p:sldId id="277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B27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B2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6014A-07F0-4668-B7D1-236DB32B6EFA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5C7ED-09E8-46B9-9B9A-0607E7A93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Primavera_03.jpg" TargetMode="External"/><Relationship Id="rId3" Type="http://schemas.openxmlformats.org/officeDocument/2006/relationships/hyperlink" Target="http://upload.wikimedia.org/wikipedia/commons/thumb/b/b1/Raffael6.jpg/250px-Raffael6.jpg" TargetMode="External"/><Relationship Id="rId7" Type="http://schemas.openxmlformats.org/officeDocument/2006/relationships/hyperlink" Target="http://upload.wikimedia.org/wikipedia/commons/thumb/3/3c/Botticelli-primavera.jpg/345px-Botticelli-primavera.jpg" TargetMode="External"/><Relationship Id="rId2" Type="http://schemas.openxmlformats.org/officeDocument/2006/relationships/hyperlink" Target="http://upload.wikimedia.org/wikipedia/commons/a/a7/Florence_italy_duomo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5/57/Lady_with_an_Ermine.jpg/220px-Lady_with_an_Ermine.jpg" TargetMode="External"/><Relationship Id="rId5" Type="http://schemas.openxmlformats.org/officeDocument/2006/relationships/hyperlink" Target="http://upload.wikimedia.org/wikipedia/commons/thumb/0/08/Leonardo_da_Vinci_(1452-1519)_-_The_Last_Supper_(1495-1498).jpg/500px-Leonardo_da_Vinci_(1452-1519)_-_The_Last_Supper_(1495-1498).jpg" TargetMode="External"/><Relationship Id="rId4" Type="http://schemas.openxmlformats.org/officeDocument/2006/relationships/hyperlink" Target="http://upload.wikimedia.org/wikipedia/commons/thumb/f/f9/Leonardo_da_Vinci_-_Self-Portrait_-_WGA12798.jpg/225px-Leonardo_da_Vinci_-_Self-Portrait_-_WGA12798.jpg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c/c3/Santa_Maria_Novella.jpg/800px-Santa_Maria_Novella.jpg" TargetMode="External"/><Relationship Id="rId3" Type="http://schemas.openxmlformats.org/officeDocument/2006/relationships/hyperlink" Target="http://upload.wikimedia.org/wikipedia/commons/thumb/2/2d/StPetersDomePD.jpg/412px-StPetersDomePD.jpg" TargetMode="External"/><Relationship Id="rId7" Type="http://schemas.openxmlformats.org/officeDocument/2006/relationships/hyperlink" Target="http://upload.wikimedia.org/wikipedia/commons/thumb/a/a9/Villa_Medici_a_Fiesole_1.jpg/800px-Villa_Medici_a_Fiesole_1.jpg" TargetMode="External"/><Relationship Id="rId2" Type="http://schemas.openxmlformats.org/officeDocument/2006/relationships/hyperlink" Target="http://upload.wikimedia.org/wikipedia/commons/thumb/1/15/Petersdom_von_Engelsburg_gesehen.jpg/800px-Petersdom_von_Engelsburg_gesehe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d/d8/Larotonda2009.JPG" TargetMode="External"/><Relationship Id="rId5" Type="http://schemas.openxmlformats.org/officeDocument/2006/relationships/hyperlink" Target="http://upload.wikimedia.org/wikipedia/commons/b/ba/Palais_Farnese.jpg" TargetMode="External"/><Relationship Id="rId4" Type="http://schemas.openxmlformats.org/officeDocument/2006/relationships/hyperlink" Target="http://upload.wikimedia.org/wikipedia/commons/thumb/8/80/Palazzo_Senatorio_Capitol_Roma_BW_1.JPG/800px-Palazzo_Senatorio_Capitol_Roma_BW_1.JPG" TargetMode="External"/><Relationship Id="rId9" Type="http://schemas.openxmlformats.org/officeDocument/2006/relationships/hyperlink" Target="http://upload.wikimedia.org/wikipedia/commons/thumb/f/f8/Firenze.Duomo05.JPG/450px-Firenze.Duomo0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42910" y="1500174"/>
            <a:ext cx="8034337" cy="4568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Hana Míčová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VY_32_INOVACE_31_D7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</a:rPr>
              <a:t>Italská renesance</a:t>
            </a:r>
            <a:endParaRPr lang="cs-CZ" sz="18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Výkladová prezentace.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Datum:</a:t>
            </a:r>
            <a:r>
              <a:rPr lang="cs-CZ" sz="2000" dirty="0" smtClean="0">
                <a:solidFill>
                  <a:schemeClr val="tx2"/>
                </a:solidFill>
              </a:rPr>
              <a:t>	2</a:t>
            </a:r>
            <a:r>
              <a:rPr lang="cs-CZ" sz="2000" dirty="0" smtClean="0">
                <a:solidFill>
                  <a:schemeClr val="tx2"/>
                </a:solidFill>
              </a:rPr>
              <a:t>. 5</a:t>
            </a:r>
            <a:r>
              <a:rPr lang="cs-CZ" sz="2000" dirty="0" smtClean="0">
                <a:solidFill>
                  <a:schemeClr val="tx2"/>
                </a:solidFill>
              </a:rPr>
              <a:t>. 2013	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71472" y="357166"/>
            <a:ext cx="7489825" cy="1143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85852" y="500042"/>
            <a:ext cx="7406640" cy="903412"/>
          </a:xfrm>
        </p:spPr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/>
                <a:latin typeface="Century Schoolbook" pitchFamily="18" charset="0"/>
              </a:rPr>
              <a:t>Italská renesance</a:t>
            </a:r>
            <a:endParaRPr lang="cs-CZ" dirty="0">
              <a:solidFill>
                <a:schemeClr val="accent1">
                  <a:lumMod val="75000"/>
                </a:schemeClr>
              </a:solidFill>
              <a:effectLst/>
              <a:latin typeface="Century Schoolbook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728" y="1571612"/>
            <a:ext cx="7406640" cy="864556"/>
          </a:xfrm>
        </p:spPr>
        <p:txBody>
          <a:bodyPr>
            <a:normAutofit lnSpcReduction="10000"/>
          </a:bodyPr>
          <a:lstStyle/>
          <a:p>
            <a:endParaRPr lang="cs-CZ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Výkladová prezentace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6" name="Picture 2" descr="C:\Documents and Settings\Doma\Dokumenty\Obrázky\Renesance\800px-Florence_-_Duomo_(4248398275)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4900" y="2928934"/>
            <a:ext cx="4519480" cy="307183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214414" y="4786322"/>
            <a:ext cx="2077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Century Schoolbook" pitchFamily="18" charset="0"/>
              </a:rPr>
              <a:t>Florentský dóm</a:t>
            </a:r>
            <a:endParaRPr lang="cs-CZ" b="1" dirty="0">
              <a:solidFill>
                <a:schemeClr val="accent1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Podmínky pro vznik  humanismu a renesance:	</a:t>
            </a:r>
            <a:endParaRPr lang="cs-CZ" b="1" dirty="0">
              <a:ln w="1270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Hospodářský rozvoj velkých italských měst.</a:t>
            </a: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Úspěchy ve výrobě, námořním obchodu, v bankovnictví.</a:t>
            </a: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Významná pozice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měšťanstva		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 italských městech.</a:t>
            </a: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Snaha dát najevo nově nabyté bohatství.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Humanismus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	Nový životní názor měšťanstva založený na obdivu antiky a objevování její krásy. 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	Lidé usilují o plné prožívání života, o jeho naplnění,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		      o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poznání sama sebe i světa kolem. 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	Zdrojem humanismu je studium antické vzdělanosti.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endParaRPr lang="cs-CZ" b="1" dirty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Renesance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Nový umělecký styl, který vznikl pod vlivem humanismu. </a:t>
            </a:r>
          </a:p>
          <a:p>
            <a:pPr>
              <a:buNone/>
            </a:pPr>
            <a:endParaRPr lang="cs-CZ" sz="2800" b="1" dirty="0" smtClean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Vznikl ve Florencii v 15. století.</a:t>
            </a:r>
          </a:p>
          <a:p>
            <a:pPr>
              <a:buNone/>
            </a:pPr>
            <a:endParaRPr lang="cs-CZ" sz="2800" b="1" dirty="0" smtClean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Projevil se ve všech oblastech umění: 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v 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architektuře, malířství, 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sochařství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, v hudbě, v literatuře.</a:t>
            </a:r>
            <a:endParaRPr lang="cs-CZ" sz="2800" b="1" dirty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Znaky renesance</a:t>
            </a:r>
            <a:endParaRPr lang="cs-CZ" b="1" dirty="0">
              <a:ln w="1270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Klade důraz na člověka, na jeho rozum, schopnosti poznání.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Ideálem je všestranně rozvinutý člověk.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Umělci se inspirují antikou.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Řada umělců jsou současně vědci, zkoumají anatomii, světlo, vlastnosti a složení barev atd.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Usilují o přesné, reálné zobrazení.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Literatura</a:t>
            </a:r>
            <a:endParaRPr lang="cs-CZ" b="1" dirty="0">
              <a:ln w="1270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Umělci oslavují v dílech plný, radostný život, lásku.</a:t>
            </a:r>
          </a:p>
          <a:p>
            <a:pPr>
              <a:buNone/>
            </a:pPr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Dante </a:t>
            </a:r>
            <a:r>
              <a:rPr lang="cs-CZ" sz="2800" b="1" dirty="0" err="1" smtClean="0">
                <a:solidFill>
                  <a:schemeClr val="accent1">
                    <a:lumMod val="50000"/>
                  </a:schemeClr>
                </a:solidFill>
              </a:rPr>
              <a:t>Allighieri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  - Božská komedie</a:t>
            </a:r>
          </a:p>
          <a:p>
            <a:r>
              <a:rPr lang="cs-CZ" sz="2800" b="1" dirty="0" err="1" smtClean="0">
                <a:solidFill>
                  <a:schemeClr val="accent1">
                    <a:lumMod val="50000"/>
                  </a:schemeClr>
                </a:solidFill>
              </a:rPr>
              <a:t>Giovanni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1">
                    <a:lumMod val="50000"/>
                  </a:schemeClr>
                </a:solidFill>
              </a:rPr>
              <a:t>Boccacio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 – Dekameron</a:t>
            </a:r>
          </a:p>
          <a:p>
            <a:r>
              <a:rPr lang="cs-CZ" sz="2800" b="1" dirty="0" err="1" smtClean="0">
                <a:solidFill>
                  <a:schemeClr val="accent1">
                    <a:lumMod val="50000"/>
                  </a:schemeClr>
                </a:solidFill>
              </a:rPr>
              <a:t>Francesco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1">
                    <a:lumMod val="50000"/>
                  </a:schemeClr>
                </a:solidFill>
              </a:rPr>
              <a:t>Petrarca</a:t>
            </a:r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800" b="1" dirty="0" err="1" smtClean="0">
                <a:solidFill>
                  <a:schemeClr val="accent1">
                    <a:lumMod val="50000"/>
                  </a:schemeClr>
                </a:solidFill>
              </a:rPr>
              <a:t>Niccoló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1">
                    <a:lumMod val="50000"/>
                  </a:schemeClr>
                </a:solidFill>
              </a:rPr>
              <a:t>Macchiavelli</a:t>
            </a: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Malířství </a:t>
            </a:r>
            <a:endParaRPr lang="cs-CZ" b="1" dirty="0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Používá se </a:t>
            </a:r>
            <a:r>
              <a:rPr lang="cs-CZ" sz="28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perspektiva</a:t>
            </a:r>
            <a:r>
              <a:rPr lang="cs-CZ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.</a:t>
            </a:r>
          </a:p>
          <a:p>
            <a:r>
              <a:rPr lang="cs-CZ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Na obrazech se objevuje pozadí.</a:t>
            </a:r>
          </a:p>
          <a:p>
            <a:r>
              <a:rPr lang="cs-CZ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Počátky olejomalby.</a:t>
            </a:r>
          </a:p>
          <a:p>
            <a:r>
              <a:rPr lang="cs-CZ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Zobrazení děje. </a:t>
            </a:r>
          </a:p>
          <a:p>
            <a:r>
              <a:rPr lang="cs-CZ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Zachycení skutečné podoby a výrazu tváře.</a:t>
            </a:r>
          </a:p>
          <a:p>
            <a:endParaRPr lang="cs-CZ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oma\Dokumenty\Obrázky\Renesance\220px-Fra_Angelico_0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428604"/>
            <a:ext cx="4504649" cy="468893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072198" y="1000108"/>
            <a:ext cx="20794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  <a:latin typeface="Century Schoolbook" pitchFamily="18" charset="0"/>
              </a:rPr>
              <a:t>  </a:t>
            </a:r>
          </a:p>
          <a:p>
            <a:r>
              <a:rPr lang="cs-CZ" sz="2400" dirty="0" err="1" smtClean="0">
                <a:solidFill>
                  <a:schemeClr val="accent3">
                    <a:lumMod val="50000"/>
                  </a:schemeClr>
                </a:solidFill>
                <a:latin typeface="Century Schoolbook" pitchFamily="18" charset="0"/>
              </a:rPr>
              <a:t>Fra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cs-CZ" sz="2400" dirty="0" err="1" smtClean="0">
                <a:solidFill>
                  <a:schemeClr val="accent3">
                    <a:lumMod val="50000"/>
                  </a:schemeClr>
                </a:solidFill>
                <a:latin typeface="Century Schoolbook" pitchFamily="18" charset="0"/>
              </a:rPr>
              <a:t>Angelico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latin typeface="Century Schoolbook" pitchFamily="18" charset="0"/>
              </a:rPr>
              <a:t>:</a:t>
            </a:r>
          </a:p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  <a:latin typeface="Century Schoolbook" pitchFamily="18" charset="0"/>
              </a:rPr>
              <a:t>Zvěstování</a:t>
            </a:r>
            <a:endParaRPr lang="cs-CZ" sz="2400" dirty="0">
              <a:solidFill>
                <a:schemeClr val="accent3">
                  <a:lumMod val="50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46485" y="4214818"/>
            <a:ext cx="301236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  <a:latin typeface="Century Schoolbook" pitchFamily="18" charset="0"/>
              </a:rPr>
              <a:t>Malíř na obraze pracuje</a:t>
            </a:r>
          </a:p>
          <a:p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  <a:latin typeface="Century Schoolbook" pitchFamily="18" charset="0"/>
              </a:rPr>
              <a:t>už s jednoduchou</a:t>
            </a:r>
          </a:p>
          <a:p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  <a:latin typeface="Century Schoolbook" pitchFamily="18" charset="0"/>
              </a:rPr>
              <a:t>perspektivou</a:t>
            </a:r>
            <a:endParaRPr lang="cs-CZ" sz="2000" dirty="0">
              <a:solidFill>
                <a:schemeClr val="accent3">
                  <a:lumMod val="50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836712"/>
            <a:ext cx="3474985" cy="4464496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4237" y="836712"/>
            <a:ext cx="3281713" cy="4464496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1979712" y="5517232"/>
            <a:ext cx="1912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Madona v zeleni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68144" y="544522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Century Schoolbook" pitchFamily="18" charset="0"/>
              </a:rPr>
              <a:t>Sixtinská madona</a:t>
            </a:r>
            <a:endParaRPr lang="cs-CZ" b="1" dirty="0">
              <a:solidFill>
                <a:schemeClr val="accent1">
                  <a:lumMod val="75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07904" y="260648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Century Schoolbook" pitchFamily="18" charset="0"/>
              </a:rPr>
              <a:t>Rafael </a:t>
            </a:r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  <a:latin typeface="Century Schoolbook" pitchFamily="18" charset="0"/>
              </a:rPr>
              <a:t>Santi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268760"/>
            <a:ext cx="2838746" cy="4428969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5220072" y="908720"/>
            <a:ext cx="32223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Leonardo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da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 Vinci: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Autoportrét</a:t>
            </a:r>
            <a:endParaRPr lang="cs-CZ" sz="2400" b="1" dirty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214554"/>
            <a:ext cx="5932193" cy="3140521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1285852" y="642918"/>
            <a:ext cx="74174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  <a:latin typeface="Century Schoolbook" pitchFamily="18" charset="0"/>
              </a:rPr>
              <a:t>Poslední večeře, freska Leonarda </a:t>
            </a:r>
            <a:r>
              <a:rPr lang="cs-CZ" sz="2400" b="1" dirty="0" err="1" smtClean="0">
                <a:solidFill>
                  <a:schemeClr val="accent4">
                    <a:lumMod val="50000"/>
                  </a:schemeClr>
                </a:solidFill>
                <a:latin typeface="Century Schoolbook" pitchFamily="18" charset="0"/>
              </a:rPr>
              <a:t>da</a:t>
            </a: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cs-CZ" sz="2400" b="1" dirty="0" err="1" smtClean="0">
                <a:solidFill>
                  <a:schemeClr val="accent4">
                    <a:lumMod val="50000"/>
                  </a:schemeClr>
                </a:solidFill>
                <a:latin typeface="Century Schoolbook" pitchFamily="18" charset="0"/>
              </a:rPr>
              <a:t>Vinciho</a:t>
            </a: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  <a:latin typeface="Century Schoolbook" pitchFamily="18" charset="0"/>
              </a:rPr>
              <a:t> </a:t>
            </a:r>
          </a:p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  <a:latin typeface="Century Schoolbook" pitchFamily="18" charset="0"/>
              </a:rPr>
              <a:t>v Sixtinské kapli</a:t>
            </a:r>
            <a:endParaRPr lang="cs-CZ" sz="2400" b="1" dirty="0">
              <a:solidFill>
                <a:schemeClr val="accent4">
                  <a:lumMod val="50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oma\Dokumenty\Obrázky\Renesance\220px-Lady_with_an_Ermin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214422"/>
            <a:ext cx="3571900" cy="4854537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429256" y="1714488"/>
            <a:ext cx="31662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Dáma s hranostajem</a:t>
            </a:r>
          </a:p>
          <a:p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</a:rPr>
              <a:t>Leonardo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</a:rPr>
              <a:t>da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Vinci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980728"/>
            <a:ext cx="3377075" cy="459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5220072" y="1340768"/>
            <a:ext cx="3608680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Leonardo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da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 Vinci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Studie lidské postavy</a:t>
            </a:r>
          </a:p>
          <a:p>
            <a:endParaRPr lang="cs-CZ" sz="2400" b="1" dirty="0" smtClean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  <a:p>
            <a:endParaRPr lang="cs-CZ" sz="2400" b="1" dirty="0" smtClean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  <a:p>
            <a:endParaRPr lang="cs-CZ" sz="2400" b="1" dirty="0" smtClean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  <a:p>
            <a:endParaRPr lang="cs-CZ" sz="2400" b="1" dirty="0" smtClean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  <a:p>
            <a:endParaRPr lang="cs-CZ" sz="2400" b="1" dirty="0" smtClean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  <a:p>
            <a:endParaRPr lang="cs-CZ" sz="2400" b="1" dirty="0" smtClean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  <a:p>
            <a:endParaRPr lang="cs-CZ" sz="2400" b="1" dirty="0" smtClean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  <a:p>
            <a:endParaRPr lang="cs-CZ" sz="2400" b="1" dirty="0" smtClean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(</a:t>
            </a:r>
            <a:r>
              <a:rPr lang="cs-CZ" sz="2000" dirty="0" err="1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Vitruvius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)</a:t>
            </a:r>
            <a:endParaRPr lang="cs-CZ" sz="2000" dirty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32656"/>
            <a:ext cx="4596457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052736"/>
            <a:ext cx="2520280" cy="4515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1763688" y="4149080"/>
            <a:ext cx="39604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Century Schoolbook" pitchFamily="18" charset="0"/>
              </a:rPr>
              <a:t>Sandro Botticelli:</a:t>
            </a:r>
          </a:p>
          <a:p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  <a:latin typeface="Century Schoolbook" pitchFamily="18" charset="0"/>
              </a:rPr>
              <a:t>Primavera</a:t>
            </a:r>
            <a:endParaRPr lang="cs-CZ" sz="2400" b="1" dirty="0" smtClean="0">
              <a:solidFill>
                <a:schemeClr val="accent1">
                  <a:lumMod val="75000"/>
                </a:schemeClr>
              </a:solidFill>
              <a:latin typeface="Century Schoolbook" pitchFamily="18" charset="0"/>
            </a:endParaRPr>
          </a:p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Doma\Dokumenty\Obrázky\Renesance\800px-Petersdom_von_Engelsburg_gesehen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285860"/>
            <a:ext cx="6429388" cy="4822041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2000232" y="571480"/>
            <a:ext cx="628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Dóm svatého Petra v Římě</a:t>
            </a:r>
            <a:endParaRPr lang="cs-CZ" sz="2400" b="1" dirty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oma\Dokumenty\Obrázky\Renesance\180px-StPetersDomePD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571480"/>
            <a:ext cx="3484647" cy="507209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1000100" y="1071546"/>
            <a:ext cx="35990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Kopule chrámu 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svatého Petra v Římě</a:t>
            </a:r>
            <a:endParaRPr lang="cs-CZ" sz="2400" b="1" dirty="0">
              <a:solidFill>
                <a:schemeClr val="accent1">
                  <a:lumMod val="50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00100" y="2500306"/>
            <a:ext cx="43191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Na stavbě chrámu se podíleli</a:t>
            </a:r>
          </a:p>
          <a:p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nejlepším renesanční umělci</a:t>
            </a:r>
          </a:p>
          <a:p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a stavitelé, </a:t>
            </a:r>
          </a:p>
          <a:p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jako </a:t>
            </a:r>
            <a:r>
              <a:rPr lang="cs-CZ" sz="2400" dirty="0" err="1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Donato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cs-CZ" sz="2400" dirty="0" err="1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Bramante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, </a:t>
            </a:r>
          </a:p>
          <a:p>
            <a:r>
              <a:rPr lang="cs-CZ" sz="2400" dirty="0" err="1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Michelangelo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 </a:t>
            </a:r>
            <a:r>
              <a:rPr lang="cs-CZ" sz="2400" dirty="0" err="1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Buonarotti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 </a:t>
            </a:r>
          </a:p>
          <a:p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a Rafael </a:t>
            </a:r>
            <a:r>
              <a:rPr lang="cs-CZ" sz="2400" dirty="0" err="1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Santi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  <a:latin typeface="Century Schoolbook" pitchFamily="18" charset="0"/>
              </a:rPr>
              <a:t>.</a:t>
            </a:r>
            <a:endParaRPr lang="cs-CZ" sz="2400" dirty="0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oma\Dokumenty\Obrázky\Renesance\800px-Palazzo_Senatorio_Capitol_Roma_BW_1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571612"/>
            <a:ext cx="6793152" cy="4775930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2071670" y="428604"/>
            <a:ext cx="6112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Senátorský palác na Kapitolu v Římě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oma\Dokumenty\Obrázky\Renesance\Palais_Farnes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500174"/>
            <a:ext cx="6572296" cy="4928435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2928926" y="285728"/>
            <a:ext cx="45111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Palác </a:t>
            </a:r>
            <a:r>
              <a:rPr lang="cs-CZ" sz="2000" b="1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Farnese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 v Římě navrhoval</a:t>
            </a:r>
          </a:p>
          <a:p>
            <a:pPr algn="ctr"/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cs-CZ" sz="2000" b="1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Michelangelo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cs-CZ" sz="2000" b="1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Buonarotti</a:t>
            </a:r>
            <a:endParaRPr lang="cs-CZ" sz="2000" b="1" dirty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oma\Dokumenty\Obrázky\Renesance\Larotonda200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910109"/>
            <a:ext cx="5429288" cy="4073072"/>
          </a:xfrm>
          <a:prstGeom prst="rect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2428860" y="428604"/>
            <a:ext cx="512992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Vila La </a:t>
            </a:r>
            <a:r>
              <a:rPr lang="cs-CZ" sz="2000" b="1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Rotonda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 u </a:t>
            </a:r>
            <a:r>
              <a:rPr lang="cs-CZ" sz="2000" b="1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Vicenzy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, </a:t>
            </a:r>
          </a:p>
          <a:p>
            <a:pPr algn="ctr"/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stavitelem je Andrea </a:t>
            </a:r>
            <a:r>
              <a:rPr lang="cs-CZ" sz="2000" b="1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Palladio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.</a:t>
            </a:r>
          </a:p>
          <a:p>
            <a:pPr algn="ctr"/>
            <a:endParaRPr lang="cs-CZ" sz="2000" b="1" dirty="0" smtClean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  <a:p>
            <a:pPr algn="ctr"/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Venkovské vily byly novým typem staveb.</a:t>
            </a:r>
            <a:endParaRPr lang="cs-CZ" sz="2000" dirty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oma\Dokumenty\Obrázky\Renesance\800px-Villa_Medici_a_Fiesole_1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285860"/>
            <a:ext cx="6762771" cy="507207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643306" y="428604"/>
            <a:ext cx="30989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Vila Medici ve </a:t>
            </a:r>
            <a:r>
              <a:rPr lang="cs-CZ" sz="2000" b="1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Fiesole</a:t>
            </a:r>
            <a:endParaRPr lang="cs-CZ" sz="2000" b="1" dirty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oma\Dokumenty\Obrázky\Renesance\800px-Santa_Maria_Novella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643050"/>
            <a:ext cx="6191267" cy="4643450"/>
          </a:xfrm>
          <a:prstGeom prst="rect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1500166" y="357166"/>
            <a:ext cx="70952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Kostel </a:t>
            </a:r>
            <a:r>
              <a:rPr lang="cs-CZ" sz="2000" b="1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Santa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 Maria </a:t>
            </a:r>
            <a:r>
              <a:rPr lang="cs-CZ" sz="2000" b="1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Novella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 ve Florencii.</a:t>
            </a:r>
          </a:p>
          <a:p>
            <a:pPr algn="ctr"/>
            <a:endParaRPr lang="cs-CZ" sz="2000" b="1" dirty="0" smtClean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  <a:p>
            <a:pPr algn="ctr"/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Pro renesanční stavby je typická bohatá fresková výzdoba.</a:t>
            </a:r>
            <a:endParaRPr lang="cs-CZ" sz="2000" dirty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oma\Dokumenty\Obrázky\Renesance\450px-Firenze.Duomo05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714356"/>
            <a:ext cx="4071966" cy="5429288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5524098" y="1000108"/>
            <a:ext cx="361990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Dóm ve Florencii.</a:t>
            </a: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  <a:p>
            <a:endParaRPr lang="cs-CZ" sz="2400" b="1" dirty="0" smtClean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  <a:p>
            <a:r>
              <a:rPr lang="cs-CZ" sz="2400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Fillipo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cs-CZ" sz="2400" dirty="0" err="1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Brunelleschi</a:t>
            </a:r>
            <a:endParaRPr lang="cs-CZ" sz="2400" dirty="0" smtClean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zde vytvořil kopuli,</a:t>
            </a: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která se stala důležitým</a:t>
            </a: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znakem renesančních </a:t>
            </a: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entury Schoolbook" pitchFamily="18" charset="0"/>
              </a:rPr>
              <a:t>staveb.</a:t>
            </a:r>
            <a:endParaRPr lang="cs-CZ" sz="2400" dirty="0">
              <a:solidFill>
                <a:schemeClr val="accent3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Citováno v licenci </a:t>
            </a:r>
            <a:r>
              <a:rPr lang="cs-CZ" sz="2800" dirty="0" err="1" smtClean="0"/>
              <a:t>Wikimedia</a:t>
            </a:r>
            <a:r>
              <a:rPr lang="cs-CZ" sz="2800" dirty="0" smtClean="0"/>
              <a:t> </a:t>
            </a:r>
            <a:r>
              <a:rPr lang="cs-CZ" sz="2800" dirty="0" err="1" smtClean="0"/>
              <a:t>Commons</a:t>
            </a:r>
            <a:r>
              <a:rPr lang="cs-CZ" sz="2800" dirty="0" smtClean="0"/>
              <a:t> 2. </a:t>
            </a:r>
            <a:r>
              <a:rPr lang="cs-CZ" sz="2800" dirty="0" smtClean="0"/>
              <a:t>5. 2013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95910"/>
          </a:xfrm>
        </p:spPr>
        <p:txBody>
          <a:bodyPr>
            <a:normAutofit fontScale="92500" lnSpcReduction="10000"/>
          </a:bodyPr>
          <a:lstStyle/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Snímek 2: Florentský dóm  </a:t>
            </a:r>
            <a:r>
              <a:rPr lang="cs-CZ" sz="1400" dirty="0" smtClean="0">
                <a:hlinkClick r:id="rId2"/>
              </a:rPr>
              <a:t>http://upload.wikimedia.org/wikipedia/commons/a/a7/Florence_italy_duomo.jpg</a:t>
            </a:r>
            <a:endParaRPr lang="cs-CZ" sz="1400" dirty="0" smtClean="0"/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Snímek 9: Zvěstování.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Fra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Angelico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Snímek 10. Sixtinská madona.  Rafael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Santi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hlinkClick r:id="rId3"/>
              </a:rPr>
              <a:t>http://upload.wikimedia.org/wikipedia/commons/thumb/b/b1/Raffael6.jpg/250px-Raffael6.jpg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       http://upload.wikimedia.org/wikipedia/commons/thumb/2/28/Raffael_030.jpg/155px-Raffael_030.jpg</a:t>
            </a:r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Snímek 11: Autoportrét.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Leonardo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da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 Vinci. 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hlinkClick r:id="rId4"/>
              </a:rPr>
              <a:t>http://upload.wikimedia.org/wikipedia/commons/thumb/f/f9/Leonardo_da_Vinci_-_Self-Portrait_-_WGA12798.jpg/225px-Leonardo_da_Vinci_-_Self-Portrait_-_WGA12798.jpg</a:t>
            </a:r>
            <a:endParaRPr lang="cs-CZ" sz="1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Snímek 12: Poslední večeře.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Leonardo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da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 Vinci. 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hlinkClick r:id="rId5"/>
              </a:rPr>
              <a:t>http://upload.wikimedia.org/wikipedia/commons/thumb/0/08/Leonardo_da_Vinci_%281452-1519%29_-_The_Last_Supper_%281495-1498%29.jpg/500px-Leonardo_da_Vinci_%281452-1519%29_-_The_Last_Supper_%281495-1498%29.jpg</a:t>
            </a:r>
            <a:endParaRPr lang="cs-CZ" sz="1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Snímek 13: Dáma s hranostajem: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Leonardo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da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 Vinci         </a:t>
            </a:r>
            <a:r>
              <a:rPr lang="cs-CZ" sz="1400" dirty="0" smtClean="0">
                <a:hlinkClick r:id="rId6"/>
              </a:rPr>
              <a:t>http://upload.wikimedia.org/wikipedia/commons/thumb/5/57/Lady_with_an_Ermine.jpg/220px-Lady_with_an_Ermine.jpg</a:t>
            </a:r>
            <a:endParaRPr lang="cs-CZ" sz="1400" dirty="0" smtClean="0"/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Snímek 14: Proporce lidské postavy.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Leonardo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da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 Vinci. </a:t>
            </a:r>
            <a:r>
              <a:rPr lang="cs-CZ" sz="1400" dirty="0" smtClean="0"/>
              <a:t>http://upload.wikimedia.org/wikipedia/commons/thumb/2/22/Da_Vinci_Vitruve_Luc_Viatour.jpg/220px-Da_Vinci_Vitruve_Luc_Viatour.jpg</a:t>
            </a:r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Snímek 15: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Primavera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. Sandro Botticelli.          </a:t>
            </a:r>
            <a:r>
              <a:rPr lang="cs-CZ" sz="1400" dirty="0" smtClean="0">
                <a:hlinkClick r:id="rId7"/>
              </a:rPr>
              <a:t>http://upload.wikimedia.org/wikipedia/commons/thumb/3/3c/Botticelli-primavera.jpg/345px-Botticelli-primavera.jpg</a:t>
            </a:r>
            <a:r>
              <a:rPr lang="cs-CZ" sz="1400" dirty="0" smtClean="0"/>
              <a:t>                                                                        </a:t>
            </a:r>
            <a:r>
              <a:rPr lang="cs-CZ" sz="1400" dirty="0" smtClean="0">
                <a:hlinkClick r:id="rId8"/>
              </a:rPr>
              <a:t>http://en.wikipedia.org/wiki/File:Primavera_03.jpg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39718"/>
          </a:xfrm>
        </p:spPr>
        <p:txBody>
          <a:bodyPr>
            <a:noAutofit/>
          </a:bodyPr>
          <a:lstStyle/>
          <a:p>
            <a:r>
              <a:rPr lang="cs-CZ" sz="2400" dirty="0" smtClean="0">
                <a:latin typeface="Century Schoolbook" pitchFamily="18" charset="0"/>
              </a:rPr>
              <a:t>Citováno v licenci </a:t>
            </a:r>
            <a:r>
              <a:rPr lang="cs-CZ" sz="2400" dirty="0" err="1" smtClean="0">
                <a:latin typeface="Century Schoolbook" pitchFamily="18" charset="0"/>
              </a:rPr>
              <a:t>Wikimedia</a:t>
            </a:r>
            <a:r>
              <a:rPr lang="cs-CZ" sz="2400" dirty="0" smtClean="0">
                <a:latin typeface="Century Schoolbook" pitchFamily="18" charset="0"/>
              </a:rPr>
              <a:t> </a:t>
            </a:r>
            <a:r>
              <a:rPr lang="cs-CZ" sz="2400" dirty="0" err="1" smtClean="0">
                <a:latin typeface="Century Schoolbook" pitchFamily="18" charset="0"/>
              </a:rPr>
              <a:t>Commons</a:t>
            </a:r>
            <a:r>
              <a:rPr lang="cs-CZ" sz="2400" dirty="0" smtClean="0">
                <a:latin typeface="Century Schoolbook" pitchFamily="18" charset="0"/>
              </a:rPr>
              <a:t> 2</a:t>
            </a:r>
            <a:r>
              <a:rPr lang="cs-CZ" sz="2400" dirty="0" smtClean="0">
                <a:latin typeface="Century Schoolbook" pitchFamily="18" charset="0"/>
              </a:rPr>
              <a:t>. </a:t>
            </a:r>
            <a:r>
              <a:rPr lang="cs-CZ" sz="2400" smtClean="0">
                <a:latin typeface="Century Schoolbook" pitchFamily="18" charset="0"/>
              </a:rPr>
              <a:t>5. 2013</a:t>
            </a:r>
            <a:endParaRPr lang="cs-CZ" sz="2400" dirty="0">
              <a:latin typeface="Century Schoolbook" pitchFamily="18" charset="0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1142976" y="1142984"/>
            <a:ext cx="7498080" cy="5286412"/>
          </a:xfrm>
        </p:spPr>
        <p:txBody>
          <a:bodyPr>
            <a:normAutofit lnSpcReduction="10000"/>
          </a:bodyPr>
          <a:lstStyle/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Snímek 16: Chrám svatého Petra v Římě.     </a:t>
            </a:r>
            <a:r>
              <a:rPr lang="cs-CZ" sz="1400" dirty="0" smtClean="0">
                <a:latin typeface="Century Schoolbook" pitchFamily="18" charset="0"/>
                <a:hlinkClick r:id="rId2"/>
              </a:rPr>
              <a:t>http://upload.wikimedia.org/wikipedia/commons/thumb/1/15/Petersdom_von_Engelsburg_gesehen.jpg/800px-Petersdom_von_Engelsburg_gesehen.jpg</a:t>
            </a:r>
            <a:endParaRPr lang="cs-CZ" sz="1400" dirty="0" smtClean="0">
              <a:latin typeface="Century Schoolbook" pitchFamily="18" charset="0"/>
            </a:endParaRPr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Snímek 17: Kopule chrámu sv. Petra v Římě:          </a:t>
            </a:r>
            <a:r>
              <a:rPr lang="cs-CZ" sz="1400" dirty="0" smtClean="0">
                <a:latin typeface="Century Schoolbook" pitchFamily="18" charset="0"/>
                <a:hlinkClick r:id="rId3"/>
              </a:rPr>
              <a:t>http://upload.wikimedia.org/wikipedia/commons/thumb/2/2d/StPetersDomePD.jpg/412px-StPetersDomePD.jpg</a:t>
            </a:r>
            <a:endParaRPr lang="cs-CZ" sz="1400" dirty="0" smtClean="0">
              <a:latin typeface="Century Schoolbook" pitchFamily="18" charset="0"/>
            </a:endParaRPr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Snímek 18: Senátorský palác na kapitolu v Římě. </a:t>
            </a:r>
            <a:r>
              <a:rPr lang="cs-CZ" sz="1400" dirty="0" smtClean="0">
                <a:latin typeface="Century Schoolbook" pitchFamily="18" charset="0"/>
                <a:hlinkClick r:id="rId4"/>
              </a:rPr>
              <a:t>http://upload.wikimedia.org/wikipedia/commons/thumb/8/80/Palazzo_Senatorio_Capitol_Roma_BW_1.JPG/800px-Palazzo_Senatorio_Capitol_Roma_BW_1.JPG</a:t>
            </a:r>
            <a:endParaRPr lang="cs-CZ" sz="1400" dirty="0" smtClean="0">
              <a:latin typeface="Century Schoolbook" pitchFamily="18" charset="0"/>
            </a:endParaRPr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Snímek 19: Palác 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Farnese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 v Římě.                              </a:t>
            </a:r>
            <a:r>
              <a:rPr lang="cs-CZ" sz="1400" dirty="0" smtClean="0">
                <a:latin typeface="Century Schoolbook" pitchFamily="18" charset="0"/>
                <a:hlinkClick r:id="rId5"/>
              </a:rPr>
              <a:t>http://upload.wikimedia.org/wikipedia/commons/b/ba/Palais_Farnese.jpg</a:t>
            </a:r>
            <a:endParaRPr lang="cs-CZ" sz="1400" dirty="0" smtClean="0">
              <a:latin typeface="Century Schoolbook" pitchFamily="18" charset="0"/>
            </a:endParaRPr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Snímek 20: Vila La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Rotonda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.                            </a:t>
            </a:r>
            <a:r>
              <a:rPr lang="cs-CZ" sz="1400" dirty="0" smtClean="0">
                <a:latin typeface="Century Schoolbook" pitchFamily="18" charset="0"/>
                <a:hlinkClick r:id="rId6"/>
              </a:rPr>
              <a:t>http://upload.wikimedia.org/wikipedia/commons/d/d8/Larotonda2009.JPG</a:t>
            </a:r>
            <a:endParaRPr lang="cs-CZ" sz="1400" dirty="0" smtClean="0">
              <a:latin typeface="Century Schoolbook" pitchFamily="18" charset="0"/>
            </a:endParaRPr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Snímek 21: Vila Medici ve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Fiesole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. </a:t>
            </a:r>
            <a:r>
              <a:rPr lang="cs-CZ" sz="1400" dirty="0" smtClean="0">
                <a:latin typeface="Century Schoolbook" pitchFamily="18" charset="0"/>
                <a:hlinkClick r:id="rId7"/>
              </a:rPr>
              <a:t>http://upload.wikimedia.org/wikipedia/commons/thumb/a/a9/Villa_Medici_a_Fiesole_1.jpg/800px-Villa_Medici_a_Fiesole_1.jpg</a:t>
            </a:r>
            <a:endParaRPr lang="cs-CZ" sz="1400" dirty="0" smtClean="0">
              <a:latin typeface="Century Schoolbook" pitchFamily="18" charset="0"/>
            </a:endParaRPr>
          </a:p>
          <a:p>
            <a:r>
              <a:rPr lang="cs-CZ" sz="1400" dirty="0" smtClean="0">
                <a:latin typeface="Century Schoolbook" pitchFamily="18" charset="0"/>
              </a:rPr>
              <a:t>Snímek 22: Chrám </a:t>
            </a:r>
            <a:r>
              <a:rPr lang="cs-CZ" sz="1400" dirty="0" err="1" smtClean="0">
                <a:latin typeface="Century Schoolbook" pitchFamily="18" charset="0"/>
              </a:rPr>
              <a:t>Santa</a:t>
            </a:r>
            <a:r>
              <a:rPr lang="cs-CZ" sz="1400" dirty="0" smtClean="0">
                <a:latin typeface="Century Schoolbook" pitchFamily="18" charset="0"/>
              </a:rPr>
              <a:t> Maria </a:t>
            </a:r>
            <a:r>
              <a:rPr lang="cs-CZ" sz="1400" dirty="0" err="1" smtClean="0">
                <a:latin typeface="Century Schoolbook" pitchFamily="18" charset="0"/>
              </a:rPr>
              <a:t>Novella</a:t>
            </a:r>
            <a:r>
              <a:rPr lang="cs-CZ" sz="1400" dirty="0" smtClean="0">
                <a:latin typeface="Century Schoolbook" pitchFamily="18" charset="0"/>
              </a:rPr>
              <a:t> ve Florencii                                              </a:t>
            </a:r>
            <a:r>
              <a:rPr lang="cs-CZ" sz="1400" dirty="0" smtClean="0">
                <a:latin typeface="Century Schoolbook" pitchFamily="18" charset="0"/>
                <a:hlinkClick r:id="rId8"/>
              </a:rPr>
              <a:t>http://upload.wikimedia.org/wikipedia/commons/thumb/c/c3/Santa_Maria_Novella.jpg/800px-Santa_Maria_Novella.jpg</a:t>
            </a:r>
            <a:endParaRPr lang="cs-CZ" sz="1400" dirty="0" smtClean="0">
              <a:latin typeface="Century Schoolbook" pitchFamily="18" charset="0"/>
            </a:endParaRPr>
          </a:p>
          <a:p>
            <a:r>
              <a:rPr lang="cs-CZ" sz="1400" dirty="0" smtClean="0">
                <a:latin typeface="Century Schoolbook" pitchFamily="18" charset="0"/>
              </a:rPr>
              <a:t>Snímek 23: Dóm ve Florencii. </a:t>
            </a:r>
            <a:r>
              <a:rPr lang="cs-CZ" sz="1400" dirty="0" smtClean="0">
                <a:latin typeface="Century Schoolbook" pitchFamily="18" charset="0"/>
                <a:hlinkClick r:id="rId9"/>
              </a:rPr>
              <a:t>http://upload.wikimedia.org/wikipedia/commons/thumb/f/f8/Firenze.Duomo05.JPG/450px-Firenze.Duomo05.JPG</a:t>
            </a:r>
            <a:endParaRPr lang="cs-CZ" sz="1400" dirty="0" smtClean="0">
              <a:latin typeface="Century Schoolbook" pitchFamily="18" charset="0"/>
            </a:endParaRPr>
          </a:p>
          <a:p>
            <a:pPr>
              <a:buNone/>
            </a:pPr>
            <a:endParaRPr lang="cs-CZ" sz="1400" dirty="0" smtClean="0">
              <a:latin typeface="Century Schoolbook" pitchFamily="18" charset="0"/>
            </a:endParaRPr>
          </a:p>
          <a:p>
            <a:endParaRPr lang="cs-CZ" sz="1400" dirty="0" smtClean="0">
              <a:latin typeface="Century Schoolbook" pitchFamily="18" charset="0"/>
            </a:endParaRPr>
          </a:p>
          <a:p>
            <a:endParaRPr lang="cs-CZ" sz="1400" dirty="0" smtClean="0">
              <a:latin typeface="Century Schoolbook" pitchFamily="18" charset="0"/>
            </a:endParaRPr>
          </a:p>
          <a:p>
            <a:endParaRPr lang="cs-CZ" sz="1400" dirty="0" smtClean="0">
              <a:latin typeface="Century Schoolbook" pitchFamily="18" charset="0"/>
            </a:endParaRPr>
          </a:p>
          <a:p>
            <a:endParaRPr lang="cs-CZ" sz="1400" dirty="0" smtClean="0">
              <a:latin typeface="Century Schoolbook" pitchFamily="18" charset="0"/>
            </a:endParaRP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736</TotalTime>
  <Words>560</Words>
  <Application>Microsoft Office PowerPoint</Application>
  <PresentationFormat>Předvádění na obrazovce (4:3)</PresentationFormat>
  <Paragraphs>137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Slunovrat</vt:lpstr>
      <vt:lpstr>Motiv sady Office</vt:lpstr>
      <vt:lpstr>Snímek 1</vt:lpstr>
      <vt:lpstr>Italská renesance</vt:lpstr>
      <vt:lpstr>Podmínky pro vznik  humanismu a renesance: </vt:lpstr>
      <vt:lpstr>Humanismus   </vt:lpstr>
      <vt:lpstr>Renesance</vt:lpstr>
      <vt:lpstr>Znaky renesance</vt:lpstr>
      <vt:lpstr>Literatura</vt:lpstr>
      <vt:lpstr>Malířství 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Citováno v licenci Wikimedia Commons 2. 5. 2013</vt:lpstr>
      <vt:lpstr>Citováno v licenci Wikimedia Commons 2. 5. 2013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Italská renesance</dc:title>
  <dc:creator>Domov</dc:creator>
  <cp:lastModifiedBy>Domov</cp:lastModifiedBy>
  <cp:revision>46</cp:revision>
  <dcterms:created xsi:type="dcterms:W3CDTF">2013-05-02T21:31:33Z</dcterms:created>
  <dcterms:modified xsi:type="dcterms:W3CDTF">2013-05-28T19:25:14Z</dcterms:modified>
</cp:coreProperties>
</file>