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8" r:id="rId2"/>
    <p:sldId id="260" r:id="rId3"/>
    <p:sldId id="261" r:id="rId4"/>
    <p:sldId id="264" r:id="rId5"/>
    <p:sldId id="265" r:id="rId6"/>
    <p:sldId id="266" r:id="rId7"/>
    <p:sldId id="267" r:id="rId8"/>
    <p:sldId id="268" r:id="rId9"/>
    <p:sldId id="277" r:id="rId10"/>
    <p:sldId id="278" r:id="rId11"/>
    <p:sldId id="269" r:id="rId12"/>
    <p:sldId id="271" r:id="rId13"/>
    <p:sldId id="274" r:id="rId14"/>
    <p:sldId id="270" r:id="rId15"/>
    <p:sldId id="272" r:id="rId16"/>
    <p:sldId id="273" r:id="rId17"/>
    <p:sldId id="276" r:id="rId18"/>
    <p:sldId id="279" r:id="rId19"/>
    <p:sldId id="280" r:id="rId20"/>
    <p:sldId id="275" r:id="rId21"/>
    <p:sldId id="263" r:id="rId2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99"/>
    <a:srgbClr val="336600"/>
    <a:srgbClr val="04077A"/>
    <a:srgbClr val="70E8F8"/>
    <a:srgbClr val="C4F5FC"/>
    <a:srgbClr val="FFC9C9"/>
    <a:srgbClr val="FF3B3B"/>
    <a:srgbClr val="FDD1EE"/>
    <a:srgbClr val="000066"/>
    <a:srgbClr val="FFDC6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1A6C7C7-C531-4E3B-9F46-8F7CE7C811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8EB0893-47E0-4958-AF49-FC819379A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2/Henry_the_Navigator1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e/e2/Pacific_ocean_1589.jp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d/Christopher_Columbus.PNG/498px-Christopher_Columbus.PNG" TargetMode="External"/><Relationship Id="rId13" Type="http://schemas.openxmlformats.org/officeDocument/2006/relationships/hyperlink" Target="http://upload.wikimedia.org/wikipedia/commons/6/68/ReplicaNaoVictoriaMagallanes.jpg" TargetMode="External"/><Relationship Id="rId3" Type="http://schemas.openxmlformats.org/officeDocument/2006/relationships/hyperlink" Target="http://upload.wikimedia.org/wikipedia/commons/0/02/Henry_the_Navigator1.jpg" TargetMode="External"/><Relationship Id="rId7" Type="http://schemas.openxmlformats.org/officeDocument/2006/relationships/hyperlink" Target="http://upload.wikimedia.org/wikipedia/commons/thumb/b/b5/Calicut_1572.jpg/800px-Calicut_1572.jpg" TargetMode="External"/><Relationship Id="rId12" Type="http://schemas.openxmlformats.org/officeDocument/2006/relationships/hyperlink" Target="http://upload.wikimedia.org/wikipedia/commons/thumb/b/b0/Viajes_de_colon_cs.svg/800px-Viajes_de_colon_cs.svg.png" TargetMode="External"/><Relationship Id="rId17" Type="http://schemas.openxmlformats.org/officeDocument/2006/relationships/hyperlink" Target="http://upload.wikimedia.org/wikipedia/commons/thumb/9/96/Magellan_Elcano_Circumnavigation-fr.svg/800px-Magellan_Elcano_Circumnavigation-fr.svg.png" TargetMode="External"/><Relationship Id="rId2" Type="http://schemas.openxmlformats.org/officeDocument/2006/relationships/hyperlink" Target="http://upload.wikimedia.org/wikipedia/commons/5/5b/Caravel_Boa_Esperanca_Portugal.jpg" TargetMode="External"/><Relationship Id="rId16" Type="http://schemas.openxmlformats.org/officeDocument/2006/relationships/hyperlink" Target="http://upload.wikimedia.org/wikipedia/commons/thumb/e/e2/Pacific_ocean_1589.jpg/800px-Pacific_ocean_158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c/Vascodagama.JPG/308px-Vascodagama.JPG" TargetMode="External"/><Relationship Id="rId11" Type="http://schemas.openxmlformats.org/officeDocument/2006/relationships/hyperlink" Target="http://upload.wikimedia.org/wikipedia/commons/thumb/9/95/Columbus_Taking_Possession.jpg/792px-Columbus_Taking_Possession.jpg" TargetMode="External"/><Relationship Id="rId5" Type="http://schemas.openxmlformats.org/officeDocument/2006/relationships/hyperlink" Target="http://upload.wikimedia.org/wikipedia/commons/thumb/5/50/Vasco-da-gama-2.jpg/479px-Vasco-da-gama-2.jpg" TargetMode="External"/><Relationship Id="rId15" Type="http://schemas.openxmlformats.org/officeDocument/2006/relationships/hyperlink" Target="http://upload.wikimedia.org/wikipedia/commons/thumb/6/6b/Detail_from_a_map_of_Ortelius_-_Magellan's_ship_Victoria.png/622px-Detail_from_a_map_of_Ortelius_-_Magellan's_ship_Victoria.png" TargetMode="External"/><Relationship Id="rId10" Type="http://schemas.openxmlformats.org/officeDocument/2006/relationships/hyperlink" Target="http://upload.wikimedia.org/wikipedia/commons/thumb/d/d3/Santa-Maria.jpg/450px-Santa-Maria.jpg" TargetMode="External"/><Relationship Id="rId4" Type="http://schemas.openxmlformats.org/officeDocument/2006/relationships/hyperlink" Target="http://upload.wikimedia.org/wikipedia/commons/thumb/1/1d/Satellite_image_of_Cape_peninsula.jpg/800px-Satellite_image_of_Cape_peninsula.jpg" TargetMode="External"/><Relationship Id="rId9" Type="http://schemas.openxmlformats.org/officeDocument/2006/relationships/hyperlink" Target="http://upload.wikimedia.org/wikipedia/commons/6/64/LaPinta.jpg" TargetMode="External"/><Relationship Id="rId14" Type="http://schemas.openxmlformats.org/officeDocument/2006/relationships/hyperlink" Target="http://upload.wikimedia.org/wikipedia/commons/thumb/4/43/Nao_Victoria.jpg/800px-Nao_Victor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500188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 školy: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Autor: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Mgr. Hana Míčová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VY_32_INOVACE_32_D7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Číslo projektu: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Objevné plavby</a:t>
            </a:r>
            <a:endParaRPr lang="cs-CZ" sz="18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Prezentace k výkladu o objevných plavbách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Datum: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8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. 5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. 2013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54175" y="285750"/>
            <a:ext cx="7489825" cy="1143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ln>
                  <a:solidFill>
                    <a:srgbClr val="FFDC6D"/>
                  </a:solidFill>
                </a:ln>
                <a:solidFill>
                  <a:srgbClr val="C10D1A"/>
                </a:solidFill>
                <a:latin typeface="Century Schoolbook" pitchFamily="18" charset="0"/>
              </a:rPr>
              <a:t>Výkladová prezentace</a:t>
            </a:r>
            <a:endParaRPr lang="cs-CZ" b="1" dirty="0">
              <a:ln>
                <a:solidFill>
                  <a:srgbClr val="FFDC6D"/>
                </a:solidFill>
              </a:ln>
              <a:solidFill>
                <a:srgbClr val="C10D1A"/>
              </a:solidFill>
              <a:latin typeface="Century Schoolbook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rgbClr val="FFFF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Objevné plavby</a:t>
            </a:r>
            <a:endParaRPr lang="cs-CZ" b="1" dirty="0">
              <a:ln w="12700">
                <a:solidFill>
                  <a:srgbClr val="FFFF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Century Schoolbook" pitchFamily="18" charset="0"/>
              </a:rPr>
              <a:t>Předpoklady objevných plaveb</a:t>
            </a:r>
            <a:endParaRPr lang="cs-CZ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447800"/>
            <a:ext cx="8401080" cy="45720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	</a:t>
            </a:r>
            <a:r>
              <a:rPr lang="cs-CZ" sz="3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Proč Evropané vyplouvali ke vzdáleným břehům?</a:t>
            </a:r>
          </a:p>
          <a:p>
            <a:pPr lvl="1"/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Nedostatek zlata a stříbra v Evropě.</a:t>
            </a:r>
          </a:p>
          <a:p>
            <a:pPr lvl="1"/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Velká poptávka po koření.</a:t>
            </a:r>
          </a:p>
          <a:p>
            <a:pPr lvl="1"/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Tradiční cesty na východ jsou přerušeny.</a:t>
            </a:r>
          </a:p>
          <a:p>
            <a:pPr lvl="1">
              <a:buNone/>
            </a:pP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lvl="1">
              <a:buNone/>
            </a:pPr>
            <a:r>
              <a:rPr lang="cs-CZ" sz="3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Co umožnilo objevné plavby?</a:t>
            </a:r>
          </a:p>
          <a:p>
            <a:pPr lvl="1"/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Zdokonalený kompas.</a:t>
            </a:r>
          </a:p>
          <a:p>
            <a:pPr lvl="1"/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Střelné zbraně.</a:t>
            </a:r>
          </a:p>
          <a:p>
            <a:pPr lvl="1"/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Stavba větších a dokonalejších lodí.</a:t>
            </a:r>
          </a:p>
          <a:p>
            <a:pPr lvl="1"/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Vznik silného španělského státu.</a:t>
            </a:r>
          </a:p>
          <a:p>
            <a:pPr lvl="1"/>
            <a:endParaRPr lang="cs-CZ" b="1" dirty="0" smtClean="0">
              <a:solidFill>
                <a:srgbClr val="000066"/>
              </a:solidFill>
              <a:latin typeface="Century Schoolbook" pitchFamily="18" charset="0"/>
            </a:endParaRPr>
          </a:p>
          <a:p>
            <a:pPr lvl="1">
              <a:buNone/>
            </a:pPr>
            <a:r>
              <a:rPr lang="cs-CZ" b="1" dirty="0" smtClean="0">
                <a:solidFill>
                  <a:srgbClr val="000066"/>
                </a:solidFill>
                <a:latin typeface="Century Schoolbook" pitchFamily="18" charset="0"/>
              </a:rPr>
              <a:t>	</a:t>
            </a:r>
            <a:endParaRPr lang="cs-CZ" b="1" dirty="0">
              <a:solidFill>
                <a:srgbClr val="000066"/>
              </a:solidFill>
              <a:latin typeface="Century Schoolbook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14282" y="1285860"/>
            <a:ext cx="85725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Documents and Settings\Doma\Dokumenty\Obrázky\Objevné plavby\Caravel_Boa_Esperanca_Portugal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929198"/>
            <a:ext cx="2178028" cy="1643074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Portugalské plavby</a:t>
            </a:r>
            <a:endParaRPr lang="cs-CZ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57158" y="1447800"/>
            <a:ext cx="8329642" cy="45720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Od počátku 15. století Portugalci objevují pobřeží Afriky. Jejich plavby směřují stále dál na jih. Doufají objevit námořní cestu do Indie.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U počátku portugalských objevných plaveb stojí princ Jindřich Mořeplavec.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Portugalci zakládali podél pobřeží obchodní stanice a odtud získávali obrovské bohatství kontinentu.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File:Henry the Navigator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785794"/>
            <a:ext cx="4387245" cy="50006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57818" y="1500174"/>
            <a:ext cx="3522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entury Schoolbook" pitchFamily="18" charset="0"/>
              </a:rPr>
              <a:t>Jindřich Mořeplavec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57158" y="214290"/>
            <a:ext cx="8415342" cy="207170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err="1" smtClean="0">
                <a:solidFill>
                  <a:srgbClr val="04077A"/>
                </a:solidFill>
                <a:latin typeface="Century Schoolbook" pitchFamily="18" charset="0"/>
              </a:rPr>
              <a:t>Bartolomeo</a:t>
            </a:r>
            <a:r>
              <a:rPr lang="cs-CZ" sz="2800" b="1" dirty="0" smtClean="0">
                <a:solidFill>
                  <a:srgbClr val="04077A"/>
                </a:solidFill>
                <a:latin typeface="Century Schoolbook" pitchFamily="18" charset="0"/>
              </a:rPr>
              <a:t> </a:t>
            </a:r>
            <a:r>
              <a:rPr lang="cs-CZ" sz="2800" b="1" dirty="0" err="1" smtClean="0">
                <a:solidFill>
                  <a:srgbClr val="04077A"/>
                </a:solidFill>
                <a:latin typeface="Century Schoolbook" pitchFamily="18" charset="0"/>
              </a:rPr>
              <a:t>Diaz</a:t>
            </a:r>
            <a:endParaRPr lang="cs-CZ" sz="2800" b="1" dirty="0" smtClean="0">
              <a:solidFill>
                <a:srgbClr val="04077A"/>
              </a:solidFill>
              <a:latin typeface="Century Schoolbook" pitchFamily="18" charset="0"/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04077A"/>
                </a:solidFill>
                <a:latin typeface="Century Schoolbook" pitchFamily="18" charset="0"/>
              </a:rPr>
              <a:t>doplul konečně roku 1488 k nejjižnějšímu cípu Afriky a nazval ho Bouřlivý mys.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04077A"/>
                </a:solidFill>
                <a:latin typeface="Century Schoolbook" pitchFamily="18" charset="0"/>
              </a:rPr>
              <a:t>Král ho ale přejmenoval na mys Dobré naděje.</a:t>
            </a:r>
            <a:endParaRPr lang="cs-CZ" sz="2400" b="1" dirty="0">
              <a:solidFill>
                <a:srgbClr val="04077A"/>
              </a:solidFill>
              <a:latin typeface="Century Schoolbook" pitchFamily="18" charset="0"/>
            </a:endParaRPr>
          </a:p>
        </p:txBody>
      </p:sp>
      <p:pic>
        <p:nvPicPr>
          <p:cNvPr id="20482" name="Picture 2" descr="C:\Documents and Settings\Doma\Dokumenty\Obrázky\Objevné plavby\800px-Satellite_image_of_Cape_peninsul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428868"/>
            <a:ext cx="6453206" cy="4065520"/>
          </a:xfrm>
          <a:prstGeom prst="rect">
            <a:avLst/>
          </a:prstGeom>
          <a:noFill/>
          <a:ln w="28575">
            <a:solidFill>
              <a:srgbClr val="003399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latin typeface="Century Schoolbook" pitchFamily="18" charset="0"/>
              </a:rPr>
              <a:t>Evropané v Indii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Vasco</a:t>
            </a:r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da</a:t>
            </a:r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 Gama roku 1498 doplul k břehům Indie nedaleko města </a:t>
            </a:r>
            <a:r>
              <a:rPr lang="cs-CZ" sz="2400" b="1" dirty="0" err="1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Kalikatu</a:t>
            </a:r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.</a:t>
            </a:r>
          </a:p>
          <a:p>
            <a:endParaRPr lang="cs-CZ" sz="2400" b="1" dirty="0" smtClean="0">
              <a:ln w="12700">
                <a:solidFill>
                  <a:schemeClr val="tx2">
                    <a:lumMod val="50000"/>
                  </a:schemeClr>
                </a:solidFill>
                <a:prstDash val="solid"/>
              </a:ln>
              <a:solidFill>
                <a:srgbClr val="0070C0"/>
              </a:solidFill>
              <a:latin typeface="Century Schoolbook" pitchFamily="18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Při dalších plavbách </a:t>
            </a:r>
            <a:r>
              <a:rPr lang="cs-CZ" sz="2400" b="1" dirty="0" err="1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Vasco</a:t>
            </a:r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da</a:t>
            </a:r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 Gama a jeho následovníci postupně ovládli řadu měst a přístavů na pobřeží a vytvořili tak základ portugalské koloniální říše. </a:t>
            </a:r>
          </a:p>
          <a:p>
            <a:pPr>
              <a:buNone/>
            </a:pPr>
            <a:endParaRPr lang="cs-CZ" sz="2400" b="1" dirty="0" smtClean="0">
              <a:ln w="12700">
                <a:solidFill>
                  <a:schemeClr val="tx2">
                    <a:lumMod val="50000"/>
                  </a:schemeClr>
                </a:solidFill>
                <a:prstDash val="solid"/>
              </a:ln>
              <a:solidFill>
                <a:srgbClr val="0070C0"/>
              </a:solidFill>
              <a:latin typeface="Century Schoolbook" pitchFamily="18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Za své zásluhy byl </a:t>
            </a:r>
            <a:r>
              <a:rPr lang="cs-CZ" sz="2400" b="1" dirty="0" err="1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Vasco</a:t>
            </a:r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da</a:t>
            </a:r>
            <a:r>
              <a:rPr lang="cs-CZ" sz="24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latin typeface="Century Schoolbook" pitchFamily="18" charset="0"/>
              </a:rPr>
              <a:t> Gama jmenován místokrálem Indie, krátce nato ale zemřel.</a:t>
            </a:r>
          </a:p>
          <a:p>
            <a:endParaRPr lang="cs-CZ" sz="2400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Documents and Settings\Doma\Dokumenty\Obrázky\Objevné plavby\225px-Vasco-da-gama-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835370"/>
            <a:ext cx="3857652" cy="4830993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5357818" y="1643050"/>
            <a:ext cx="26164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Vasco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da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Gama</a:t>
            </a:r>
          </a:p>
          <a:p>
            <a:pPr algn="ctr"/>
            <a:endParaRPr lang="cs-CZ" sz="2400" b="1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(1469 – 1524)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Doma\Dokumenty\Obrázky\Objevné plavby\308px-Vascodagama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500042"/>
            <a:ext cx="2928958" cy="5699323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000496" y="1142984"/>
            <a:ext cx="44214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Vasco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da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 Gama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s portugalskou standartou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u indických břehů 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před přístavem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Kalikat</a:t>
            </a:r>
            <a:endParaRPr lang="cs-CZ" sz="2400" b="1" dirty="0">
              <a:solidFill>
                <a:schemeClr val="accent3">
                  <a:lumMod val="50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Doma\Dokumenty\Obrázky\Objevné plavby\800px-Calicut_157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643182"/>
            <a:ext cx="8621684" cy="3545668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57158" y="285728"/>
            <a:ext cx="8286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Přístav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Kalikat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 kolem roku 1500</a:t>
            </a:r>
          </a:p>
          <a:p>
            <a:pPr algn="ctr"/>
            <a:endParaRPr lang="cs-CZ" sz="2400" b="1" dirty="0" smtClean="0">
              <a:solidFill>
                <a:schemeClr val="accent3">
                  <a:lumMod val="50000"/>
                </a:schemeClr>
              </a:solidFill>
              <a:latin typeface="Century Schoolbook" pitchFamily="18" charset="0"/>
            </a:endParaRPr>
          </a:p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Zobrazení v atlasu </a:t>
            </a:r>
            <a:r>
              <a:rPr lang="en-US" sz="2400" dirty="0" err="1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Civitates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en-US" sz="2400" dirty="0" err="1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orbis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en-US" sz="2400" dirty="0" err="1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terrarum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z roku 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1572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endParaRPr lang="cs-CZ" sz="2400" dirty="0" smtClean="0">
              <a:solidFill>
                <a:schemeClr val="accent3">
                  <a:lumMod val="75000"/>
                </a:schemeClr>
              </a:solidFill>
              <a:latin typeface="Century Schoolbook" pitchFamily="18" charset="0"/>
            </a:endParaRPr>
          </a:p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od 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Georg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e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Braun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a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a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Franz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e</a:t>
            </a:r>
            <a:r>
              <a:rPr lang="en-US" sz="2400" dirty="0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en-US" sz="2400" dirty="0" err="1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Hogenber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  <a:latin typeface="Century Schoolbook" pitchFamily="18" charset="0"/>
              </a:rPr>
              <a:t>ga</a:t>
            </a:r>
            <a:endParaRPr lang="cs-CZ" sz="2400" b="1" dirty="0">
              <a:solidFill>
                <a:schemeClr val="accent3">
                  <a:lumMod val="50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Century Schoolbook" pitchFamily="18" charset="0"/>
              </a:rPr>
              <a:t>ŠPANĚLSKÉ PLAVBY</a:t>
            </a:r>
            <a:endParaRPr lang="cs-CZ" sz="32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05303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Na podzim roku 1492 vyplul mořeplavec Kryštof Kolumbus ve službách španělské koruny ze Španělska směrem na západ.</a:t>
            </a:r>
          </a:p>
          <a:p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Chtěl tak potvrdit svůj názor o tom, že Země je kulatá a že je tedy možné plout do Indie západním směrem.</a:t>
            </a:r>
          </a:p>
          <a:p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Vyplul směrem ke Kanárským ostrovům se třemi loděmi a 12. října 1492 přistál na ostrově, který nazval </a:t>
            </a:r>
            <a:r>
              <a:rPr lang="cs-CZ" sz="2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Hispaniola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, dnes se nazývá San Salvador.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ocuments and Settings\Doma\Dokumenty\Obrázky\Objevné plavby\498px-Christopher_Columbus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428736"/>
            <a:ext cx="3495692" cy="4205068"/>
          </a:xfrm>
          <a:prstGeom prst="rect">
            <a:avLst/>
          </a:prstGeom>
          <a:noFill/>
          <a:ln>
            <a:solidFill>
              <a:srgbClr val="003399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857752" y="1357298"/>
            <a:ext cx="405591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Century Schoolbook" pitchFamily="18" charset="0"/>
              </a:rPr>
              <a:t>Kryštof Kolumbus </a:t>
            </a:r>
          </a:p>
          <a:p>
            <a:endParaRPr lang="cs-CZ" sz="2400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Na obraze z počátku 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16. století vidíme patrně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skutečnou podobu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mořeplavce.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C:\Documents and Settings\Doma\Dokumenty\Obrázky\Objevné plavby\LaPint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642918"/>
            <a:ext cx="3701787" cy="407196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642918"/>
            <a:ext cx="3262308" cy="4071967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214414" y="5286388"/>
            <a:ext cx="6500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Kolumbovy lodě </a:t>
            </a:r>
            <a:r>
              <a:rPr lang="cs-CZ" sz="2400" b="1" dirty="0" err="1" smtClean="0">
                <a:solidFill>
                  <a:srgbClr val="003399"/>
                </a:solidFill>
                <a:latin typeface="Century Schoolbook" pitchFamily="18" charset="0"/>
              </a:rPr>
              <a:t>Santa</a:t>
            </a:r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 Maria a Pinta</a:t>
            </a:r>
          </a:p>
          <a:p>
            <a:pPr algn="ctr"/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 – moderní repliky</a:t>
            </a:r>
            <a:endParaRPr lang="cs-CZ" sz="2400" b="1" dirty="0">
              <a:solidFill>
                <a:srgbClr val="00339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Documents and Settings\Doma\Dokumenty\Obrázky\Objevné plavby\792px-Columbus_Taking_Possession[1]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928802"/>
            <a:ext cx="5994839" cy="4543457"/>
          </a:xfrm>
          <a:prstGeom prst="rect">
            <a:avLst/>
          </a:prstGeom>
          <a:noFill/>
          <a:ln>
            <a:solidFill>
              <a:srgbClr val="3366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14282" y="214290"/>
            <a:ext cx="86348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336600"/>
                </a:solidFill>
                <a:latin typeface="Century Schoolbook" pitchFamily="18" charset="0"/>
              </a:rPr>
              <a:t>Představa o Kolumbově příchodu do Ameriky </a:t>
            </a:r>
          </a:p>
          <a:p>
            <a:pPr algn="ctr"/>
            <a:r>
              <a:rPr lang="cs-CZ" sz="2400" b="1" dirty="0" smtClean="0">
                <a:solidFill>
                  <a:srgbClr val="336600"/>
                </a:solidFill>
                <a:latin typeface="Century Schoolbook" pitchFamily="18" charset="0"/>
              </a:rPr>
              <a:t>na obrázku z konce 19. století. </a:t>
            </a:r>
          </a:p>
          <a:p>
            <a:pPr algn="ctr"/>
            <a:r>
              <a:rPr lang="cs-CZ" sz="2400" b="1" dirty="0" smtClean="0">
                <a:solidFill>
                  <a:srgbClr val="336600"/>
                </a:solidFill>
                <a:latin typeface="Century Schoolbook" pitchFamily="18" charset="0"/>
              </a:rPr>
              <a:t>Důležitým symbolem je vztyčení vlajky a zabrání země ve jménu španělské koruny.</a:t>
            </a:r>
            <a:endParaRPr lang="cs-CZ" sz="2400" b="1" dirty="0">
              <a:solidFill>
                <a:srgbClr val="336600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14480" y="785794"/>
            <a:ext cx="59715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entury Schoolbook" pitchFamily="18" charset="0"/>
              </a:rPr>
              <a:t>Mapa Kolumbových cest do Ameriky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24583" name="Picture 7" descr="C:\Documents and Settings\Doma\Dokumenty\Obrázky\Objevné plavby\800px-Viajes_de_colon_cs.svg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714488"/>
            <a:ext cx="5942478" cy="398146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57224" y="214290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První cesta kolem světa</a:t>
            </a:r>
            <a:endParaRPr lang="cs-CZ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85720" y="1447800"/>
            <a:ext cx="8643998" cy="5124472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První cestu kolem světa vykonal v letech     	      1519  – 1521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Fernão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 de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Magalhães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 </a:t>
            </a:r>
          </a:p>
          <a:p>
            <a:pPr>
              <a:buNone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	(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Ferdinad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 Magellan).  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Vyplul směrem na západ a objevil průliv mezi Atlantským a Tichým oceánem,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Magalhãesův</a:t>
            </a:r>
            <a:r>
              <a:rPr lang="cs-CZ" sz="3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	 průliv.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		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Plavbu zahájilo pět starých plachetnic, ale vrátila se jen jediná, Victoria. Na Filipínách zahynul i sám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Magalhães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. </a:t>
            </a:r>
          </a:p>
          <a:p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Magalhães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 a jeho plavci definitivně dokázali, že je Země kulatá. </a:t>
            </a:r>
          </a:p>
          <a:p>
            <a:pPr>
              <a:buNone/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	</a:t>
            </a:r>
            <a:endParaRPr lang="cs-CZ" sz="2800" b="1" dirty="0">
              <a:ln w="12700">
                <a:solidFill>
                  <a:schemeClr val="tx2"/>
                </a:solidFill>
                <a:prstDash val="solid"/>
              </a:ln>
              <a:solidFill>
                <a:srgbClr val="0070C0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2786058"/>
            <a:ext cx="4952362" cy="3714776"/>
          </a:xfrm>
          <a:prstGeom prst="rect">
            <a:avLst/>
          </a:prstGeom>
          <a:noFill/>
          <a:ln w="9525">
            <a:solidFill>
              <a:srgbClr val="003399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285728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Moderní rekonstrukce lodi Victoria, kterou přivedl zpět ke španělským břehům po </a:t>
            </a:r>
            <a:r>
              <a:rPr lang="cs-CZ" sz="2400" b="1" dirty="0" err="1" smtClean="0">
                <a:solidFill>
                  <a:srgbClr val="003399"/>
                </a:solidFill>
                <a:latin typeface="Century Schoolbook" pitchFamily="18" charset="0"/>
              </a:rPr>
              <a:t>Magalhãesově</a:t>
            </a:r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 smrti kapitán Juan Sebastián </a:t>
            </a:r>
            <a:r>
              <a:rPr lang="cs-CZ" sz="2400" b="1" dirty="0" err="1" smtClean="0">
                <a:solidFill>
                  <a:srgbClr val="003399"/>
                </a:solidFill>
                <a:latin typeface="Century Schoolbook" pitchFamily="18" charset="0"/>
              </a:rPr>
              <a:t>Elcano</a:t>
            </a:r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.</a:t>
            </a:r>
            <a:endParaRPr lang="cs-CZ" sz="2400" b="1" dirty="0">
              <a:solidFill>
                <a:srgbClr val="003399"/>
              </a:solidFill>
              <a:latin typeface="Century Schoolbook" pitchFamily="18" charset="0"/>
            </a:endParaRPr>
          </a:p>
        </p:txBody>
      </p:sp>
      <p:pic>
        <p:nvPicPr>
          <p:cNvPr id="1027" name="Picture 3" descr="C:\Documents and Settings\Doma\Dokumenty\Obrázky\Objevné plavby\ReplicaNaoVictoriaMagallanes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714488"/>
            <a:ext cx="3778250" cy="2520950"/>
          </a:xfrm>
          <a:prstGeom prst="rect">
            <a:avLst/>
          </a:prstGeom>
          <a:noFill/>
          <a:ln>
            <a:solidFill>
              <a:srgbClr val="003399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500042"/>
            <a:ext cx="5924550" cy="5705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6429388" y="785794"/>
            <a:ext cx="235352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Detail </a:t>
            </a:r>
          </a:p>
          <a:p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lodi Victoria</a:t>
            </a:r>
          </a:p>
          <a:p>
            <a:r>
              <a:rPr lang="cs-CZ" sz="2000" dirty="0" smtClean="0">
                <a:solidFill>
                  <a:srgbClr val="003399"/>
                </a:solidFill>
                <a:latin typeface="Century Schoolbook" pitchFamily="18" charset="0"/>
              </a:rPr>
              <a:t>z mapy </a:t>
            </a:r>
          </a:p>
          <a:p>
            <a:r>
              <a:rPr lang="cs-CZ" sz="2000" dirty="0" smtClean="0">
                <a:solidFill>
                  <a:srgbClr val="003399"/>
                </a:solidFill>
                <a:latin typeface="Century Schoolbook" pitchFamily="18" charset="0"/>
              </a:rPr>
              <a:t>Abrahama </a:t>
            </a:r>
            <a:r>
              <a:rPr lang="cs-CZ" sz="2000" dirty="0" err="1" smtClean="0">
                <a:solidFill>
                  <a:srgbClr val="003399"/>
                </a:solidFill>
                <a:latin typeface="Century Schoolbook" pitchFamily="18" charset="0"/>
              </a:rPr>
              <a:t>Ortelia</a:t>
            </a:r>
            <a:endParaRPr lang="cs-CZ" sz="2000" dirty="0" smtClean="0">
              <a:solidFill>
                <a:srgbClr val="003399"/>
              </a:solidFill>
              <a:latin typeface="Century Schoolbook" pitchFamily="18" charset="0"/>
            </a:endParaRPr>
          </a:p>
          <a:p>
            <a:r>
              <a:rPr lang="cs-CZ" sz="2000" dirty="0" smtClean="0">
                <a:solidFill>
                  <a:srgbClr val="003399"/>
                </a:solidFill>
                <a:latin typeface="Century Schoolbook" pitchFamily="18" charset="0"/>
              </a:rPr>
              <a:t>z roku 1589</a:t>
            </a:r>
            <a:endParaRPr lang="cs-CZ" sz="2000" dirty="0">
              <a:solidFill>
                <a:srgbClr val="003399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Pacific ocean 158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298770"/>
            <a:ext cx="7500990" cy="531632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85720" y="214290"/>
            <a:ext cx="85722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Mapa Tichého oceánu Abrahama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Ortelia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 z roku 1589.</a:t>
            </a:r>
          </a:p>
          <a:p>
            <a:pPr algn="ctr"/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V dolní části, mezi břehy Jižní Ameriky a Austrálie </a:t>
            </a:r>
          </a:p>
          <a:p>
            <a:pPr algn="ctr"/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Century Schoolbook" pitchFamily="18" charset="0"/>
              </a:rPr>
              <a:t>je zachycena loď Victoria.</a:t>
            </a:r>
            <a:endParaRPr lang="cs-CZ" sz="2000" dirty="0">
              <a:solidFill>
                <a:schemeClr val="accent3">
                  <a:lumMod val="50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9" name="Picture 3" descr="C:\Documents and Settings\Doma\Dokumenty\Obrázky\Objevné plavby\800px-Magellan_Elcano_Circumnavigation-fr.svg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1495425"/>
            <a:ext cx="7620000" cy="3867150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</p:pic>
      <p:sp>
        <p:nvSpPr>
          <p:cNvPr id="4" name="TextovéPole 3"/>
          <p:cNvSpPr txBox="1"/>
          <p:nvPr/>
        </p:nvSpPr>
        <p:spPr>
          <a:xfrm flipH="1">
            <a:off x="857224" y="571480"/>
            <a:ext cx="7500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Mapa </a:t>
            </a:r>
            <a:r>
              <a:rPr lang="cs-CZ" sz="2400" b="1" dirty="0" err="1" smtClean="0">
                <a:solidFill>
                  <a:srgbClr val="003399"/>
                </a:solidFill>
                <a:latin typeface="Century Schoolbook" pitchFamily="18" charset="0"/>
              </a:rPr>
              <a:t>Magalhãesovy</a:t>
            </a:r>
            <a:r>
              <a:rPr lang="cs-CZ" sz="2400" b="1" dirty="0" smtClean="0">
                <a:solidFill>
                  <a:srgbClr val="003399"/>
                </a:solidFill>
                <a:latin typeface="Century Schoolbook" pitchFamily="18" charset="0"/>
              </a:rPr>
              <a:t> plavby kolem světa</a:t>
            </a:r>
            <a:endParaRPr lang="cs-CZ" sz="2400" b="1" dirty="0">
              <a:solidFill>
                <a:srgbClr val="003399"/>
              </a:solidFill>
              <a:latin typeface="Century Schoolbook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1000108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8329642" cy="642934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Citováno v licenci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Wikimedia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Commons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8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. </a:t>
            </a:r>
            <a:r>
              <a:rPr lang="cs-CZ" sz="2400" b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5. 2013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714356"/>
            <a:ext cx="8401080" cy="6143644"/>
          </a:xfrm>
        </p:spPr>
        <p:txBody>
          <a:bodyPr>
            <a:noAutofit/>
          </a:bodyPr>
          <a:lstStyle/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3: Portugalská karavela.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2"/>
              </a:rPr>
              <a:t>http://upload.wikimedia.org/wikipedia/commons/5/5b/Caravel_Boa_Esperanca_Portugal.jpg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6: Jindřich Mořeplavec.      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3"/>
              </a:rPr>
              <a:t>http://upload.wikimedia.org/wikipedia/commons/0/02/Henry_the_Navigator1.jpg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7: Mys Dobré naděje.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4"/>
              </a:rPr>
              <a:t>http://upload.wikimedia.org/wikipedia/commons/thumb/1/1d/Satellite_image_of_Cape_peninsula.jpg/800px-Satellite_image_of_Cape_peninsula.jpg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8: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Vasco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da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Gama.                                       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5"/>
              </a:rPr>
              <a:t>http://upload.wikimedia.org/wikipedia/commons/thumb/5/50/Vasco-da-gama-2.jpg/479px-Vasco-da-gama-2.jpg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9: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Vasco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da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Gama s portugalskou standartou u indických břehů před přístavem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Kalikat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.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Ernesto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Casanova, 1880.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6"/>
              </a:rPr>
              <a:t>http://upload.wikimedia.org/wikipedia/commons/thumb/7/7c/Vascodagama.JPG/308px-Vascodagama.JPG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 10: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Kalikat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.   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7"/>
              </a:rPr>
              <a:t>http://upload.wikimedia.org/wikipedia/commons/thumb/b/b5/Calicut_1572.jpg/800px-Calicut_1572.jpg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</a:t>
            </a: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12: Kryštof Kolumbus.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8"/>
              </a:rPr>
              <a:t>http://upload.wikimedia.org/wikipedia/commons/thumb/5/5d/Christopher_Columbus.PNG/498px-Christopher_Columbus.PNG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</a:t>
            </a: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13: La Pinta.                                                                                                                 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9"/>
              </a:rPr>
              <a:t>http://upload.wikimedia.org/wikipedia/commons/6/64/LaPinta.jpg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	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Santa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Maria.                                                                    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0"/>
              </a:rPr>
              <a:t>http://upload.wikimedia.org/wikipedia/commons/thumb/d/d3/Santa-Maria.jpg/450px-Santa-Maria.jpg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          </a:t>
            </a: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14: Kolumbus připlouvá do Ameriky.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1"/>
              </a:rPr>
              <a:t>http://upload.wikimedia.org/wikipedia/commons/thumb/9/95/Columbus_Taking_Possession.jpg/792px-Columbus_Taking_Possession.jpg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Snímek 15: Mapa Kolumbových cest do Ameriky.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2"/>
              </a:rPr>
              <a:t>http://upload.wikimedia.org/wikipedia/commons/thumb/b/b0/Viajes_de_colon_cs.svg/800px-Viajes_de_colon_cs.svg.png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17: Victoria.          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3"/>
              </a:rPr>
              <a:t>http://upload.wikimedia.org/wikipedia/commons/6/68/ReplicaNaoVictoriaMagallanes.jpg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4"/>
              </a:rPr>
              <a:t>http://upload.wikimedia.org/wikipedia/commons/thumb/4/43/Nao_Victoria.jpg/800px-Nao_Victoria.jpg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18: Victoria.  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5"/>
              </a:rPr>
              <a:t>http://upload.wikimedia.org/wikipedia/commons/thumb/6/6b/Detail_from_a_map_of_Ortelius_-_Magellan%27s_ship_Victoria.png/622px-Detail_from_a_map_of_Ortelius_-_Magellan%27s_ship_Victoria.png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           </a:t>
            </a: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19: Mapa Tichého oceánu. Abraham </a:t>
            </a:r>
            <a:r>
              <a:rPr lang="cs-CZ" sz="900" dirty="0" err="1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Ortelius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1589.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6"/>
              </a:rPr>
              <a:t>http://upload.wikimedia.org/wikipedia/commons/thumb/e/e2/Pacific_ocean_1589.jpg/800px-Pacific_ocean_1589.jpg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                          </a:t>
            </a:r>
          </a:p>
          <a:p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Snímek 20 Mapa.                                                                            </a:t>
            </a: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  <a:hlinkClick r:id="rId17"/>
              </a:rPr>
              <a:t>http://upload.wikimedia.org/wikipedia/commons/thumb/9/96/Magellan_Elcano_Circumnavigation-fr.svg/800px-Magellan_Elcano_Circumnavigation-fr.svg.png</a:t>
            </a:r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</a:t>
            </a:r>
          </a:p>
          <a:p>
            <a:endParaRPr lang="cs-CZ" sz="900" dirty="0" smtClean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r>
              <a:rPr lang="cs-CZ" sz="900" dirty="0" smtClean="0">
                <a:solidFill>
                  <a:schemeClr val="accent2">
                    <a:lumMod val="75000"/>
                  </a:schemeClr>
                </a:solidFill>
                <a:latin typeface="Century Schoolbook" pitchFamily="18" charset="0"/>
              </a:rPr>
              <a:t>   </a:t>
            </a:r>
            <a:endParaRPr lang="cs-CZ" sz="900" dirty="0">
              <a:solidFill>
                <a:schemeClr val="accent2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692</TotalTime>
  <Words>482</Words>
  <Application>Microsoft Office PowerPoint</Application>
  <PresentationFormat>Předvádění na obrazovce (4:3)</PresentationFormat>
  <Paragraphs>108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Snímek 1</vt:lpstr>
      <vt:lpstr>Objevné plavby</vt:lpstr>
      <vt:lpstr>Předpoklady objevných plaveb</vt:lpstr>
      <vt:lpstr>Portugalské plavby</vt:lpstr>
      <vt:lpstr>Snímek 5</vt:lpstr>
      <vt:lpstr>Snímek 6</vt:lpstr>
      <vt:lpstr>Evropané v Indii</vt:lpstr>
      <vt:lpstr>Snímek 8</vt:lpstr>
      <vt:lpstr>Snímek 9</vt:lpstr>
      <vt:lpstr>Snímek 10</vt:lpstr>
      <vt:lpstr>ŠPANĚLSKÉ PLAVBY</vt:lpstr>
      <vt:lpstr>Snímek 12</vt:lpstr>
      <vt:lpstr>Snímek 13</vt:lpstr>
      <vt:lpstr>Snímek 14</vt:lpstr>
      <vt:lpstr>Snímek 15</vt:lpstr>
      <vt:lpstr>První cesta kolem světa</vt:lpstr>
      <vt:lpstr>Snímek 17</vt:lpstr>
      <vt:lpstr>Snímek 18</vt:lpstr>
      <vt:lpstr>Snímek 19</vt:lpstr>
      <vt:lpstr>Snímek 20</vt:lpstr>
      <vt:lpstr>Citováno v licenci Wikimedia Commons 8. 5.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Domov</cp:lastModifiedBy>
  <cp:revision>77</cp:revision>
  <dcterms:created xsi:type="dcterms:W3CDTF">2013-05-09T15:35:24Z</dcterms:created>
  <dcterms:modified xsi:type="dcterms:W3CDTF">2013-05-28T19:28:24Z</dcterms:modified>
</cp:coreProperties>
</file>