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62" r:id="rId4"/>
    <p:sldId id="257" r:id="rId5"/>
    <p:sldId id="259" r:id="rId6"/>
    <p:sldId id="266" r:id="rId7"/>
    <p:sldId id="263" r:id="rId8"/>
    <p:sldId id="264" r:id="rId9"/>
    <p:sldId id="265" r:id="rId10"/>
    <p:sldId id="267" r:id="rId11"/>
    <p:sldId id="268" r:id="rId12"/>
    <p:sldId id="269" r:id="rId13"/>
    <p:sldId id="271" r:id="rId14"/>
    <p:sldId id="272" r:id="rId15"/>
    <p:sldId id="258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AF"/>
    <a:srgbClr val="A66402"/>
    <a:srgbClr val="17A11E"/>
    <a:srgbClr val="1BBF23"/>
    <a:srgbClr val="FFFFD9"/>
    <a:srgbClr val="23D781"/>
    <a:srgbClr val="68E6AA"/>
    <a:srgbClr val="C3F5DD"/>
    <a:srgbClr val="9AEEC6"/>
    <a:srgbClr val="FFC6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572F966-9EA2-41B4-8AD9-3D6DD5EBEAF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DE17A4A-8C56-4F83-BFBE-5CC08CCF5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c/German_book-trade_in_the_16th_century.jpg/800px-German_book-trade_in_the_16th_century.jpg" TargetMode="External"/><Relationship Id="rId3" Type="http://schemas.openxmlformats.org/officeDocument/2006/relationships/hyperlink" Target="http://media.rozhlas.cz/_obrazek/951558--spanelska-galeona-od-albrechta-durera--1-300x400p0.jpeg" TargetMode="External"/><Relationship Id="rId7" Type="http://schemas.openxmlformats.org/officeDocument/2006/relationships/hyperlink" Target="http://upload.wikimedia.org/wikipedia/commons/a/af/Buchdruck-15-jahrhundert_1.jpg" TargetMode="External"/><Relationship Id="rId2" Type="http://schemas.openxmlformats.org/officeDocument/2006/relationships/hyperlink" Target="http://www.krivolik.cz/data/styles/galleryformatter_slide/public/objekt_osada/106/p16td2au7jul183a1ohk1vtc1rsd4.jpg?itok=KDXhpZ5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d/Joachimsthaler_1525.jpg" TargetMode="External"/><Relationship Id="rId5" Type="http://schemas.openxmlformats.org/officeDocument/2006/relationships/hyperlink" Target="http://upload.wikimedia.org/wikipedia/commons/0/0d/Cortez-montezuma-mexico-city.jpg" TargetMode="External"/><Relationship Id="rId4" Type="http://schemas.openxmlformats.org/officeDocument/2006/relationships/hyperlink" Target="http://www.modely-lodi.cz/images/flotila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e/New_Light_of_Alchymie_1650.djvu/page15-414px-New_Light_of_Alchymie_1650.djvu.jpg" TargetMode="External"/><Relationship Id="rId2" Type="http://schemas.openxmlformats.org/officeDocument/2006/relationships/hyperlink" Target="http://upload.wikimedia.org/wikipedia/commons/thumb/1/18/Vodn%C3%AD_kolo_v_Plze%C5%88sk%C3%A9m_historick%C3%A9m_podzem%C3%AD.jpg/400px-Vodn%C3%AD_kolo_v_Plze%C5%88sk%C3%A9m_historick%C3%A9m_podzem%C3%A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500188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 školy: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Autor: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Mgr. Hana Míčová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VY_32_INOVACE_35_D7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Číslo projektu: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Změny ve výrobě a obchodu v 16. století</a:t>
            </a:r>
            <a:endParaRPr lang="cs-CZ" sz="18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Prezentace k doplnění výkladu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Datum: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14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. 5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. 2013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54175" y="285750"/>
            <a:ext cx="7489825" cy="1143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+mj-lt"/>
              </a:rPr>
              <a:t>Prezentace k doplnění výkladu</a:t>
            </a:r>
            <a:endParaRPr lang="cs-CZ" b="1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Změny ve výrobě a obchodu</a:t>
            </a:r>
            <a:br>
              <a:rPr lang="cs-CZ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v 16. století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85728"/>
            <a:ext cx="7772400" cy="785810"/>
          </a:xfrm>
          <a:ln/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FFFFAF"/>
                </a:solidFill>
              </a:rPr>
              <a:t>Důsledky objevných plaveb:</a:t>
            </a:r>
            <a:endParaRPr lang="cs-CZ" sz="3600" b="1" dirty="0">
              <a:solidFill>
                <a:srgbClr val="FFFFA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410200"/>
          </a:xfrm>
          <a:ln>
            <a:noFill/>
          </a:ln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Cenová revoluce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- díky přílivu drahých kovů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               	do Evropy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poklesla cena zlata a stříbra,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		v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důsledku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toho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vzrostly ceny výrobků</a:t>
            </a:r>
          </a:p>
          <a:p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Zemědělství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– pěstování nových plodin dovezených 	ze zámoří, dovoz plodin pěstovaných v koloniích</a:t>
            </a:r>
          </a:p>
          <a:p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Pokrok ve vědě a technice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ovlivněný humanistickou 	vědou.</a:t>
            </a:r>
          </a:p>
          <a:p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Nové velmoci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– z Anglie a Nizozemí se od konce 	16. a v 17. století stávají nejdůležitější 	koloniální velmocí se vzrůstající ekonomikou.</a:t>
            </a:r>
          </a:p>
          <a:p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Změny ve společnosti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– objevuje se nová 	společenská skupina se vzrůstajícím vlivem – 	</a:t>
            </a:r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podnikatelé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.</a:t>
            </a:r>
          </a:p>
          <a:p>
            <a:endParaRPr lang="cs-CZ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4357694"/>
            <a:ext cx="1714512" cy="176726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714884"/>
            <a:ext cx="1985224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44" y="2285992"/>
            <a:ext cx="1233059" cy="1271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1285860"/>
            <a:ext cx="1847858" cy="227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0050" y="3024188"/>
            <a:ext cx="7239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6116" y="4500570"/>
            <a:ext cx="285752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929058" y="2714620"/>
            <a:ext cx="1571633" cy="1571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86447" y="3286124"/>
            <a:ext cx="1381128" cy="1445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143504" y="1142984"/>
            <a:ext cx="1671646" cy="1939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000232" y="2428868"/>
            <a:ext cx="1857388" cy="2340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Nadpis 17"/>
          <p:cNvSpPr>
            <a:spLocks noGrp="1"/>
          </p:cNvSpPr>
          <p:nvPr>
            <p:ph type="title" idx="4294967295"/>
          </p:nvPr>
        </p:nvSpPr>
        <p:spPr>
          <a:xfrm>
            <a:off x="571472" y="142852"/>
            <a:ext cx="7943878" cy="1143000"/>
          </a:xfrm>
          <a:effectLst>
            <a:outerShdw blurRad="38100" dist="25400" dir="5400000" algn="t" rotWithShape="0">
              <a:srgbClr val="000000">
                <a:alpha val="50000"/>
              </a:srgbClr>
            </a:outerShdw>
            <a:softEdge rad="3175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Nové plodiny dovezené ze zámoří</a:t>
            </a:r>
            <a:b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</a:br>
            <a:r>
              <a:rPr lang="cs-CZ" sz="27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Dokážete je pojmenovat?</a:t>
            </a:r>
            <a:endParaRPr lang="cs-CZ" sz="27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928802"/>
            <a:ext cx="8481199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928662" y="285728"/>
            <a:ext cx="7772400" cy="939800"/>
          </a:xfrm>
          <a:effectLst>
            <a:outerShdw blurRad="38100" dist="25400" dir="5400000" algn="t" rotWithShape="0">
              <a:srgbClr val="000000">
                <a:alpha val="50000"/>
              </a:srgbClr>
            </a:outerShdw>
            <a:softEdge rad="3175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Nové plodiny ze zámoří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Doma\Dokumenty\Obrázky\Nové objevy\Cortez-montezuma-mexico-cit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2071678"/>
            <a:ext cx="6892946" cy="4586411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00002" y="285728"/>
            <a:ext cx="86439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err="1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Hernando</a:t>
            </a:r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 </a:t>
            </a:r>
            <a:r>
              <a:rPr lang="cs-CZ" sz="2400" b="1" u="sng" dirty="0" err="1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Cortez</a:t>
            </a:r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 s aztéckým vládcem </a:t>
            </a:r>
            <a:r>
              <a:rPr lang="cs-CZ" sz="2400" b="1" u="sng" dirty="0" err="1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Montezumou</a:t>
            </a:r>
            <a:endParaRPr lang="cs-CZ" sz="2400" b="1" u="sng" dirty="0" smtClean="0">
              <a:solidFill>
                <a:schemeClr val="accent4">
                  <a:lumMod val="75000"/>
                </a:schemeClr>
              </a:solidFill>
              <a:latin typeface="+mj-lt"/>
            </a:endParaRPr>
          </a:p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V touze po zlatě zničil španělský dobyvatel indiánskou říši Aztéků, krátce po něm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Francisco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Pizarro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 dobyl říši Inků. Přišla éra plenění a kořistění.</a:t>
            </a:r>
          </a:p>
          <a:p>
            <a:endParaRPr lang="cs-CZ" sz="24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Doma\Dokumenty\Obrázky\Nové objevy\951558--spanelska-galeona-od-albrechta-durera--1-300x400p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928670"/>
            <a:ext cx="3514740" cy="4686320"/>
          </a:xfrm>
          <a:prstGeom prst="rect">
            <a:avLst/>
          </a:prstGeom>
          <a:noFill/>
          <a:ln w="28575">
            <a:solidFill>
              <a:schemeClr val="accent4">
                <a:lumMod val="75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929190" y="928670"/>
            <a:ext cx="3776156" cy="4524315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Flotily španělských lodí přivážely do Evropy celé náklady zlata a stříbra </a:t>
            </a:r>
          </a:p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z dobytých indiánských říší </a:t>
            </a:r>
          </a:p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v Novém světě.  </a:t>
            </a:r>
          </a:p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Z Dálného východu se dovážely perly, koření, tabák, cukr, vzácná dřeva, hedvábí a luxusní výrobky.</a:t>
            </a:r>
          </a:p>
          <a:p>
            <a:r>
              <a:rPr lang="cs-CZ" sz="2400" dirty="0" smtClean="0"/>
              <a:t> </a:t>
            </a:r>
            <a:endParaRPr lang="cs-CZ" sz="2400" b="1" dirty="0" smtClean="0">
              <a:solidFill>
                <a:schemeClr val="accent4">
                  <a:lumMod val="75000"/>
                </a:schemeClr>
              </a:solidFill>
              <a:latin typeface="+mj-lt"/>
            </a:endParaRP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Španělská galeona</a:t>
            </a: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Rytina Albrechta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Dürera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71472" y="285728"/>
            <a:ext cx="8215312" cy="857250"/>
          </a:xfrm>
          <a:ln>
            <a:solidFill>
              <a:schemeClr val="accent6">
                <a:lumMod val="75000"/>
              </a:schemeClr>
            </a:solidFill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  <a:softEdge rad="3175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Zlato, které se do Evropy nedostalo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3438" y="1428736"/>
            <a:ext cx="4286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Ne všechno indiánské zlato se dostalo do Evropy.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Některé lodi se potopily 	     v bouřích u amerických nebo evropských břehů, jiné přepadli a vyloupili piráti.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3438" y="4071942"/>
            <a:ext cx="42148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Roku 1714 se u břehů Floridy během hurikánu potopila „zlatá flotila“ jedenácti lodí naložených zlatem a stříbrem a vzácným zbožím.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5122" name="Picture 2" descr="C:\Documents and Settings\Doma\Dokumenty\Obrázky\Nové objevy\flotila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357298"/>
            <a:ext cx="3811587" cy="43576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14348" y="285728"/>
            <a:ext cx="8115300" cy="785810"/>
          </a:xfrm>
          <a:ln>
            <a:solidFill>
              <a:schemeClr val="accent6">
                <a:lumMod val="75000"/>
              </a:schemeClr>
            </a:solidFill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  <a:softEdge rad="31750"/>
          </a:effectLst>
        </p:spPr>
        <p:style>
          <a:lnRef idx="1">
            <a:schemeClr val="accent2"/>
          </a:lnRef>
          <a:fillRef idx="1003">
            <a:schemeClr val="l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Cenová revoluce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28700" y="1447800"/>
            <a:ext cx="8115300" cy="457200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Příliv drahých kovů způsobil pokles cen zlata a stříbra. 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To mělo důsledky pro mnoho obyvatel Evropy:</a:t>
            </a:r>
          </a:p>
          <a:p>
            <a:pPr lvl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pro lidi pracující za mzdu</a:t>
            </a:r>
          </a:p>
          <a:p>
            <a:pPr lvl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pro šlechtu , která si vybírala rentu v penězích</a:t>
            </a:r>
          </a:p>
          <a:p>
            <a:pPr lvl="1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Pro bankéře, kteří měli velké pohledávky u šlechty a panovníků.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Část šlechty hledala nové zdroje příjmů a začala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podnikat, což vedlo k rozvoji mnoha odvětví ekonomiky.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 </a:t>
            </a:r>
          </a:p>
          <a:p>
            <a:pPr lvl="1"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7170" name="Picture 2" descr="C:\Documents and Settings\Doma\Dokumenty\Obrázky\Nové objevy\Joachimsthaler_152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5018572"/>
            <a:ext cx="3214710" cy="157273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72198" y="5786454"/>
            <a:ext cx="2759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Jáchymovský tolar z roku 1525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371600" y="285750"/>
            <a:ext cx="7772400" cy="774700"/>
          </a:xfrm>
          <a:effectLst>
            <a:outerShdw blurRad="38100" dist="25400" dir="5400000" algn="t" rotWithShape="0">
              <a:srgbClr val="000000">
                <a:alpha val="50000"/>
              </a:srgbClr>
            </a:outerShdw>
            <a:softEdge rad="31750"/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FFFFAF"/>
                </a:solidFill>
                <a:latin typeface="+mj-lt"/>
              </a:rPr>
              <a:t>Pokrok ve vědě a technice</a:t>
            </a:r>
            <a:endParaRPr lang="cs-CZ" sz="3600" b="1" dirty="0">
              <a:solidFill>
                <a:srgbClr val="FFFFAF"/>
              </a:solidFill>
              <a:latin typeface="+mj-lt"/>
            </a:endParaRPr>
          </a:p>
        </p:txBody>
      </p:sp>
      <p:pic>
        <p:nvPicPr>
          <p:cNvPr id="8194" name="Picture 2" descr="C:\Documents and Settings\Doma\Dokumenty\Obrázky\Nové objevy\Buchdruck-15-jahrhundert_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410560"/>
            <a:ext cx="3711880" cy="4875960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807813" y="2000240"/>
            <a:ext cx="365978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Knihtisk v 15. století</a:t>
            </a:r>
          </a:p>
          <a:p>
            <a:endParaRPr lang="cs-CZ" sz="2400" b="1" dirty="0" smtClean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Knihtisk v 15. a 16. století 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umožnil lidem přístup 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ke vzdělání.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Knihy se tiskly ve velkých 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nákladech a byly relativně 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levné. 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357166"/>
            <a:ext cx="8672997" cy="3427413"/>
          </a:xfrm>
          <a:prstGeom prst="rect">
            <a:avLst/>
          </a:prstGeom>
          <a:noFill/>
          <a:ln w="952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14348" y="4500570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Výroba knih v 16. století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+mj-lt"/>
              </a:rPr>
              <a:t>Rytiny zachycují tři hlavní řemesla: výrobu papíru, knihtisk a vázání knih.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Doma\Dokumenty\Obrázky\Nové objevy\450px-Vodní_mlýn_(Hoslovice),_vodní_kolo,_nahoře_vantrokový_žlab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500042"/>
            <a:ext cx="2928950" cy="3905267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pic>
        <p:nvPicPr>
          <p:cNvPr id="10243" name="Picture 3" descr="C:\Documents and Settings\Doma\Dokumenty\Obrázky\Nové objevy\400px-Vodní_kolo_v_Plzeňském_historickém_podzemí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1571612"/>
            <a:ext cx="3286135" cy="4929202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714348" y="4786322"/>
            <a:ext cx="38576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Vodní kolo se používalo k pohonu ve mlýnech, na pilách, v hamrech, v lisovnách, k čerpání vody.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Doma\Dokumenty\Obrázky\Nové objevy\page15-414px-New_Light_of_Alchymie_1650.djvu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571480"/>
            <a:ext cx="3943350" cy="5695950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286380" y="1142984"/>
            <a:ext cx="3350789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Alchymie 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byla velmi oblíbenou 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v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ědou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. Kromě hledání elixíru 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mládí a kamene mudrců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udělali alchymisté mnoho 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významných objevů.</a:t>
            </a: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Na obrázku je titulní stránky 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příručky pro alchymisty 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z roku 1650.</a:t>
            </a:r>
            <a:endParaRPr lang="cs-CZ" sz="20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Doma\Dokumenty\Obrázky\Nové objevy\703px-Cellarius_Harmonia_Macrocosmica_-_Scenographia_Compagis_Mundanae_Brahea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5426" y="1663171"/>
            <a:ext cx="5835532" cy="4980539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928662" y="285728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I astronomie se po objevných plavbách rychle rozvíjela.  </a:t>
            </a:r>
          </a:p>
          <a:p>
            <a:pPr algn="ctr"/>
            <a:r>
              <a:rPr lang="cs-CZ" sz="2400" b="1" u="sng" dirty="0" err="1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Tycho</a:t>
            </a:r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de </a:t>
            </a:r>
            <a:r>
              <a:rPr lang="cs-CZ" sz="2400" b="1" u="sng" dirty="0" err="1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Brahe</a:t>
            </a:r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si představoval kulatý svět, kolem kterého ovšem obíhají planety a slunce. Je to správně?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917596"/>
          </a:xfrm>
        </p:spPr>
        <p:txBody>
          <a:bodyPr>
            <a:normAutofit/>
          </a:bodyPr>
          <a:lstStyle/>
          <a:p>
            <a:r>
              <a:rPr lang="cs-CZ" sz="3100" dirty="0" smtClean="0"/>
              <a:t>Prameny</a:t>
            </a:r>
            <a:br>
              <a:rPr lang="cs-CZ" sz="3100" dirty="0" smtClean="0"/>
            </a:br>
            <a:r>
              <a:rPr lang="cs-CZ" sz="2000" dirty="0" smtClean="0"/>
              <a:t>Citováno 14</a:t>
            </a:r>
            <a:r>
              <a:rPr lang="cs-CZ" sz="2000" dirty="0" smtClean="0"/>
              <a:t>. 5</a:t>
            </a:r>
            <a:r>
              <a:rPr lang="cs-CZ" sz="2000" dirty="0" smtClean="0"/>
              <a:t>. 2013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28670"/>
            <a:ext cx="8229600" cy="5715040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Snímek 4,5: Plodiny. 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http://www.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krivolik.cz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/data/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styles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galleryformatter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_slide/public/objekt_osada/106/p16td2au7jul183a1ohk1vtc1rsd4.jpg?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itok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2"/>
              </a:rPr>
              <a:t>=KDXhpZ5K</a:t>
            </a:r>
            <a:endParaRPr lang="cs-CZ" sz="1400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Snímek 7: Španělská galeona. Albrecht 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Dürer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.                                      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http://media.rozhlas.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cz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/_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obrazek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/951558--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spanelska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-galeona-od-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albrechta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-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durera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3"/>
              </a:rPr>
              <a:t>--1-300x400p0.jpeg</a:t>
            </a:r>
            <a:endParaRPr lang="cs-CZ" sz="1400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Snímek 8: Flotila galeon vyplouvá. 				 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4"/>
              </a:rPr>
              <a:t>http://www.modely-lodi.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4"/>
              </a:rPr>
              <a:t>cz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4"/>
              </a:rPr>
              <a:t>/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4"/>
              </a:rPr>
              <a:t>images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4"/>
              </a:rPr>
              <a:t>/flotila.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4"/>
              </a:rPr>
              <a:t>png</a:t>
            </a:r>
            <a:endParaRPr lang="cs-CZ" sz="1400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Citováno v licenci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Wikimedia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Commons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14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. 5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. 2013:</a:t>
            </a:r>
          </a:p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Snímek 6: </a:t>
            </a:r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Cortéz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s Indiány v Mexiku.                         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5"/>
              </a:rPr>
              <a:t>http://upload.wikimedia.org/wikipedia/commons/0/0d/Cortez-montezuma-mexico-city.jpg</a:t>
            </a:r>
            <a:endParaRPr lang="cs-CZ" sz="1400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Snímek 9: Jáchymovský tolar. </a:t>
            </a:r>
            <a:r>
              <a:rPr lang="cs-CZ" sz="1400" dirty="0" err="1" smtClean="0">
                <a:latin typeface="+mj-lt"/>
              </a:rPr>
              <a:t>Classical</a:t>
            </a:r>
            <a:r>
              <a:rPr lang="cs-CZ" sz="1400" dirty="0" smtClean="0">
                <a:latin typeface="+mj-lt"/>
              </a:rPr>
              <a:t> </a:t>
            </a:r>
            <a:r>
              <a:rPr lang="cs-CZ" sz="1400" dirty="0" err="1" smtClean="0">
                <a:latin typeface="+mj-lt"/>
              </a:rPr>
              <a:t>Numismatic</a:t>
            </a:r>
            <a:r>
              <a:rPr lang="cs-CZ" sz="1400" dirty="0" smtClean="0">
                <a:latin typeface="+mj-lt"/>
              </a:rPr>
              <a:t> </a:t>
            </a:r>
            <a:r>
              <a:rPr lang="cs-CZ" sz="1400" dirty="0" err="1" smtClean="0">
                <a:latin typeface="+mj-lt"/>
              </a:rPr>
              <a:t>Group</a:t>
            </a:r>
            <a:r>
              <a:rPr lang="cs-CZ" sz="1400" dirty="0" smtClean="0">
                <a:latin typeface="+mj-lt"/>
              </a:rPr>
              <a:t>, </a:t>
            </a:r>
            <a:r>
              <a:rPr lang="cs-CZ" sz="1400" dirty="0" err="1" smtClean="0">
                <a:latin typeface="+mj-lt"/>
              </a:rPr>
              <a:t>Inc</a:t>
            </a:r>
            <a:r>
              <a:rPr lang="cs-CZ" sz="1400" dirty="0" smtClean="0">
                <a:latin typeface="+mj-lt"/>
              </a:rPr>
              <a:t>. </a:t>
            </a:r>
            <a:r>
              <a:rPr lang="cs-CZ" sz="1400" dirty="0" smtClean="0">
                <a:latin typeface="+mj-lt"/>
                <a:hlinkClick r:id="rId6"/>
              </a:rPr>
              <a:t>http://upload.wikimedia.org/wikipedia/commons/a/ad/Joachimsthaler_1525.jpg</a:t>
            </a:r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</a:rPr>
              <a:t>Snímek 10: Knihtisk v 15. století.                            </a:t>
            </a:r>
            <a:r>
              <a:rPr lang="cs-CZ" sz="1400" dirty="0" smtClean="0">
                <a:latin typeface="+mj-lt"/>
                <a:hlinkClick r:id="rId7"/>
              </a:rPr>
              <a:t>http://upload.wikimedia.org/wikipedia/commons/a/af/Buchdruck-15-jahrhundert_1.jpg</a:t>
            </a:r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</a:rPr>
              <a:t>Snímek 11: Knihtisk v 16. století. 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  <a:hlinkClick r:id="rId8"/>
              </a:rPr>
              <a:t>http://upload.wikimedia.org/wikipedia/commons/thumb/0/0c/German_book-trade_in_the_16th_century.jpg/800px-German_book-trade_in_the_16th_century.jpg</a:t>
            </a:r>
            <a:endParaRPr lang="cs-CZ" sz="1400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>
              <a:buNone/>
            </a:pPr>
            <a:endParaRPr lang="cs-CZ" sz="1400" dirty="0" smtClean="0">
              <a:latin typeface="+mj-lt"/>
            </a:endParaRPr>
          </a:p>
          <a:p>
            <a:endParaRPr lang="cs-CZ" sz="1400" dirty="0" smtClean="0">
              <a:latin typeface="+mj-lt"/>
            </a:endParaRPr>
          </a:p>
          <a:p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85728"/>
            <a:ext cx="7772400" cy="9175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700" u="sng" dirty="0" smtClean="0">
                <a:solidFill>
                  <a:schemeClr val="accent6">
                    <a:lumMod val="50000"/>
                  </a:schemeClr>
                </a:solidFill>
              </a:rPr>
              <a:t>Citováno v licenci </a:t>
            </a:r>
            <a:r>
              <a:rPr lang="cs-CZ" sz="2700" u="sng" dirty="0" err="1" smtClean="0">
                <a:solidFill>
                  <a:schemeClr val="accent6">
                    <a:lumMod val="50000"/>
                  </a:schemeClr>
                </a:solidFill>
              </a:rPr>
              <a:t>Wikimedia</a:t>
            </a:r>
            <a:r>
              <a:rPr lang="cs-CZ" sz="2700" u="sng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700" u="sng" dirty="0" err="1" smtClean="0">
                <a:solidFill>
                  <a:schemeClr val="accent6">
                    <a:lumMod val="50000"/>
                  </a:schemeClr>
                </a:solidFill>
              </a:rPr>
              <a:t>Commons</a:t>
            </a:r>
            <a:r>
              <a:rPr lang="cs-CZ" sz="2700" u="sng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700" u="sng" smtClean="0">
                <a:solidFill>
                  <a:schemeClr val="accent6">
                    <a:lumMod val="50000"/>
                  </a:schemeClr>
                </a:solidFill>
              </a:rPr>
              <a:t>14</a:t>
            </a:r>
            <a:r>
              <a:rPr lang="cs-CZ" sz="2700" u="sng" smtClean="0">
                <a:solidFill>
                  <a:schemeClr val="accent6">
                    <a:lumMod val="50000"/>
                  </a:schemeClr>
                </a:solidFill>
              </a:rPr>
              <a:t>. 5</a:t>
            </a:r>
            <a:r>
              <a:rPr lang="cs-CZ" sz="2700" u="sng" dirty="0" smtClean="0">
                <a:solidFill>
                  <a:schemeClr val="accent6">
                    <a:lumMod val="50000"/>
                  </a:schemeClr>
                </a:solidFill>
              </a:rPr>
              <a:t>. 2013</a:t>
            </a:r>
            <a:endParaRPr lang="cs-CZ" sz="27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447800"/>
            <a:ext cx="8858280" cy="5195910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Snímek 12: </a:t>
            </a:r>
            <a:r>
              <a:rPr lang="cs-CZ" sz="1400" dirty="0" smtClean="0">
                <a:latin typeface="+mj-lt"/>
              </a:rPr>
              <a:t>Vodní mlýn v </a:t>
            </a:r>
            <a:r>
              <a:rPr lang="cs-CZ" sz="1400" dirty="0" err="1" smtClean="0">
                <a:latin typeface="+mj-lt"/>
              </a:rPr>
              <a:t>Hoslovicích</a:t>
            </a:r>
            <a:r>
              <a:rPr lang="cs-CZ" sz="1400" dirty="0" smtClean="0">
                <a:latin typeface="+mj-lt"/>
              </a:rPr>
              <a:t>, okres Strakonice, Jihočeský kraj. </a:t>
            </a:r>
            <a:r>
              <a:rPr lang="cs-CZ" sz="1400" dirty="0" err="1" smtClean="0">
                <a:latin typeface="+mj-lt"/>
              </a:rPr>
              <a:t>Podzemník</a:t>
            </a:r>
            <a:r>
              <a:rPr lang="cs-CZ" sz="1400" dirty="0" smtClean="0">
                <a:latin typeface="+mj-lt"/>
              </a:rPr>
              <a:t>. 28Hoslovice%29%2C_</a:t>
            </a:r>
            <a:r>
              <a:rPr lang="cs-CZ" sz="1400" dirty="0" err="1" smtClean="0">
                <a:latin typeface="+mj-lt"/>
              </a:rPr>
              <a:t>vodn</a:t>
            </a:r>
            <a:r>
              <a:rPr lang="cs-CZ" sz="1400" dirty="0" smtClean="0">
                <a:latin typeface="+mj-lt"/>
              </a:rPr>
              <a:t>%C3%AD_kolo%2C_naho%C5%99e_</a:t>
            </a:r>
            <a:r>
              <a:rPr lang="cs-CZ" sz="1400" dirty="0" err="1" smtClean="0">
                <a:latin typeface="+mj-lt"/>
              </a:rPr>
              <a:t>vantrokov</a:t>
            </a:r>
            <a:r>
              <a:rPr lang="cs-CZ" sz="1400" dirty="0" smtClean="0">
                <a:latin typeface="+mj-lt"/>
              </a:rPr>
              <a:t>%C3%BD_%C5%</a:t>
            </a:r>
            <a:r>
              <a:rPr lang="cs-CZ" sz="1400" dirty="0" err="1" smtClean="0">
                <a:latin typeface="+mj-lt"/>
              </a:rPr>
              <a:t>BElab.JPG</a:t>
            </a:r>
            <a:r>
              <a:rPr lang="cs-CZ" sz="1400" dirty="0" smtClean="0">
                <a:latin typeface="+mj-lt"/>
              </a:rPr>
              <a:t>     </a:t>
            </a:r>
            <a:r>
              <a:rPr lang="cs-CZ" sz="1400" dirty="0" smtClean="0">
                <a:latin typeface="+mj-lt"/>
                <a:hlinkClick r:id="rId2"/>
              </a:rPr>
              <a:t>http://upload.wikimedia.org/wikipedia/commons/thumb/1/18/Vodn%C3%AD_kolo_v_Plze%C5%88sk%C3%A9m_historick%C3%A9m_podzem%C3%AD.jpg/400px-Vodn%C3%AD_kolo_v_Plze%C5%88sk%C3%A9m_historick%C3%A9m_podzem%C3%AD.jpg</a:t>
            </a:r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</a:rPr>
              <a:t>Snímek 13: Alchymie. </a:t>
            </a:r>
            <a:r>
              <a:rPr lang="cs-CZ" sz="1400" dirty="0" smtClean="0">
                <a:latin typeface="+mj-lt"/>
                <a:hlinkClick r:id="rId3"/>
              </a:rPr>
              <a:t>http://upload.wikimedia.org/wikipedia/commons/thumb/c/ce/New_Light_of_Alchymie_1650.djvu/page15-414px-New_Light_of_Alchymie_1650.djvu.jpg</a:t>
            </a:r>
            <a:endParaRPr lang="cs-CZ" sz="1400" dirty="0" smtClean="0">
              <a:latin typeface="+mj-lt"/>
            </a:endParaRPr>
          </a:p>
          <a:p>
            <a:r>
              <a:rPr lang="cs-CZ" sz="1400" dirty="0" smtClean="0">
                <a:latin typeface="+mj-lt"/>
              </a:rPr>
              <a:t>Snímek 14:  </a:t>
            </a:r>
            <a:r>
              <a:rPr lang="cs-CZ" sz="1400" dirty="0" err="1" smtClean="0">
                <a:latin typeface="+mj-lt"/>
              </a:rPr>
              <a:t>Scenographia</a:t>
            </a:r>
            <a:r>
              <a:rPr lang="cs-CZ" sz="1400" dirty="0" smtClean="0">
                <a:latin typeface="+mj-lt"/>
              </a:rPr>
              <a:t> </a:t>
            </a:r>
            <a:r>
              <a:rPr lang="cs-CZ" sz="1400" dirty="0" err="1" smtClean="0">
                <a:latin typeface="+mj-lt"/>
              </a:rPr>
              <a:t>compagis</a:t>
            </a:r>
            <a:r>
              <a:rPr lang="cs-CZ" sz="1400" dirty="0" smtClean="0">
                <a:latin typeface="+mj-lt"/>
              </a:rPr>
              <a:t> </a:t>
            </a:r>
            <a:r>
              <a:rPr lang="cs-CZ" sz="1400" dirty="0" err="1" smtClean="0">
                <a:latin typeface="+mj-lt"/>
              </a:rPr>
              <a:t>mvndanæ</a:t>
            </a:r>
            <a:r>
              <a:rPr lang="cs-CZ" sz="1400" dirty="0" smtClean="0">
                <a:latin typeface="+mj-lt"/>
              </a:rPr>
              <a:t> </a:t>
            </a:r>
            <a:r>
              <a:rPr lang="cs-CZ" sz="1400" dirty="0" err="1" smtClean="0">
                <a:latin typeface="+mj-lt"/>
              </a:rPr>
              <a:t>brahea</a:t>
            </a:r>
            <a:r>
              <a:rPr lang="cs-CZ" sz="1400" dirty="0" smtClean="0">
                <a:latin typeface="+mj-lt"/>
              </a:rPr>
              <a:t>. </a:t>
            </a:r>
            <a:r>
              <a:rPr lang="cs-CZ" sz="1400" dirty="0" err="1" smtClean="0">
                <a:latin typeface="+mj-lt"/>
              </a:rPr>
              <a:t>Andreas</a:t>
            </a:r>
            <a:r>
              <a:rPr lang="cs-CZ" sz="1400" dirty="0" smtClean="0">
                <a:latin typeface="+mj-lt"/>
              </a:rPr>
              <a:t> </a:t>
            </a:r>
            <a:r>
              <a:rPr lang="cs-CZ" sz="1400" dirty="0" err="1" smtClean="0">
                <a:latin typeface="+mj-lt"/>
              </a:rPr>
              <a:t>Cellarius</a:t>
            </a:r>
            <a:r>
              <a:rPr lang="cs-CZ" sz="1400" dirty="0" smtClean="0">
                <a:latin typeface="+mj-lt"/>
              </a:rPr>
              <a:t>.           http://upload.wikimedia.org/wikipedia/commons/thumb/3/3a/Cellarius_Harmonia_Macrocosmica_-_Scenographia_Compagis_Mundanae_Brahea.jpg/703px-Cellarius_Harmonia_Macrocosmica_-_Scenographia_Compagis_Mundanae_Brahea.jpg</a:t>
            </a:r>
          </a:p>
          <a:p>
            <a:endParaRPr lang="cs-CZ" sz="1400" dirty="0" smtClean="0">
              <a:latin typeface="+mj-lt"/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11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855001"/>
      </a:accent1>
      <a:accent2>
        <a:srgbClr val="FF0000"/>
      </a:accent2>
      <a:accent3>
        <a:srgbClr val="1B587C"/>
      </a:accent3>
      <a:accent4>
        <a:srgbClr val="0E6612"/>
      </a:accent4>
      <a:accent5>
        <a:srgbClr val="604878"/>
      </a:accent5>
      <a:accent6>
        <a:srgbClr val="C19859"/>
      </a:accent6>
      <a:hlink>
        <a:srgbClr val="00B050"/>
      </a:hlink>
      <a:folHlink>
        <a:srgbClr val="F2CDD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287</TotalTime>
  <Words>442</Words>
  <Application>Microsoft Office PowerPoint</Application>
  <PresentationFormat>Předvádění na obrazovce (4:3)</PresentationFormat>
  <Paragraphs>90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Snímek 1</vt:lpstr>
      <vt:lpstr>Změny ve výrobě a obchodu v 16. století</vt:lpstr>
      <vt:lpstr>Důsledky objevných plaveb:</vt:lpstr>
      <vt:lpstr>Nové plodiny dovezené ze zámoří Dokážete je pojmenovat?</vt:lpstr>
      <vt:lpstr>Nové plodiny ze zámoří</vt:lpstr>
      <vt:lpstr>Snímek 6</vt:lpstr>
      <vt:lpstr>Snímek 7</vt:lpstr>
      <vt:lpstr>Zlato, které se do Evropy nedostalo</vt:lpstr>
      <vt:lpstr>Cenová revoluce</vt:lpstr>
      <vt:lpstr>Pokrok ve vědě a technice</vt:lpstr>
      <vt:lpstr>Snímek 11</vt:lpstr>
      <vt:lpstr>Snímek 12</vt:lpstr>
      <vt:lpstr>Snímek 13</vt:lpstr>
      <vt:lpstr>Snímek 14</vt:lpstr>
      <vt:lpstr>Prameny Citováno 14. 5. 2013</vt:lpstr>
      <vt:lpstr>         Citováno v licenci Wikimedia Commons 14. 5. 2013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Domov</cp:lastModifiedBy>
  <cp:revision>34</cp:revision>
  <dcterms:created xsi:type="dcterms:W3CDTF">2013-05-16T18:31:36Z</dcterms:created>
  <dcterms:modified xsi:type="dcterms:W3CDTF">2013-05-28T19:36:10Z</dcterms:modified>
</cp:coreProperties>
</file>