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1" r:id="rId3"/>
    <p:sldId id="256" r:id="rId4"/>
    <p:sldId id="257" r:id="rId5"/>
    <p:sldId id="259" r:id="rId6"/>
    <p:sldId id="258" r:id="rId7"/>
    <p:sldId id="262" r:id="rId8"/>
    <p:sldId id="261" r:id="rId9"/>
    <p:sldId id="263" r:id="rId10"/>
    <p:sldId id="266" r:id="rId11"/>
    <p:sldId id="260" r:id="rId12"/>
    <p:sldId id="267" r:id="rId13"/>
    <p:sldId id="268" r:id="rId14"/>
    <p:sldId id="269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6" d="100"/>
          <a:sy n="66" d="100"/>
        </p:scale>
        <p:origin x="-64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B3139D5-DFA8-4FD4-811D-2D6DFE9B08C1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8D5A6AE-1EB5-4EA0-8121-AE0A4782A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gricola_6B_131.png" TargetMode="External"/><Relationship Id="rId2" Type="http://schemas.openxmlformats.org/officeDocument/2006/relationships/hyperlink" Target="http://commons.wikimedia.org/wiki/File:Agricola_Schmiede.jpg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g2.ct24.cz/multimedia/images/15/1472/big/147131.jpg" TargetMode="External"/><Relationship Id="rId5" Type="http://schemas.openxmlformats.org/officeDocument/2006/relationships/hyperlink" Target="http://www.komenskeho66.cz/materialy/dejepis/84.html" TargetMode="External"/><Relationship Id="rId4" Type="http://schemas.openxmlformats.org/officeDocument/2006/relationships/hyperlink" Target="http://www.erbproduction.cz/o-na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1500188"/>
            <a:ext cx="8229600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 školy: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Autor: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Mgr. Hana Míčová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Název: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VY_32_INOVACE_36_D7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Číslo projektu: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Střídavé hospodářství a manufaktury</a:t>
            </a: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  <a:latin typeface="Century Schoolbook" pitchFamily="18" charset="0"/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/>
              <a:t> </a:t>
            </a:r>
            <a:r>
              <a:rPr lang="cs-CZ" sz="1800" dirty="0" smtClean="0">
                <a:solidFill>
                  <a:schemeClr val="tx2"/>
                </a:solidFill>
                <a:latin typeface="Century Schoolbook" pitchFamily="18" charset="0"/>
              </a:rPr>
              <a:t>Anotace</a:t>
            </a: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: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Prezentace k výkladu o hospodářském rozvoji v 16. století</a:t>
            </a:r>
            <a:endParaRPr lang="cs-CZ" sz="16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>
              <a:solidFill>
                <a:schemeClr val="tx2"/>
              </a:solidFill>
              <a:latin typeface="Century Schoolbook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  <a:latin typeface="Century Schoolbook" pitchFamily="18" charset="0"/>
              </a:rPr>
              <a:t>Datum:</a:t>
            </a:r>
            <a:r>
              <a:rPr lang="cs-CZ" sz="20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19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5</a:t>
            </a:r>
            <a:r>
              <a:rPr lang="cs-CZ" sz="1600" dirty="0" smtClean="0">
                <a:solidFill>
                  <a:schemeClr val="tx2"/>
                </a:solidFill>
                <a:latin typeface="Century Schoolbook" pitchFamily="18" charset="0"/>
              </a:rPr>
              <a:t>. 2013</a:t>
            </a:r>
            <a:r>
              <a:rPr lang="cs-CZ" sz="1600" dirty="0">
                <a:solidFill>
                  <a:schemeClr val="tx2"/>
                </a:solidFill>
                <a:latin typeface="Century Schoolbook" pitchFamily="18" charset="0"/>
              </a:rPr>
              <a:t>	</a:t>
            </a: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654175" y="285750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Střídavé hospodářství </a:t>
            </a:r>
            <a:br>
              <a:rPr lang="cs-CZ" dirty="0" smtClean="0"/>
            </a:br>
            <a:r>
              <a:rPr lang="cs-CZ" dirty="0" smtClean="0"/>
              <a:t>a manufaktury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Prezentace k doplnění výkladu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Střídavé hospodářství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Nahradilo trojpolní systém.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Střídání plodin, aby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nedocházelo		k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zbytečnému vysilování půdy.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Vynechával se úhor.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	Příklad: jetel – ozimá obilovina – 				okopanina – jarní obilovina</a:t>
            </a:r>
          </a:p>
          <a:p>
            <a:pPr lvl="1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pPr lvl="1"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Střídavé hospodářství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Nové postupy a plodiny: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pluh se železnou radlicí a kolečky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pícniny (jetel, vojtěška), později  brambory a kukuřice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plodiny pro manufaktury (len, konopí, chmel), chov ovcí pro vlnu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rozšíření pěstování zeleniny, ovoce a luštěnin</a:t>
            </a:r>
          </a:p>
          <a:p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Manufaktury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Rozptýlená manufaktura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Princip: Faktor obešel dělníky pracující          v několika dílnách, nebo ve svých domech. Rozdal  / prodal jim suroviny, vybral / odkoupil hotové zboží.</a:t>
            </a:r>
          </a:p>
          <a:p>
            <a:pPr lvl="1">
              <a:buNone/>
            </a:pPr>
            <a:endParaRPr lang="cs-CZ" sz="24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Přechodný jev: Buď zanikly, nebo byly časem proměněny v soustředěné manufaktury.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Manufaktury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Soustředěná manufaktura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Velké dílny do nichž byla soustředěna výroba.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Pracovníci se naučí pouze část postupu </a:t>
            </a:r>
            <a:r>
              <a:rPr lang="cs-CZ" sz="2400" b="1" smtClean="0">
                <a:solidFill>
                  <a:schemeClr val="accent3">
                    <a:lumMod val="75000"/>
                  </a:schemeClr>
                </a:solidFill>
              </a:rPr>
              <a:t>výroby </a:t>
            </a: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	(na rozdíl od řemeslníků).</a:t>
            </a:r>
          </a:p>
          <a:p>
            <a:pPr lvl="1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Výroba se zrychlí a zlevní.</a:t>
            </a:r>
          </a:p>
          <a:p>
            <a:pPr lvl="1">
              <a:buNone/>
            </a:pPr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Manufaktury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Předpoklad vzniku - velká poptávka po určitém druhu zboží.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3">
                    <a:lumMod val="75000"/>
                  </a:schemeClr>
                </a:solidFill>
              </a:rPr>
              <a:t>Manus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= ruka</a:t>
            </a:r>
          </a:p>
          <a:p>
            <a:pPr lvl="1">
              <a:buNone/>
            </a:pPr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	V manufakturách se pracovalo pouze ručně s pomocí nástrojů.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Manufaktury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Textilní obory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Sklářství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Knihtisk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5322168" cy="3725518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3203848" y="5445224"/>
            <a:ext cx="5256584" cy="833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accent3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Tiskárna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901014" cy="84615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Ruční spřádací stroje v manufaktuře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12776"/>
            <a:ext cx="8208912" cy="5110048"/>
          </a:xfrm>
          <a:prstGeom prst="rect">
            <a:avLst/>
          </a:prstGeom>
          <a:noFill/>
          <a:ln w="28575">
            <a:solidFill>
              <a:schemeClr val="accent1">
                <a:lumMod val="60000"/>
                <a:lumOff val="40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Technický pokrok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vodní kola – mlýny, hamry, katry, lisovny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čerpadla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důlní vozíky na dřevěných kolejích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zdokonalené způsoby tavení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větrné mlýny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Tkalcovský stav na tkaní gobelínů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714488"/>
            <a:ext cx="7605042" cy="4214842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Slévárna kovů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61958" y="1484784"/>
            <a:ext cx="3102465" cy="5131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Ruční vytahování rudy z dolů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340768"/>
            <a:ext cx="5256584" cy="5076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Citováno v licenci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19</a:t>
            </a:r>
            <a:r>
              <a:rPr lang="cs-CZ" dirty="0" smtClean="0"/>
              <a:t>. 5. 2013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Snímek 12: Slévárna kovů, </a:t>
            </a:r>
            <a:r>
              <a:rPr lang="cs-CZ" dirty="0" err="1" smtClean="0"/>
              <a:t>Agricola</a:t>
            </a:r>
            <a:r>
              <a:rPr lang="cs-CZ" dirty="0" smtClean="0"/>
              <a:t> </a:t>
            </a:r>
            <a:r>
              <a:rPr lang="cs-CZ" dirty="0" err="1" smtClean="0"/>
              <a:t>Georgius</a:t>
            </a:r>
            <a:r>
              <a:rPr lang="cs-CZ" dirty="0" smtClean="0"/>
              <a:t> (1494-1555).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2"/>
              </a:rPr>
              <a:t>http://commons.wikimedia.org/wiki/File:Agricola_Schmiede.jpg</a:t>
            </a:r>
            <a:endParaRPr lang="cs-CZ" dirty="0" smtClean="0"/>
          </a:p>
          <a:p>
            <a:r>
              <a:rPr lang="cs-CZ" dirty="0" smtClean="0"/>
              <a:t>Snímek 13: Ruční vytahování rudy z dolů, </a:t>
            </a:r>
            <a:r>
              <a:rPr lang="cs-CZ" dirty="0" err="1" smtClean="0"/>
              <a:t>Agricola</a:t>
            </a:r>
            <a:r>
              <a:rPr lang="cs-CZ" dirty="0" smtClean="0"/>
              <a:t> </a:t>
            </a:r>
            <a:r>
              <a:rPr lang="cs-CZ" dirty="0" err="1" smtClean="0"/>
              <a:t>Georgius</a:t>
            </a:r>
            <a:r>
              <a:rPr lang="cs-CZ" dirty="0" smtClean="0"/>
              <a:t> (1494-1555). </a:t>
            </a:r>
            <a:r>
              <a:rPr lang="cs-CZ" dirty="0" smtClean="0">
                <a:hlinkClick r:id="rId3"/>
              </a:rPr>
              <a:t>http://commons.wikimedia.org/wiki/File:Agricola_6B_131.png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Další zdroje:</a:t>
            </a:r>
          </a:p>
          <a:p>
            <a:r>
              <a:rPr lang="cs-CZ" dirty="0" smtClean="0"/>
              <a:t>Snímek 8: Tiskárna.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erbproduction.cz</a:t>
            </a:r>
            <a:r>
              <a:rPr lang="cs-CZ" dirty="0" smtClean="0">
                <a:hlinkClick r:id="rId4"/>
              </a:rPr>
              <a:t>/o-</a:t>
            </a:r>
            <a:r>
              <a:rPr lang="cs-CZ" dirty="0" err="1" smtClean="0">
                <a:hlinkClick r:id="rId4"/>
              </a:rPr>
              <a:t>nas.html</a:t>
            </a:r>
            <a:endParaRPr lang="cs-CZ" dirty="0" smtClean="0"/>
          </a:p>
          <a:p>
            <a:r>
              <a:rPr lang="cs-CZ" dirty="0" smtClean="0"/>
              <a:t>Snímek 9: Ruční spřádací stroje v manufaktuře.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5"/>
              </a:rPr>
              <a:t>http://www.komenskeho66.cz/</a:t>
            </a:r>
            <a:r>
              <a:rPr lang="cs-CZ" dirty="0" err="1" smtClean="0">
                <a:hlinkClick r:id="rId5"/>
              </a:rPr>
              <a:t>materialy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dejepis</a:t>
            </a:r>
            <a:r>
              <a:rPr lang="cs-CZ" dirty="0" smtClean="0">
                <a:hlinkClick r:id="rId5"/>
              </a:rPr>
              <a:t>/84.html</a:t>
            </a:r>
            <a:endParaRPr lang="cs-CZ" dirty="0" smtClean="0"/>
          </a:p>
          <a:p>
            <a:r>
              <a:rPr lang="cs-CZ" dirty="0" smtClean="0"/>
              <a:t>Snímek 11: Tkalcovský stav na tkaní gobelínů, autor ČT24.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hlinkClick r:id="rId6"/>
              </a:rPr>
              <a:t>http://img2.ct24.cz/multimedia/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/15/1472/</a:t>
            </a:r>
            <a:r>
              <a:rPr lang="cs-CZ" dirty="0" err="1" smtClean="0">
                <a:hlinkClick r:id="rId6"/>
              </a:rPr>
              <a:t>big</a:t>
            </a:r>
            <a:r>
              <a:rPr lang="cs-CZ" dirty="0" smtClean="0">
                <a:hlinkClick r:id="rId6"/>
              </a:rPr>
              <a:t>/147131.jpg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540</TotalTime>
  <Words>207</Words>
  <Application>Microsoft Office PowerPoint</Application>
  <PresentationFormat>Předvádění na obrazovce (4:3)</PresentationFormat>
  <Paragraphs>73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sady Office</vt:lpstr>
      <vt:lpstr>Arkýř</vt:lpstr>
      <vt:lpstr>Snímek 1</vt:lpstr>
      <vt:lpstr>Střídavé hospodářství  a manufaktury</vt:lpstr>
      <vt:lpstr>Střídavé hospodářství</vt:lpstr>
      <vt:lpstr>Střídavé hospodářství</vt:lpstr>
      <vt:lpstr>Manufaktury</vt:lpstr>
      <vt:lpstr>Manufaktury</vt:lpstr>
      <vt:lpstr>Manufaktury</vt:lpstr>
      <vt:lpstr>Manufaktury</vt:lpstr>
      <vt:lpstr>Ruční spřádací stroje v manufaktuře</vt:lpstr>
      <vt:lpstr>Technický pokrok</vt:lpstr>
      <vt:lpstr>Tkalcovský stav na tkaní gobelínů</vt:lpstr>
      <vt:lpstr>Slévárna kovů</vt:lpstr>
      <vt:lpstr>Ruční vytahování rudy z dolů</vt:lpstr>
      <vt:lpstr>Citováno v licenci Wikimedia Commons 19. 5. 2013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Trojpolní systém a manufaktury</dc:title>
  <dc:creator>astra</dc:creator>
  <cp:lastModifiedBy>Domov</cp:lastModifiedBy>
  <cp:revision>31</cp:revision>
  <dcterms:created xsi:type="dcterms:W3CDTF">2013-05-18T19:12:17Z</dcterms:created>
  <dcterms:modified xsi:type="dcterms:W3CDTF">2013-05-28T19:39:57Z</dcterms:modified>
</cp:coreProperties>
</file>