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56" r:id="rId4"/>
    <p:sldId id="263" r:id="rId5"/>
    <p:sldId id="258" r:id="rId6"/>
    <p:sldId id="259" r:id="rId7"/>
    <p:sldId id="260" r:id="rId8"/>
    <p:sldId id="261" r:id="rId9"/>
    <p:sldId id="264" r:id="rId10"/>
    <p:sldId id="280" r:id="rId11"/>
    <p:sldId id="269" r:id="rId12"/>
    <p:sldId id="281" r:id="rId13"/>
    <p:sldId id="267" r:id="rId14"/>
    <p:sldId id="268" r:id="rId15"/>
    <p:sldId id="270" r:id="rId16"/>
    <p:sldId id="271" r:id="rId17"/>
    <p:sldId id="275" r:id="rId18"/>
    <p:sldId id="274" r:id="rId19"/>
    <p:sldId id="282" r:id="rId20"/>
    <p:sldId id="283" r:id="rId21"/>
    <p:sldId id="272" r:id="rId22"/>
    <p:sldId id="273" r:id="rId23"/>
    <p:sldId id="276" r:id="rId24"/>
    <p:sldId id="278" r:id="rId25"/>
    <p:sldId id="277" r:id="rId26"/>
    <p:sldId id="266" r:id="rId27"/>
    <p:sldId id="292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833" autoAdjust="0"/>
    <p:restoredTop sz="94660"/>
  </p:normalViewPr>
  <p:slideViewPr>
    <p:cSldViewPr>
      <p:cViewPr>
        <p:scale>
          <a:sx n="66" d="100"/>
          <a:sy n="66" d="100"/>
        </p:scale>
        <p:origin x="-666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94555F3-579E-4E42-98B9-4BB7CDC7000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DB03894-4DF5-47DC-AA70-7BCA4CB3D5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ransfiguration_Raphael.jpg" TargetMode="External"/><Relationship Id="rId3" Type="http://schemas.openxmlformats.org/officeDocument/2006/relationships/hyperlink" Target="http://cs.wikipedia.org/wiki/Soubor:Lady_with_an_Ermine.jpg" TargetMode="External"/><Relationship Id="rId7" Type="http://schemas.openxmlformats.org/officeDocument/2006/relationships/hyperlink" Target="http://cs.wikipedia.org/wiki/Soubor:Raffael6.jpg" TargetMode="External"/><Relationship Id="rId12" Type="http://schemas.openxmlformats.org/officeDocument/2006/relationships/hyperlink" Target="https://commons.wikimedia.org/wiki/File:&#268;esk&#253;_Krumlov_-_Kastell_2.jpg" TargetMode="External"/><Relationship Id="rId2" Type="http://schemas.openxmlformats.org/officeDocument/2006/relationships/hyperlink" Target="http://cs.wikipedia.org/wiki/Soubor:Sandro_Botticelli_-_La_nascita_di_Venere_-_Google_Art_Project_-_edited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ommons.wikimedia.org/wiki/File:Michelangelo_-_Fresco_of_the_Last_Judgement.jpg" TargetMode="External"/><Relationship Id="rId11" Type="http://schemas.openxmlformats.org/officeDocument/2006/relationships/hyperlink" Target="http://commons.wikimedia.org/wiki/File:Velke_Losiny_chateau_arcades_1.jpg?uselang=cs" TargetMode="External"/><Relationship Id="rId5" Type="http://schemas.openxmlformats.org/officeDocument/2006/relationships/hyperlink" Target="http://cs.wikipedia.org/wiki/Soubor:Rome_Sistine_Chapel_01.jpg" TargetMode="External"/><Relationship Id="rId10" Type="http://schemas.openxmlformats.org/officeDocument/2006/relationships/hyperlink" Target="http://cs.wikipedia.org/wiki/Soubor:Pra&#382;sk&#253;_hrad,_Letohr&#225;dek_kr&#225;lovny_Anny_02.jpg" TargetMode="External"/><Relationship Id="rId4" Type="http://schemas.openxmlformats.org/officeDocument/2006/relationships/hyperlink" Target="http://cs.wikipedia.org/wiki/Soubor:Mona_Lisa,_by_Leonardo_da_Vinci,_from_C2RMF_retouched.jpg" TargetMode="External"/><Relationship Id="rId9" Type="http://schemas.openxmlformats.org/officeDocument/2006/relationships/hyperlink" Target="http://cs.wikipedia.org/wiki/Soubor:France_Loir-et-Cher_Chambord_Chateau_03.jp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raha,_Katedr&#225;la,_Svatov&#225;clavsk&#225;_kaple_03.jpg" TargetMode="External"/><Relationship Id="rId3" Type="http://schemas.openxmlformats.org/officeDocument/2006/relationships/hyperlink" Target="http://cs.wikipedia.org/wiki/Soubor:Zp&#237;vaj&#237;c&#237;_font&#225;na.jpg" TargetMode="External"/><Relationship Id="rId7" Type="http://schemas.openxmlformats.org/officeDocument/2006/relationships/hyperlink" Target="http://cs.wikipedia.org/wiki/Soubor:MLO_Triptych.jpg" TargetMode="External"/><Relationship Id="rId12" Type="http://schemas.openxmlformats.org/officeDocument/2006/relationships/hyperlink" Target="http://www.mesto-telc.cz/pics/other/socha_namesti.jpg" TargetMode="External"/><Relationship Id="rId2" Type="http://schemas.openxmlformats.org/officeDocument/2006/relationships/hyperlink" Target="http://cs.wikipedia.org/wiki/Soubor:Telc109.jpg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cs.wikipedia.org/wiki/Soubor:MLO_Kafi&#225;&#353;.jpg" TargetMode="External"/><Relationship Id="rId11" Type="http://schemas.openxmlformats.org/officeDocument/2006/relationships/hyperlink" Target="http://cs.wikipedia.org/wiki/Soubor:Vok.jpg" TargetMode="External"/><Relationship Id="rId5" Type="http://schemas.openxmlformats.org/officeDocument/2006/relationships/hyperlink" Target="http://cs.wikipedia.org/wiki/Soubor:Albrecht_D&#252;rer_099.jpg" TargetMode="External"/><Relationship Id="rId10" Type="http://schemas.openxmlformats.org/officeDocument/2006/relationships/hyperlink" Target="http://cs.wikipedia.org/wiki/Soubor:Polyxena_z_Pern&#353;tejna.jpg" TargetMode="External"/><Relationship Id="rId4" Type="http://schemas.openxmlformats.org/officeDocument/2006/relationships/hyperlink" Target="http://cs.wikipedia.org/wiki/Soubor:Pieter_Bruegel_de_Oude_-_De_bruiloft_dans_(Detroit).jpg" TargetMode="External"/><Relationship Id="rId9" Type="http://schemas.openxmlformats.org/officeDocument/2006/relationships/hyperlink" Target="http://cs.wikipedia.org/wiki/Soubor:Perchta_z_Ro&#382;mber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500188"/>
            <a:ext cx="8229600" cy="4568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Century Schoolbook" pitchFamily="18" charset="0"/>
              </a:rPr>
              <a:t>Název školy:</a:t>
            </a:r>
            <a:r>
              <a:rPr lang="cs-CZ" sz="2000" dirty="0">
                <a:solidFill>
                  <a:schemeClr val="tx2"/>
                </a:solidFill>
                <a:latin typeface="Century Schoolbook" pitchFamily="18" charset="0"/>
              </a:rPr>
              <a:t>	</a:t>
            </a:r>
            <a:r>
              <a:rPr lang="cs-CZ" sz="1600" dirty="0">
                <a:solidFill>
                  <a:schemeClr val="tx2"/>
                </a:solidFill>
                <a:latin typeface="Century Schoolbook" pitchFamily="18" charset="0"/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  <a:latin typeface="Century Schoolbook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Century Schoolbook" pitchFamily="18" charset="0"/>
              </a:rPr>
              <a:t>Autor:</a:t>
            </a:r>
            <a:r>
              <a:rPr lang="cs-CZ" sz="2000" dirty="0">
                <a:solidFill>
                  <a:schemeClr val="tx2"/>
                </a:solidFill>
                <a:latin typeface="Century Schoolbook" pitchFamily="18" charset="0"/>
              </a:rPr>
              <a:t>	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Mgr. Hana Míčová</a:t>
            </a:r>
            <a:endParaRPr lang="cs-CZ" sz="1600" dirty="0">
              <a:solidFill>
                <a:schemeClr val="tx2"/>
              </a:solidFill>
              <a:latin typeface="Century Schoolbook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  <a:latin typeface="Century Schoolbook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Century Schoolbook" pitchFamily="18" charset="0"/>
              </a:rPr>
              <a:t>Název:</a:t>
            </a:r>
            <a:r>
              <a:rPr lang="cs-CZ" sz="2000" dirty="0">
                <a:solidFill>
                  <a:schemeClr val="tx2"/>
                </a:solidFill>
                <a:latin typeface="Century Schoolbook" pitchFamily="18" charset="0"/>
              </a:rPr>
              <a:t>	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VY_32_INOVACE_38 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_D7</a:t>
            </a:r>
            <a:endParaRPr lang="cs-CZ" sz="1600" dirty="0">
              <a:solidFill>
                <a:schemeClr val="tx2"/>
              </a:solidFill>
              <a:latin typeface="Century Schoolbook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  <a:latin typeface="Century Schoolbook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Century Schoolbook" pitchFamily="18" charset="0"/>
              </a:rPr>
              <a:t>Číslo projektu:</a:t>
            </a:r>
            <a:r>
              <a:rPr lang="cs-CZ" sz="2000" dirty="0">
                <a:solidFill>
                  <a:schemeClr val="tx2"/>
                </a:solidFill>
                <a:latin typeface="Century Schoolbook" pitchFamily="18" charset="0"/>
              </a:rPr>
              <a:t>	</a:t>
            </a:r>
            <a:r>
              <a:rPr lang="cs-CZ" sz="1600" dirty="0">
                <a:solidFill>
                  <a:schemeClr val="tx2"/>
                </a:solidFill>
                <a:latin typeface="Century Schoolbook" pitchFamily="18" charset="0"/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  <a:latin typeface="Century Schoolbook" pitchFamily="18" charset="0"/>
            </a:endParaRPr>
          </a:p>
          <a:p>
            <a:pPr>
              <a:lnSpc>
                <a:spcPct val="80000"/>
              </a:lnSpc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Century Schoolbook" pitchFamily="18" charset="0"/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  <a:latin typeface="Century Schoolbook" pitchFamily="18" charset="0"/>
              </a:rPr>
              <a:t>Šíření renesance v Evropě a v Čechách</a:t>
            </a:r>
          </a:p>
          <a:p>
            <a:pPr>
              <a:lnSpc>
                <a:spcPct val="80000"/>
              </a:lnSpc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  <a:latin typeface="Century Schoolbook" pitchFamily="18" charset="0"/>
            </a:endParaRPr>
          </a:p>
          <a:p>
            <a:pPr>
              <a:lnSpc>
                <a:spcPct val="80000"/>
              </a:lnSpc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  <a:latin typeface="Century Schoolbook" pitchFamily="18" charset="0"/>
              </a:rPr>
              <a:t>Anotace</a:t>
            </a:r>
            <a:r>
              <a:rPr lang="cs-CZ" sz="1800" dirty="0">
                <a:solidFill>
                  <a:schemeClr val="tx2"/>
                </a:solidFill>
                <a:latin typeface="Century Schoolbook" pitchFamily="18" charset="0"/>
              </a:rPr>
              <a:t>:	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Prezentace k výkladu 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o renesanci 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v 16. 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století.</a:t>
            </a:r>
            <a:endParaRPr lang="cs-CZ" sz="1600" dirty="0">
              <a:solidFill>
                <a:schemeClr val="tx2"/>
              </a:solidFill>
              <a:latin typeface="Century Schoolbook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>
              <a:solidFill>
                <a:schemeClr val="tx2"/>
              </a:solidFill>
              <a:latin typeface="Century Schoolbook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Century Schoolbook" pitchFamily="18" charset="0"/>
              </a:rPr>
              <a:t>Datum:</a:t>
            </a:r>
            <a:r>
              <a:rPr lang="cs-CZ" sz="2000" dirty="0">
                <a:solidFill>
                  <a:schemeClr val="tx2"/>
                </a:solidFill>
                <a:latin typeface="Century Schoolbook" pitchFamily="18" charset="0"/>
              </a:rPr>
              <a:t>	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19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. 5</a:t>
            </a:r>
            <a:r>
              <a:rPr lang="cs-CZ" sz="1600" dirty="0" smtClean="0">
                <a:solidFill>
                  <a:schemeClr val="tx2"/>
                </a:solidFill>
                <a:latin typeface="Century Schoolbook" pitchFamily="18" charset="0"/>
              </a:rPr>
              <a:t>. 2013</a:t>
            </a:r>
            <a:r>
              <a:rPr lang="cs-CZ" sz="1600" dirty="0">
                <a:solidFill>
                  <a:schemeClr val="tx2"/>
                </a:solidFill>
                <a:latin typeface="Century Schoolbook" pitchFamily="18" charset="0"/>
              </a:rPr>
              <a:t>	</a:t>
            </a: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54175" y="285750"/>
            <a:ext cx="7489825" cy="1143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00298" y="3071810"/>
            <a:ext cx="6172200" cy="1894362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Šíření renesance </a:t>
            </a:r>
            <a:b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v Evropě a v Čechách</a:t>
            </a:r>
            <a:endParaRPr lang="cs-CZ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00298" y="5000636"/>
            <a:ext cx="6172200" cy="1371600"/>
          </a:xfrm>
        </p:spPr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Prezentace k doplnění výkladu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Renesance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Italské renesanční malířství a sochařství se stalo inspirací i pro další evropské umělce.</a:t>
            </a:r>
          </a:p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Postupně se rozšířilo do mnoha zemí Evropy. </a:t>
            </a:r>
          </a:p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V Čechách se renesance projevila spíše až   v druhé polovině 16. století. 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Sandro Botticelli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71802" y="5643578"/>
            <a:ext cx="2520280" cy="4649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Zrození Venuše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500174"/>
            <a:ext cx="6513368" cy="4047356"/>
          </a:xfrm>
          <a:prstGeom prst="rect">
            <a:avLst/>
          </a:prstGeom>
          <a:noFill/>
          <a:ln w="28575">
            <a:solidFill>
              <a:schemeClr val="accent4">
                <a:lumMod val="20000"/>
                <a:lumOff val="8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7467600" cy="917596"/>
          </a:xfrm>
        </p:spPr>
        <p:txBody>
          <a:bodyPr/>
          <a:lstStyle/>
          <a:p>
            <a:pPr algn="ctr"/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Leonardo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da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Vinci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14348" y="6109256"/>
            <a:ext cx="3384376" cy="60893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Dáma s hranostajem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428736"/>
            <a:ext cx="3384376" cy="4615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0812" y="1356728"/>
            <a:ext cx="3096344" cy="4616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4890812" y="6037248"/>
            <a:ext cx="3096344" cy="6089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Mona</a:t>
            </a:r>
            <a:r>
              <a:rPr kumimoji="0" lang="cs-CZ" sz="3000" b="0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3000" b="0" i="0" u="none" strike="noStrike" kern="1200" cap="none" spc="0" normalizeH="0" noProof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Lisa</a:t>
            </a: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7467600" cy="846158"/>
          </a:xfrm>
        </p:spPr>
        <p:txBody>
          <a:bodyPr/>
          <a:lstStyle/>
          <a:p>
            <a:pPr algn="ctr"/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Michelangelo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Buonarroti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267744" y="5805264"/>
            <a:ext cx="4978896" cy="5369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Sixtinská kaple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12776"/>
            <a:ext cx="3227550" cy="4291955"/>
          </a:xfrm>
          <a:prstGeom prst="rect">
            <a:avLst/>
          </a:prstGeom>
          <a:noFill/>
          <a:ln w="28575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8599" y="1484785"/>
            <a:ext cx="3249858" cy="4230232"/>
          </a:xfrm>
          <a:prstGeom prst="rect">
            <a:avLst/>
          </a:prstGeom>
          <a:noFill/>
          <a:ln w="28575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917596"/>
          </a:xfrm>
        </p:spPr>
        <p:txBody>
          <a:bodyPr/>
          <a:lstStyle/>
          <a:p>
            <a:pPr algn="ctr"/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Raffael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Santi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143372" y="6072206"/>
            <a:ext cx="3888432" cy="607542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Proměnění páně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428736"/>
            <a:ext cx="3335290" cy="4535994"/>
          </a:xfrm>
          <a:prstGeom prst="rect">
            <a:avLst/>
          </a:prstGeom>
          <a:noFill/>
          <a:ln w="28575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785786" y="6072205"/>
            <a:ext cx="3240360" cy="50006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Sixtinská madona 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5702" y="1428226"/>
            <a:ext cx="3018132" cy="4549947"/>
          </a:xfrm>
          <a:prstGeom prst="rect">
            <a:avLst/>
          </a:prstGeom>
          <a:noFill/>
          <a:ln w="28575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Renesanční stavby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Stavby jsou přizpůsobeny podmínkám, potřebám a tradicím v různých zemích.</a:t>
            </a:r>
          </a:p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Zůstávají sjednocující prvky:</a:t>
            </a:r>
          </a:p>
          <a:p>
            <a:pPr lvl="1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sgrafita,</a:t>
            </a:r>
          </a:p>
          <a:p>
            <a:pPr lvl="1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arkády,</a:t>
            </a:r>
          </a:p>
          <a:p>
            <a:pPr lvl="1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sloupy,</a:t>
            </a:r>
          </a:p>
          <a:p>
            <a:pPr lvl="1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kuželková balustráda,</a:t>
            </a:r>
          </a:p>
          <a:p>
            <a:pPr lvl="1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bosované pilíře,</a:t>
            </a:r>
          </a:p>
          <a:p>
            <a:pPr lvl="1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štuky.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467600" cy="91759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Zámek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Chambord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, Francie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500174"/>
            <a:ext cx="6696744" cy="4997445"/>
          </a:xfrm>
          <a:prstGeom prst="rect">
            <a:avLst/>
          </a:prstGeom>
          <a:noFill/>
          <a:ln w="19050">
            <a:solidFill>
              <a:schemeClr val="accent2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91759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Letohrádek královny Anny - belveder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7620000" cy="5105400"/>
          </a:xfrm>
          <a:prstGeom prst="rect">
            <a:avLst/>
          </a:prstGeom>
          <a:noFill/>
          <a:ln w="9525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7467600" cy="106047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Zámek Velké Losiny,</a:t>
            </a:r>
            <a:b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nádvoří s renesančními arkádami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500174"/>
            <a:ext cx="6456717" cy="4842538"/>
          </a:xfrm>
          <a:prstGeom prst="rect">
            <a:avLst/>
          </a:prstGeom>
          <a:noFill/>
          <a:ln w="2857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Bohatá sgrafitová výzdoba zámku Český Krumlov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571612"/>
            <a:ext cx="6618312" cy="4963734"/>
          </a:xfrm>
          <a:prstGeom prst="rect">
            <a:avLst/>
          </a:prstGeom>
          <a:noFill/>
          <a:ln w="28575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Měšťanské domy v Telči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000240"/>
            <a:ext cx="7610475" cy="3219450"/>
          </a:xfrm>
          <a:prstGeom prst="rect">
            <a:avLst/>
          </a:prstGeom>
          <a:noFill/>
          <a:ln w="28575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Renesanční sochařství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Zahrady a prostranství byly zdobeny plastikami, mřížemi, kovovými kašnami.</a:t>
            </a: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Inspirováno antikou.</a:t>
            </a: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Sochaři studují stavbu lidského těla    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	kvůli detailnímu zachycení emocí a gest.</a:t>
            </a: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Materiál mramor, bronz, dřevo.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467600" cy="91759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Telč, renesanční kašna se sochou</a:t>
            </a:r>
            <a:b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svaté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markéty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500174"/>
            <a:ext cx="6429420" cy="4846175"/>
          </a:xfrm>
          <a:prstGeom prst="rect">
            <a:avLst/>
          </a:prstGeom>
          <a:noFill/>
          <a:ln w="28575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85720" y="6286520"/>
            <a:ext cx="71368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V 18. století byla socha upravena, aby lépe vyhovovala baroknímu vkusu.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901014" cy="10604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Zpívající fontána v zahradě </a:t>
            </a:r>
            <a:b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před letohrádkem Královny Anny v Praze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500174"/>
            <a:ext cx="3360373" cy="5040560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Renesanční malířství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Renesanční malířství u nás se uplatnilo zejména při výzdobě oltářů.</a:t>
            </a: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Významné šlechtické rody si vytvářely galerie rodových portrétů.</a:t>
            </a: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Uplatnilo se ve freskové výzdobě budov, v interiérech jako malby       na stěnách a stropech.</a:t>
            </a: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V zemích západní Evropy malíři zobrazují kromě náboženských výjevů také život a práci měšťanů a dokonce i prostých lidí.</a:t>
            </a:r>
          </a:p>
          <a:p>
            <a:endParaRPr lang="cs-CZ" sz="28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98903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Svatební tanec,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Pieter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Breughel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428736"/>
            <a:ext cx="6615054" cy="5017740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7467600" cy="77472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Růžencová slavnost, Albrecht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Dürer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500174"/>
            <a:ext cx="6120680" cy="5143429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67600" cy="91759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Mistr litoměřického oltáře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632" y="1353878"/>
            <a:ext cx="2736304" cy="5261166"/>
          </a:xfrm>
          <a:prstGeom prst="rect">
            <a:avLst/>
          </a:prstGeom>
          <a:noFill/>
          <a:ln w="28575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857364"/>
            <a:ext cx="4602028" cy="3786214"/>
          </a:xfrm>
          <a:prstGeom prst="rect">
            <a:avLst/>
          </a:prstGeom>
          <a:noFill/>
          <a:ln w="9525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2800" dirty="0" smtClean="0">
                <a:solidFill>
                  <a:schemeClr val="accent3">
                    <a:lumMod val="50000"/>
                  </a:schemeClr>
                </a:solidFill>
              </a:rPr>
              <a:t>Svatováclavská legenda v Chrámu svatého Víta v Praze od Mistra litoměřického oltáře</a:t>
            </a:r>
            <a:endParaRPr lang="cs-CZ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7331966" cy="4884923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Perchta z Rožmberka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643050"/>
            <a:ext cx="3590925" cy="4619625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Polyxena z Pernštejna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1500174"/>
            <a:ext cx="2685469" cy="5058933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467600" cy="91759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Petr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Vok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z Rožmberka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500174"/>
            <a:ext cx="2822158" cy="5017169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Citováno v licenci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19</a:t>
            </a:r>
            <a:r>
              <a:rPr lang="cs-CZ" dirty="0" smtClean="0"/>
              <a:t>. 5. 2013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cs-CZ" sz="1050" dirty="0" smtClean="0"/>
              <a:t>Snímek 4: Zrození Venuše, Botticelli Sandro.</a:t>
            </a:r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2"/>
              </a:rPr>
              <a:t>http://cs.wikipedia.org/wiki/Soubor:Sandro_Botticelli_-_La_nascita_di_Venere_-_Google_Art_Project_-_edited.jpg</a:t>
            </a:r>
            <a:endParaRPr lang="cs-CZ" sz="1050" dirty="0" smtClean="0"/>
          </a:p>
          <a:p>
            <a:r>
              <a:rPr lang="cs-CZ" sz="1050" dirty="0" smtClean="0"/>
              <a:t>Snímek 5: Dáma s hranostajem, </a:t>
            </a:r>
            <a:r>
              <a:rPr lang="cs-CZ" sz="1050" dirty="0" err="1" smtClean="0"/>
              <a:t>Mona</a:t>
            </a:r>
            <a:r>
              <a:rPr lang="cs-CZ" sz="1050" dirty="0" smtClean="0"/>
              <a:t> </a:t>
            </a:r>
            <a:r>
              <a:rPr lang="cs-CZ" sz="1050" dirty="0" err="1" smtClean="0"/>
              <a:t>Lisa</a:t>
            </a:r>
            <a:r>
              <a:rPr lang="cs-CZ" sz="1050" dirty="0" smtClean="0"/>
              <a:t>, </a:t>
            </a:r>
            <a:r>
              <a:rPr lang="cs-CZ" sz="1050" dirty="0" err="1" smtClean="0"/>
              <a:t>Leonardo</a:t>
            </a:r>
            <a:r>
              <a:rPr lang="cs-CZ" sz="1050" dirty="0" smtClean="0"/>
              <a:t> </a:t>
            </a:r>
            <a:r>
              <a:rPr lang="cs-CZ" sz="1050" dirty="0" err="1" smtClean="0"/>
              <a:t>da</a:t>
            </a:r>
            <a:r>
              <a:rPr lang="cs-CZ" sz="1050" dirty="0" smtClean="0"/>
              <a:t> Vinci.</a:t>
            </a:r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3"/>
              </a:rPr>
              <a:t>http://cs.wikipedia.org/wiki/Soubor:Lady_with_an_Ermine.jpg</a:t>
            </a:r>
            <a:endParaRPr lang="cs-CZ" sz="1050" dirty="0" smtClean="0"/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4"/>
              </a:rPr>
              <a:t>http://cs.wikipedia.org/wiki/Soubor:Mona_Lisa,_by_Leonardo_da_Vinci,_from_C2RMF_retouched.jpg</a:t>
            </a:r>
            <a:endParaRPr lang="cs-CZ" sz="1050" dirty="0" smtClean="0"/>
          </a:p>
          <a:p>
            <a:r>
              <a:rPr lang="cs-CZ" sz="1050" dirty="0" smtClean="0"/>
              <a:t>Snímek 6: výzdoba Sixtinské kaple, </a:t>
            </a:r>
            <a:r>
              <a:rPr lang="cs-CZ" sz="1050" dirty="0" err="1" smtClean="0"/>
              <a:t>Michelangelo</a:t>
            </a:r>
            <a:r>
              <a:rPr lang="cs-CZ" sz="1050" dirty="0" smtClean="0"/>
              <a:t> </a:t>
            </a:r>
            <a:r>
              <a:rPr lang="cs-CZ" sz="1050" dirty="0" err="1" smtClean="0"/>
              <a:t>Buonarroti</a:t>
            </a:r>
            <a:endParaRPr lang="cs-CZ" sz="1050" dirty="0" smtClean="0"/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5"/>
              </a:rPr>
              <a:t>http://cs.wikipedia.org/wiki/Soubor:Rome_Sistine_Chapel_01.jpg</a:t>
            </a:r>
            <a:endParaRPr lang="cs-CZ" sz="1050" dirty="0" smtClean="0"/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6"/>
              </a:rPr>
              <a:t>http://commons.wikimedia.org/wiki/File:Michelangelo_-_Fresco_of_the_Last_Judgement.jpg</a:t>
            </a:r>
            <a:endParaRPr lang="cs-CZ" sz="1050" dirty="0" smtClean="0"/>
          </a:p>
          <a:p>
            <a:r>
              <a:rPr lang="cs-CZ" sz="1050" dirty="0" smtClean="0"/>
              <a:t>Snímek 7: Sixtinská madona, Proměnění páně, </a:t>
            </a:r>
            <a:r>
              <a:rPr lang="cs-CZ" sz="1050" dirty="0" err="1" smtClean="0"/>
              <a:t>Raffael</a:t>
            </a:r>
            <a:r>
              <a:rPr lang="cs-CZ" sz="1050" dirty="0" smtClean="0"/>
              <a:t> </a:t>
            </a:r>
            <a:r>
              <a:rPr lang="cs-CZ" sz="1050" dirty="0" err="1" smtClean="0"/>
              <a:t>Santi</a:t>
            </a:r>
            <a:r>
              <a:rPr lang="cs-CZ" sz="1050" dirty="0" smtClean="0"/>
              <a:t>.</a:t>
            </a:r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7"/>
              </a:rPr>
              <a:t>http://cs.wikipedia.org/wiki/Soubor:Raffael6.jpg</a:t>
            </a:r>
            <a:endParaRPr lang="cs-CZ" sz="1050" dirty="0" smtClean="0"/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8"/>
              </a:rPr>
              <a:t>http://cs.wikipedia.org/wiki/Soubor:Transfiguration_Raphael.jpg</a:t>
            </a:r>
            <a:endParaRPr lang="cs-CZ" sz="1050" dirty="0" smtClean="0"/>
          </a:p>
          <a:p>
            <a:r>
              <a:rPr lang="cs-CZ" sz="1050" dirty="0" smtClean="0"/>
              <a:t>Snímek 9: Zámek </a:t>
            </a:r>
            <a:r>
              <a:rPr lang="cs-CZ" sz="1050" dirty="0" err="1" smtClean="0"/>
              <a:t>Chambord</a:t>
            </a:r>
            <a:r>
              <a:rPr lang="cs-CZ" sz="1050" dirty="0" smtClean="0"/>
              <a:t>, Francie.</a:t>
            </a:r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9"/>
              </a:rPr>
              <a:t>http://cs.wikipedia.org/wiki/Soubor:France_Loir-et-Cher_Chambord_Chateau_03.jpg</a:t>
            </a:r>
            <a:endParaRPr lang="cs-CZ" sz="1050" dirty="0" smtClean="0"/>
          </a:p>
          <a:p>
            <a:r>
              <a:rPr lang="cs-CZ" sz="1050" dirty="0" smtClean="0"/>
              <a:t>Snímek 10: Letohrádek královny Anny, foto Daniel </a:t>
            </a:r>
            <a:r>
              <a:rPr lang="cs-CZ" sz="1050" dirty="0" err="1" smtClean="0"/>
              <a:t>Baránek</a:t>
            </a:r>
            <a:r>
              <a:rPr lang="cs-CZ" sz="1050" dirty="0" smtClean="0"/>
              <a:t>.</a:t>
            </a:r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10"/>
              </a:rPr>
              <a:t>http://cs.wikipedia.org/wiki/Soubor:Pražský_hrad,_Letohrádek_královny_Anny_02.jpg</a:t>
            </a:r>
            <a:endParaRPr lang="cs-CZ" sz="1050" dirty="0" smtClean="0"/>
          </a:p>
          <a:p>
            <a:r>
              <a:rPr lang="cs-CZ" sz="1050" dirty="0" smtClean="0"/>
              <a:t>Snímek 11: Zámek Velké Losiny, foto Karel Jára.</a:t>
            </a:r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11"/>
              </a:rPr>
              <a:t>http://commons.wikimedia.org/wiki/File:Velke_Losiny_chateau_arcades_1.jpg?uselang=cs</a:t>
            </a:r>
            <a:endParaRPr lang="cs-CZ" sz="1050" dirty="0" smtClean="0"/>
          </a:p>
          <a:p>
            <a:r>
              <a:rPr lang="cs-CZ" sz="1050" dirty="0" smtClean="0"/>
              <a:t>Snímek 12: Bohatá sgrafitová výzdoba zámku Český Krumlov, foto Wolfgang </a:t>
            </a:r>
            <a:r>
              <a:rPr lang="cs-CZ" sz="1050" dirty="0" err="1" smtClean="0"/>
              <a:t>Sauber</a:t>
            </a:r>
            <a:r>
              <a:rPr lang="cs-CZ" sz="1050" dirty="0" smtClean="0"/>
              <a:t>.</a:t>
            </a:r>
          </a:p>
          <a:p>
            <a:pPr>
              <a:buNone/>
            </a:pPr>
            <a:r>
              <a:rPr lang="cs-CZ" sz="1050" dirty="0" smtClean="0"/>
              <a:t>	</a:t>
            </a:r>
            <a:r>
              <a:rPr lang="cs-CZ" sz="1050" dirty="0" smtClean="0">
                <a:hlinkClick r:id="rId12"/>
              </a:rPr>
              <a:t>https://commons.wikimedia.org/wiki/File:Český_Krumlov_-_Kastell_2.jpg</a:t>
            </a:r>
            <a:endParaRPr lang="cs-CZ" sz="105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285720" y="285728"/>
            <a:ext cx="7467600" cy="5643602"/>
          </a:xfrm>
        </p:spPr>
        <p:txBody>
          <a:bodyPr>
            <a:normAutofit fontScale="47500" lnSpcReduction="20000"/>
          </a:bodyPr>
          <a:lstStyle/>
          <a:p>
            <a:r>
              <a:rPr lang="cs-CZ" dirty="0" smtClean="0"/>
              <a:t>Snímek 13: Měšťanské domy v Telči,  foto Hans </a:t>
            </a:r>
            <a:r>
              <a:rPr lang="cs-CZ" dirty="0" err="1" smtClean="0"/>
              <a:t>Weingartz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2"/>
              </a:rPr>
              <a:t>http://cs.wikipedia.org/wiki/Soubor:Telc109.jpg</a:t>
            </a:r>
            <a:endParaRPr lang="cs-CZ" dirty="0" smtClean="0"/>
          </a:p>
          <a:p>
            <a:r>
              <a:rPr lang="cs-CZ" dirty="0" smtClean="0"/>
              <a:t>Snímek  16: Zpívající fontána v zahradě před letohrádkem Královny Anny v Praze, foto </a:t>
            </a:r>
            <a:r>
              <a:rPr lang="cs-CZ" dirty="0" err="1" smtClean="0"/>
              <a:t>Prazak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3"/>
              </a:rPr>
              <a:t>http://cs.wikipedia.org/wiki/Soubor:Zpívající_fontána.jpg</a:t>
            </a:r>
            <a:endParaRPr lang="cs-CZ" dirty="0" smtClean="0"/>
          </a:p>
          <a:p>
            <a:r>
              <a:rPr lang="cs-CZ" dirty="0" smtClean="0"/>
              <a:t>Snímek 18: Svatební tanec, </a:t>
            </a:r>
            <a:r>
              <a:rPr lang="cs-CZ" dirty="0" err="1" smtClean="0"/>
              <a:t>Pieter</a:t>
            </a:r>
            <a:r>
              <a:rPr lang="cs-CZ" dirty="0" smtClean="0"/>
              <a:t> </a:t>
            </a:r>
            <a:r>
              <a:rPr lang="cs-CZ" dirty="0" err="1" smtClean="0"/>
              <a:t>Breughel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4"/>
              </a:rPr>
              <a:t>http://cs.wikipedia.org/wiki/Soubor:Pieter_Bruegel_de_Oude_-_De_bruiloft_dans_(Detroit).jpg</a:t>
            </a:r>
            <a:endParaRPr lang="cs-CZ" dirty="0" smtClean="0"/>
          </a:p>
          <a:p>
            <a:r>
              <a:rPr lang="cs-CZ" dirty="0" smtClean="0"/>
              <a:t>Snímek  19: Růžencová slavnost, Albrecht </a:t>
            </a:r>
            <a:r>
              <a:rPr lang="cs-CZ" dirty="0" err="1" smtClean="0"/>
              <a:t>Dürer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5"/>
              </a:rPr>
              <a:t>http://cs.wikipedia.org/wiki/Soubor:Albrecht_Dürer_099.jpg</a:t>
            </a:r>
            <a:endParaRPr lang="cs-CZ" dirty="0" smtClean="0"/>
          </a:p>
          <a:p>
            <a:r>
              <a:rPr lang="cs-CZ" dirty="0" smtClean="0"/>
              <a:t>Snímek 20: Mistr litoměřického oltáře, foto </a:t>
            </a:r>
            <a:r>
              <a:rPr lang="cs-CZ" dirty="0" err="1" smtClean="0"/>
              <a:t>Gortyna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6"/>
              </a:rPr>
              <a:t>http://cs.wikipedia.org/wiki/Soubor:MLO_Kafiáš.jpg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7"/>
              </a:rPr>
              <a:t>http://cs.wikipedia.org/wiki/Soubor:MLO_Triptych.jpg</a:t>
            </a:r>
            <a:endParaRPr lang="cs-CZ" dirty="0" smtClean="0"/>
          </a:p>
          <a:p>
            <a:r>
              <a:rPr lang="cs-CZ" dirty="0" smtClean="0"/>
              <a:t>Snímek 21:  Svatováclavská legenda v Chrámu svatého Víta v Praze od Mistra litoměřického oltáře, foto  Daniel </a:t>
            </a:r>
            <a:r>
              <a:rPr lang="cs-CZ" dirty="0" err="1" smtClean="0"/>
              <a:t>Baránek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8"/>
              </a:rPr>
              <a:t>http://cs.wikipedia.org/wiki/Soubor:Praha,_Katedrála,_Svatováclavská_kaple_03.jpg</a:t>
            </a:r>
            <a:endParaRPr lang="cs-CZ" dirty="0" smtClean="0"/>
          </a:p>
          <a:p>
            <a:r>
              <a:rPr lang="cs-CZ" dirty="0" smtClean="0"/>
              <a:t>Snímek 22: Perchta z Rožmberka, foto </a:t>
            </a:r>
            <a:r>
              <a:rPr lang="cs-CZ" dirty="0" err="1" smtClean="0"/>
              <a:t>Acoma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9"/>
              </a:rPr>
              <a:t>http://cs.wikipedia.org/wiki/Soubor:Perchta_z_Rožmberka.jpg</a:t>
            </a:r>
            <a:endParaRPr lang="cs-CZ" dirty="0" smtClean="0"/>
          </a:p>
          <a:p>
            <a:r>
              <a:rPr lang="cs-CZ" dirty="0" smtClean="0"/>
              <a:t>Snímek 23: Polyxena z Pernštejna.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10"/>
              </a:rPr>
              <a:t>http://cs.wikipedia.org/wiki/Soubor:Polyxena_z_Pernštejna.jpg</a:t>
            </a:r>
            <a:endParaRPr lang="cs-CZ" dirty="0" smtClean="0"/>
          </a:p>
          <a:p>
            <a:r>
              <a:rPr lang="cs-CZ" dirty="0" smtClean="0"/>
              <a:t>Snímek 24:  Petr a Vilém </a:t>
            </a:r>
            <a:r>
              <a:rPr lang="cs-CZ" dirty="0" err="1" smtClean="0"/>
              <a:t>Vok</a:t>
            </a:r>
            <a:r>
              <a:rPr lang="cs-CZ" dirty="0" smtClean="0"/>
              <a:t> z Rožmberka.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11"/>
              </a:rPr>
              <a:t>http://cs.wikipedia.org/wiki/Soubor:Vok.jpg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mtClean="0"/>
              <a:t>Jiné zdroje:</a:t>
            </a:r>
            <a:endParaRPr lang="cs-CZ" dirty="0" smtClean="0"/>
          </a:p>
          <a:p>
            <a:r>
              <a:rPr lang="cs-CZ" dirty="0" smtClean="0"/>
              <a:t>Snímek 15: Telč. Foto Michaela „</a:t>
            </a:r>
            <a:r>
              <a:rPr lang="cs-CZ" dirty="0" err="1" smtClean="0"/>
              <a:t>Mysha</a:t>
            </a:r>
            <a:r>
              <a:rPr lang="cs-CZ" dirty="0" smtClean="0"/>
              <a:t>“ Košťálová.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12"/>
              </a:rPr>
              <a:t>http://www.</a:t>
            </a:r>
            <a:r>
              <a:rPr lang="cs-CZ" dirty="0" err="1" smtClean="0">
                <a:hlinkClick r:id="rId12"/>
              </a:rPr>
              <a:t>mesto</a:t>
            </a:r>
            <a:r>
              <a:rPr lang="cs-CZ" dirty="0" smtClean="0">
                <a:hlinkClick r:id="rId12"/>
              </a:rPr>
              <a:t>-</a:t>
            </a:r>
            <a:r>
              <a:rPr lang="cs-CZ" dirty="0" err="1" smtClean="0">
                <a:hlinkClick r:id="rId12"/>
              </a:rPr>
              <a:t>telc.cz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pics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other</a:t>
            </a:r>
            <a:r>
              <a:rPr lang="cs-CZ" dirty="0" smtClean="0">
                <a:hlinkClick r:id="rId12"/>
              </a:rPr>
              <a:t>/socha_</a:t>
            </a:r>
            <a:r>
              <a:rPr lang="cs-CZ" dirty="0" err="1" smtClean="0">
                <a:hlinkClick r:id="rId12"/>
              </a:rPr>
              <a:t>namesti.jpg</a:t>
            </a: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293</Words>
  <Application>Microsoft Office PowerPoint</Application>
  <PresentationFormat>Předvádění na obrazovce (4:3)</PresentationFormat>
  <Paragraphs>110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Motiv sady Office</vt:lpstr>
      <vt:lpstr>Arkýř</vt:lpstr>
      <vt:lpstr>Snímek 1</vt:lpstr>
      <vt:lpstr>Šíření renesance  v Evropě a v Čechách</vt:lpstr>
      <vt:lpstr>Renesance</vt:lpstr>
      <vt:lpstr>Sandro Botticelli</vt:lpstr>
      <vt:lpstr>Leonardo da Vinci</vt:lpstr>
      <vt:lpstr>Michelangelo Buonarroti</vt:lpstr>
      <vt:lpstr>Raffael Santi</vt:lpstr>
      <vt:lpstr>Renesanční stavby</vt:lpstr>
      <vt:lpstr>Zámek Chambord, Francie</vt:lpstr>
      <vt:lpstr>Letohrádek královny Anny - belveder</vt:lpstr>
      <vt:lpstr>Zámek Velké Losiny, nádvoří s renesančními arkádami</vt:lpstr>
      <vt:lpstr>Bohatá sgrafitová výzdoba zámku Český Krumlov</vt:lpstr>
      <vt:lpstr>Měšťanské domy v Telči</vt:lpstr>
      <vt:lpstr>Renesanční sochařství</vt:lpstr>
      <vt:lpstr>Telč, renesanční kašna se sochou svaté markéty</vt:lpstr>
      <vt:lpstr>Zpívající fontána v zahradě  před letohrádkem Královny Anny v Praze</vt:lpstr>
      <vt:lpstr>Renesanční malířství</vt:lpstr>
      <vt:lpstr>Svatební tanec, Pieter Breughel</vt:lpstr>
      <vt:lpstr>Růžencová slavnost, Albrecht Dürer</vt:lpstr>
      <vt:lpstr>Mistr litoměřického oltáře</vt:lpstr>
      <vt:lpstr>Svatováclavská legenda v Chrámu svatého Víta v Praze od Mistra litoměřického oltáře</vt:lpstr>
      <vt:lpstr>Perchta z Rožmberka</vt:lpstr>
      <vt:lpstr>Polyxena z Pernštejna</vt:lpstr>
      <vt:lpstr>Petr Vok z Rožmberka</vt:lpstr>
      <vt:lpstr>Citováno v licenci Wikimedia Commons 19. 5. 2013</vt:lpstr>
      <vt:lpstr>Snímek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Renesance ve výtvarném umění</dc:title>
  <dc:creator>astra</dc:creator>
  <cp:lastModifiedBy>Domov</cp:lastModifiedBy>
  <cp:revision>43</cp:revision>
  <dcterms:created xsi:type="dcterms:W3CDTF">2013-05-18T21:30:17Z</dcterms:created>
  <dcterms:modified xsi:type="dcterms:W3CDTF">2013-05-28T19:46:50Z</dcterms:modified>
</cp:coreProperties>
</file>