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Default Extension="emf" ContentType="image/x-emf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32"/>
  </p:notesMasterIdLst>
  <p:sldIdLst>
    <p:sldId id="285" r:id="rId3"/>
    <p:sldId id="256" r:id="rId4"/>
    <p:sldId id="258" r:id="rId5"/>
    <p:sldId id="260" r:id="rId6"/>
    <p:sldId id="259" r:id="rId7"/>
    <p:sldId id="262" r:id="rId8"/>
    <p:sldId id="263" r:id="rId9"/>
    <p:sldId id="264" r:id="rId10"/>
    <p:sldId id="265" r:id="rId11"/>
    <p:sldId id="266" r:id="rId12"/>
    <p:sldId id="267" r:id="rId13"/>
    <p:sldId id="269" r:id="rId14"/>
    <p:sldId id="268" r:id="rId15"/>
    <p:sldId id="270" r:id="rId16"/>
    <p:sldId id="271" r:id="rId17"/>
    <p:sldId id="275" r:id="rId18"/>
    <p:sldId id="272" r:id="rId19"/>
    <p:sldId id="274" r:id="rId20"/>
    <p:sldId id="276" r:id="rId21"/>
    <p:sldId id="277" r:id="rId22"/>
    <p:sldId id="278" r:id="rId23"/>
    <p:sldId id="279" r:id="rId24"/>
    <p:sldId id="280" r:id="rId25"/>
    <p:sldId id="281" r:id="rId26"/>
    <p:sldId id="282" r:id="rId27"/>
    <p:sldId id="284" r:id="rId28"/>
    <p:sldId id="283" r:id="rId29"/>
    <p:sldId id="261" r:id="rId30"/>
    <p:sldId id="273" r:id="rId3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7D"/>
    <a:srgbClr val="FFFFB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A21260-5148-48D3-A8DB-5278A660E461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F02D6B3-2D39-4735-A65D-3E85D04883A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D6B3-2D39-4735-A65D-3E85D04883AD}" type="slidenum">
              <a:rPr lang="cs-CZ" smtClean="0"/>
              <a:pPr/>
              <a:t>29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A8BE6641-57DD-41ED-9B13-3B046C35908B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8930E5A9-755F-49D8-89F8-2368C44714D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8BE6641-57DD-41ED-9B13-3B046C35908B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930E5A9-755F-49D8-89F8-2368C44714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A8BE6641-57DD-41ED-9B13-3B046C35908B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8930E5A9-755F-49D8-89F8-2368C44714D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8BE6641-57DD-41ED-9B13-3B046C35908B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8930E5A9-755F-49D8-89F8-2368C44714D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8BE6641-57DD-41ED-9B13-3B046C35908B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8930E5A9-755F-49D8-89F8-2368C44714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8BE6641-57DD-41ED-9B13-3B046C35908B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930E5A9-755F-49D8-89F8-2368C44714D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8BE6641-57DD-41ED-9B13-3B046C35908B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930E5A9-755F-49D8-89F8-2368C44714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A8BE6641-57DD-41ED-9B13-3B046C35908B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8930E5A9-755F-49D8-89F8-2368C44714D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A8BE6641-57DD-41ED-9B13-3B046C35908B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8930E5A9-755F-49D8-89F8-2368C44714D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8BE6641-57DD-41ED-9B13-3B046C35908B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930E5A9-755F-49D8-89F8-2368C44714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8BE6641-57DD-41ED-9B13-3B046C35908B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930E5A9-755F-49D8-89F8-2368C44714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E6641-57DD-41ED-9B13-3B046C35908B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0E5A9-755F-49D8-89F8-2368C44714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E6641-57DD-41ED-9B13-3B046C35908B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0E5A9-755F-49D8-89F8-2368C44714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E6641-57DD-41ED-9B13-3B046C35908B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0E5A9-755F-49D8-89F8-2368C44714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E6641-57DD-41ED-9B13-3B046C35908B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0E5A9-755F-49D8-89F8-2368C44714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E6641-57DD-41ED-9B13-3B046C35908B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0E5A9-755F-49D8-89F8-2368C44714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E6641-57DD-41ED-9B13-3B046C35908B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0E5A9-755F-49D8-89F8-2368C44714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E6641-57DD-41ED-9B13-3B046C35908B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0E5A9-755F-49D8-89F8-2368C44714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E6641-57DD-41ED-9B13-3B046C35908B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0E5A9-755F-49D8-89F8-2368C44714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E6641-57DD-41ED-9B13-3B046C35908B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0E5A9-755F-49D8-89F8-2368C44714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E6641-57DD-41ED-9B13-3B046C35908B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0E5A9-755F-49D8-89F8-2368C44714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E6641-57DD-41ED-9B13-3B046C35908B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0E5A9-755F-49D8-89F8-2368C44714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A8BE6641-57DD-41ED-9B13-3B046C35908B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8930E5A9-755F-49D8-89F8-2368C44714D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BE6641-57DD-41ED-9B13-3B046C35908B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30E5A9-755F-49D8-89F8-2368C44714D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9/96/1660_engraving_Scenographia_Systematis_Copernicani.jpg/671px-1660_engraving_Scenographia_Systematis_Copernicani.jpg" TargetMode="External"/><Relationship Id="rId3" Type="http://schemas.openxmlformats.org/officeDocument/2006/relationships/hyperlink" Target="http://upload.wikimedia.org/wikipedia/commons/7/7d/Krystof_Harant_z_Polzic_a_Bezdruzic.jpg" TargetMode="External"/><Relationship Id="rId7" Type="http://schemas.openxmlformats.org/officeDocument/2006/relationships/hyperlink" Target="http://upload.wikimedia.org/wikipedia/commons/thumb/f/f2/Nikolaus_Kopernikus.jpg/514px-Nikolaus_Kopernikus.jpg" TargetMode="External"/><Relationship Id="rId2" Type="http://schemas.openxmlformats.org/officeDocument/2006/relationships/hyperlink" Target="http://upload.wikimedia.org/wikipedia/commons/thumb/8/84/Str%C3%A1nka_z_Kroniky_trojansk%C3%A9_1468.gif/359px-Str%C3%A1nka_z_Kroniky_trojansk%C3%A9_1468.gi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8/86/Georg_Agricola-Titelblatt.jpg" TargetMode="External"/><Relationship Id="rId5" Type="http://schemas.openxmlformats.org/officeDocument/2006/relationships/hyperlink" Target="http://upload.wikimedia.org/wikipedia/commons/thumb/c/c1/Jan_Willenberg_-Chr%C3%A1m_bo%C5%BE%C3%ADho_hrobu.png/800px-Jan_Willenberg_-Chr%C3%A1m_bo%C5%BE%C3%ADho_hrobu.png" TargetMode="External"/><Relationship Id="rId4" Type="http://schemas.openxmlformats.org/officeDocument/2006/relationships/hyperlink" Target="http://upload.wikimedia.org/wikipedia/commons/thumb/6/6d/Jan_Willenberg_-Jeruzal%C3%A9m.png/800px-Jan_Willenberg_-_Jeruzal%C3%A9m.png" TargetMode="External"/><Relationship Id="rId9" Type="http://schemas.openxmlformats.org/officeDocument/2006/relationships/hyperlink" Target="http://upload.wikimedia.org/wikipedia/commons/thumb/9/9e/Melantrich16b.jpg/386px-Melantrich16b.jpg" TargetMode="External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1/13/Michna_Ceska_maryanska_muzyka.jpg/454px-Michna_Ceska_maryanska_muzyka.jpg" TargetMode="External"/><Relationship Id="rId3" Type="http://schemas.openxmlformats.org/officeDocument/2006/relationships/hyperlink" Target="http://upload.wikimedia.org/wikipedia/commons/thumb/8/80/Melantrich47.jpg/800px-Melantrich47.jpg" TargetMode="External"/><Relationship Id="rId7" Type="http://schemas.openxmlformats.org/officeDocument/2006/relationships/hyperlink" Target="http://upload.wikimedia.org/wikipedia/commons/thumb/8/88/Bible_Kralicka.JPG/220px-Bible_Kralicka.JPG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7/7c/Melantrich41.jpg/409px-Melantrich41.jpg" TargetMode="External"/><Relationship Id="rId11" Type="http://schemas.openxmlformats.org/officeDocument/2006/relationships/hyperlink" Target="http://upload.wikimedia.org/wikipedia/commons/thumb/b/bf/Giuseppe_Arcimboldo_-Autumn,_1573.jpg/496px-Giuseppe_Arcimboldo_-_Autumn,_1573.jpg" TargetMode="External"/><Relationship Id="rId5" Type="http://schemas.openxmlformats.org/officeDocument/2006/relationships/hyperlink" Target="http://upload.wikimedia.org/wikipedia/commons/thumb/f/f0/Melantrich04.jpg/409px-Melantrich04.jpg" TargetMode="External"/><Relationship Id="rId10" Type="http://schemas.openxmlformats.org/officeDocument/2006/relationships/hyperlink" Target="http://upload.wikimedia.org/wikipedia/commons/thumb/d/d2/Arcimboldovertemnus.jpeg/488px-Arcimboldovertemnus.jpeg" TargetMode="External"/><Relationship Id="rId4" Type="http://schemas.openxmlformats.org/officeDocument/2006/relationships/hyperlink" Target="http://upload.wikimedia.org/wikipedia/commons/thumb/e/eb/Press1520.png/413px-Press1520.png" TargetMode="External"/><Relationship Id="rId9" Type="http://schemas.openxmlformats.org/officeDocument/2006/relationships/hyperlink" Target="http://upload.wikimedia.org/wikipedia/commons/4/46/Kancional_Samotulsky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914400" y="1500188"/>
            <a:ext cx="8229600" cy="4568825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2000" dirty="0"/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  <a:latin typeface="Century Schoolbook" pitchFamily="18" charset="0"/>
              </a:rPr>
              <a:t>Název školy:</a:t>
            </a:r>
            <a:r>
              <a:rPr lang="cs-CZ" sz="2000" dirty="0">
                <a:solidFill>
                  <a:schemeClr val="tx2"/>
                </a:solidFill>
                <a:latin typeface="Century Schoolbook" pitchFamily="18" charset="0"/>
              </a:rPr>
              <a:t>	</a:t>
            </a:r>
            <a:r>
              <a:rPr lang="cs-CZ" sz="1600" dirty="0">
                <a:solidFill>
                  <a:schemeClr val="tx2"/>
                </a:solidFill>
                <a:latin typeface="Century Schoolbook" pitchFamily="18" charset="0"/>
              </a:rPr>
              <a:t>Základní škola Městec Králové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  <a:latin typeface="Century Schoolbook" pitchFamily="18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  <a:latin typeface="Century Schoolbook" pitchFamily="18" charset="0"/>
              </a:rPr>
              <a:t>Autor:</a:t>
            </a:r>
            <a:r>
              <a:rPr lang="cs-CZ" sz="2000" dirty="0">
                <a:solidFill>
                  <a:schemeClr val="tx2"/>
                </a:solidFill>
                <a:latin typeface="Century Schoolbook" pitchFamily="18" charset="0"/>
              </a:rPr>
              <a:t>	</a:t>
            </a:r>
            <a:r>
              <a:rPr lang="cs-CZ" sz="1600" dirty="0" smtClean="0">
                <a:solidFill>
                  <a:schemeClr val="tx2"/>
                </a:solidFill>
                <a:latin typeface="Century Schoolbook" pitchFamily="18" charset="0"/>
              </a:rPr>
              <a:t>Mgr. Hana Míčová</a:t>
            </a:r>
            <a:endParaRPr lang="cs-CZ" sz="1600" dirty="0">
              <a:solidFill>
                <a:schemeClr val="tx2"/>
              </a:solidFill>
              <a:latin typeface="Century Schoolbook" pitchFamily="18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  <a:latin typeface="Century Schoolbook" pitchFamily="18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  <a:latin typeface="Century Schoolbook" pitchFamily="18" charset="0"/>
              </a:rPr>
              <a:t>Název:</a:t>
            </a:r>
            <a:r>
              <a:rPr lang="cs-CZ" sz="2000" dirty="0">
                <a:solidFill>
                  <a:schemeClr val="tx2"/>
                </a:solidFill>
                <a:latin typeface="Century Schoolbook" pitchFamily="18" charset="0"/>
              </a:rPr>
              <a:t>	</a:t>
            </a:r>
            <a:r>
              <a:rPr lang="cs-CZ" sz="1600" dirty="0" smtClean="0">
                <a:solidFill>
                  <a:schemeClr val="tx2"/>
                </a:solidFill>
                <a:latin typeface="Century Schoolbook" pitchFamily="18" charset="0"/>
              </a:rPr>
              <a:t>VY_32_INOVACE_39_D7</a:t>
            </a:r>
            <a:endParaRPr lang="cs-CZ" sz="1600" dirty="0">
              <a:solidFill>
                <a:schemeClr val="tx2"/>
              </a:solidFill>
              <a:latin typeface="Century Schoolbook" pitchFamily="18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  <a:latin typeface="Century Schoolbook" pitchFamily="18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  <a:latin typeface="Century Schoolbook" pitchFamily="18" charset="0"/>
              </a:rPr>
              <a:t>Číslo projektu:</a:t>
            </a:r>
            <a:r>
              <a:rPr lang="cs-CZ" sz="2000" dirty="0">
                <a:solidFill>
                  <a:schemeClr val="tx2"/>
                </a:solidFill>
                <a:latin typeface="Century Schoolbook" pitchFamily="18" charset="0"/>
              </a:rPr>
              <a:t>	</a:t>
            </a:r>
            <a:r>
              <a:rPr lang="cs-CZ" sz="1600" dirty="0">
                <a:solidFill>
                  <a:schemeClr val="tx2"/>
                </a:solidFill>
                <a:latin typeface="Century Schoolbook" pitchFamily="18" charset="0"/>
              </a:rPr>
              <a:t>CZ.1.07/1.4.00/21.2313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  <a:latin typeface="Century Schoolbook" pitchFamily="18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  <a:latin typeface="Century Schoolbook" pitchFamily="18" charset="0"/>
              </a:rPr>
              <a:t>Téma:	</a:t>
            </a:r>
            <a:r>
              <a:rPr lang="cs-CZ" sz="1800" dirty="0" smtClean="0">
                <a:solidFill>
                  <a:schemeClr val="tx2"/>
                </a:solidFill>
                <a:latin typeface="Century Schoolbook" pitchFamily="18" charset="0"/>
              </a:rPr>
              <a:t>Rozvoj kultury a vzdělanosti v 16. století</a:t>
            </a:r>
            <a:endParaRPr lang="cs-CZ" sz="1800" dirty="0">
              <a:solidFill>
                <a:schemeClr val="tx2"/>
              </a:solidFill>
              <a:latin typeface="Century Schoolbook" pitchFamily="18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  <a:latin typeface="Century Schoolbook" pitchFamily="18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  <a:latin typeface="Century Schoolbook" pitchFamily="18" charset="0"/>
              </a:rPr>
              <a:t>Anotace:	</a:t>
            </a:r>
            <a:r>
              <a:rPr lang="cs-CZ" sz="1600" dirty="0" smtClean="0">
                <a:solidFill>
                  <a:schemeClr val="tx2"/>
                </a:solidFill>
                <a:latin typeface="Century Schoolbook" pitchFamily="18" charset="0"/>
              </a:rPr>
              <a:t>Výkladová prezentace</a:t>
            </a:r>
            <a:endParaRPr lang="cs-CZ" sz="1600" dirty="0">
              <a:solidFill>
                <a:schemeClr val="tx2"/>
              </a:solidFill>
              <a:latin typeface="Century Schoolbook" pitchFamily="18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2000" dirty="0">
              <a:solidFill>
                <a:schemeClr val="tx2"/>
              </a:solidFill>
              <a:latin typeface="Century Schoolbook" pitchFamily="18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  <a:latin typeface="Century Schoolbook" pitchFamily="18" charset="0"/>
              </a:rPr>
              <a:t>Datum:</a:t>
            </a:r>
            <a:r>
              <a:rPr lang="cs-CZ" sz="2000" dirty="0">
                <a:solidFill>
                  <a:schemeClr val="tx2"/>
                </a:solidFill>
                <a:latin typeface="Century Schoolbook" pitchFamily="18" charset="0"/>
              </a:rPr>
              <a:t>	</a:t>
            </a:r>
            <a:r>
              <a:rPr lang="cs-CZ" sz="1600" dirty="0" smtClean="0">
                <a:solidFill>
                  <a:schemeClr val="tx2"/>
                </a:solidFill>
                <a:latin typeface="Century Schoolbook" pitchFamily="18" charset="0"/>
              </a:rPr>
              <a:t>22. 5. 2013</a:t>
            </a:r>
            <a:r>
              <a:rPr lang="cs-CZ" sz="1600" dirty="0">
                <a:solidFill>
                  <a:schemeClr val="tx2"/>
                </a:solidFill>
                <a:latin typeface="Century Schoolbook" pitchFamily="18" charset="0"/>
              </a:rPr>
              <a:t>	</a:t>
            </a:r>
          </a:p>
        </p:txBody>
      </p:sp>
      <p:pic>
        <p:nvPicPr>
          <p:cNvPr id="2051" name="Picture 4"/>
          <p:cNvPicPr>
            <a:picLocks noGrp="1" noChangeAspect="1" noChangeArrowheads="1"/>
          </p:cNvPicPr>
          <p:nvPr>
            <p:ph type="title" idx="4294967295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654175" y="285750"/>
            <a:ext cx="7489825" cy="1143000"/>
          </a:xfrm>
          <a:noFill/>
          <a:ln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4234" y="785795"/>
            <a:ext cx="8229600" cy="1805006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ln w="18415" cmpd="sng">
                  <a:solidFill>
                    <a:srgbClr val="FFFFB9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entury Schoolbook" pitchFamily="18" charset="0"/>
              </a:rPr>
              <a:t>Rozvoj kultury a vzdělanosti</a:t>
            </a:r>
            <a:br>
              <a:rPr lang="cs-CZ" sz="4000" b="1" dirty="0" smtClean="0">
                <a:ln w="18415" cmpd="sng">
                  <a:solidFill>
                    <a:srgbClr val="FFFFB9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entury Schoolbook" pitchFamily="18" charset="0"/>
              </a:rPr>
            </a:br>
            <a:r>
              <a:rPr lang="cs-CZ" sz="4000" b="1" dirty="0" smtClean="0">
                <a:ln w="18415" cmpd="sng">
                  <a:solidFill>
                    <a:srgbClr val="FFFFB9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entury Schoolbook" pitchFamily="18" charset="0"/>
              </a:rPr>
              <a:t> v 16. století</a:t>
            </a:r>
            <a:endParaRPr lang="cs-CZ" sz="4000" b="1" dirty="0">
              <a:ln w="18415" cmpd="sng">
                <a:solidFill>
                  <a:srgbClr val="FFFFB9"/>
                </a:solidFill>
                <a:prstDash val="solid"/>
              </a:ln>
              <a:solidFill>
                <a:srgbClr val="FFFF00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Century Schoolbook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FFB9"/>
                </a:solidFill>
                <a:latin typeface="Century Schoolbook" pitchFamily="18" charset="0"/>
              </a:rPr>
              <a:t>Výkladová prezentace</a:t>
            </a:r>
            <a:endParaRPr lang="cs-CZ" b="1" dirty="0">
              <a:solidFill>
                <a:srgbClr val="FFFFB9"/>
              </a:solidFill>
              <a:latin typeface="Century Schoolbook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  <a:effectLst/>
                <a:latin typeface="Times New Roman" pitchFamily="18" charset="0"/>
                <a:cs typeface="Times New Roman" pitchFamily="18" charset="0"/>
              </a:rPr>
              <a:t>Rozvoj vzdělanosti</a:t>
            </a:r>
            <a:endParaRPr lang="cs-CZ" b="1" dirty="0">
              <a:solidFill>
                <a:srgbClr val="FFFF00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Clr>
                <a:srgbClr val="FFC000"/>
              </a:buClr>
            </a:pPr>
            <a:r>
              <a:rPr lang="cs-CZ" b="1" dirty="0" smtClean="0">
                <a:solidFill>
                  <a:srgbClr val="FFFFB9"/>
                </a:solidFill>
                <a:latin typeface="Century Schoolbook" pitchFamily="18" charset="0"/>
                <a:cs typeface="Times New Roman" pitchFamily="18" charset="0"/>
              </a:rPr>
              <a:t>U kořenů rozvoje vzdělanosti v 16. století stál vynález mechanického tiskařského stroje s pohyblivými literami </a:t>
            </a:r>
            <a:r>
              <a:rPr lang="cs-CZ" b="1" dirty="0" err="1" smtClean="0">
                <a:solidFill>
                  <a:srgbClr val="FFFFB9"/>
                </a:solidFill>
                <a:latin typeface="Century Schoolbook" pitchFamily="18" charset="0"/>
                <a:cs typeface="Times New Roman" pitchFamily="18" charset="0"/>
              </a:rPr>
              <a:t>Johanna</a:t>
            </a:r>
            <a:r>
              <a:rPr lang="cs-CZ" b="1" dirty="0" smtClean="0">
                <a:solidFill>
                  <a:srgbClr val="FFFFB9"/>
                </a:solidFill>
                <a:latin typeface="Century Schoolbook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solidFill>
                  <a:srgbClr val="FFFFB9"/>
                </a:solidFill>
                <a:latin typeface="Century Schoolbook" pitchFamily="18" charset="0"/>
                <a:cs typeface="Times New Roman" pitchFamily="18" charset="0"/>
              </a:rPr>
              <a:t>Gutenberga</a:t>
            </a:r>
            <a:r>
              <a:rPr lang="cs-CZ" b="1" dirty="0" smtClean="0">
                <a:solidFill>
                  <a:srgbClr val="FFFFB9"/>
                </a:solidFill>
                <a:latin typeface="Century Schoolbook" pitchFamily="18" charset="0"/>
                <a:cs typeface="Times New Roman" pitchFamily="18" charset="0"/>
              </a:rPr>
              <a:t> v polovině 15. století.</a:t>
            </a:r>
          </a:p>
          <a:p>
            <a:pPr>
              <a:buClr>
                <a:srgbClr val="FFC000"/>
              </a:buClr>
            </a:pPr>
            <a:endParaRPr lang="cs-CZ" b="1" dirty="0" smtClean="0">
              <a:solidFill>
                <a:srgbClr val="FFFFB9"/>
              </a:solidFill>
              <a:latin typeface="Century Schoolbook" pitchFamily="18" charset="0"/>
              <a:cs typeface="Times New Roman" pitchFamily="18" charset="0"/>
            </a:endParaRPr>
          </a:p>
          <a:p>
            <a:pPr>
              <a:buClr>
                <a:srgbClr val="FFC000"/>
              </a:buClr>
            </a:pPr>
            <a:r>
              <a:rPr lang="cs-CZ" b="1" dirty="0" smtClean="0">
                <a:solidFill>
                  <a:srgbClr val="FFFFB9"/>
                </a:solidFill>
                <a:latin typeface="Century Schoolbook" pitchFamily="18" charset="0"/>
                <a:cs typeface="Times New Roman" pitchFamily="18" charset="0"/>
              </a:rPr>
              <a:t>Knihy vytisknuté do konce 15. století jsou označovány jako prvotisky (inkunábule</a:t>
            </a:r>
            <a:r>
              <a:rPr lang="cs-CZ" b="1" dirty="0" smtClean="0">
                <a:solidFill>
                  <a:srgbClr val="FFFFB9"/>
                </a:solidFill>
                <a:latin typeface="Century Schoolbook" pitchFamily="18" charset="0"/>
                <a:cs typeface="Times New Roman" pitchFamily="18" charset="0"/>
              </a:rPr>
              <a:t>) </a:t>
            </a:r>
            <a:r>
              <a:rPr lang="cs-CZ" b="1" dirty="0" smtClean="0">
                <a:solidFill>
                  <a:srgbClr val="FFFFB9"/>
                </a:solidFill>
                <a:latin typeface="Century Schoolbook" pitchFamily="18" charset="0"/>
                <a:cs typeface="Times New Roman" pitchFamily="18" charset="0"/>
              </a:rPr>
              <a:t>a jsou velmi vzácné.</a:t>
            </a:r>
          </a:p>
          <a:p>
            <a:pPr>
              <a:buClr>
                <a:srgbClr val="FFC000"/>
              </a:buClr>
            </a:pPr>
            <a:endParaRPr lang="cs-CZ" b="1" dirty="0" smtClean="0">
              <a:solidFill>
                <a:srgbClr val="FFFFB9"/>
              </a:solidFill>
              <a:latin typeface="Century Schoolbook" pitchFamily="18" charset="0"/>
              <a:cs typeface="Times New Roman" pitchFamily="18" charset="0"/>
            </a:endParaRPr>
          </a:p>
          <a:p>
            <a:pPr>
              <a:buClr>
                <a:srgbClr val="FFC000"/>
              </a:buClr>
            </a:pPr>
            <a:r>
              <a:rPr lang="cs-CZ" b="1" dirty="0" smtClean="0">
                <a:solidFill>
                  <a:srgbClr val="FFFFB9"/>
                </a:solidFill>
                <a:latin typeface="Century Schoolbook" pitchFamily="18" charset="0"/>
                <a:cs typeface="Times New Roman" pitchFamily="18" charset="0"/>
              </a:rPr>
              <a:t>Knihtisk otevřel cestu ke vzdělanosti mnohem více lidem. Knihy byly mnohem levnější nové informace se rychle šířily. </a:t>
            </a:r>
          </a:p>
          <a:p>
            <a:endParaRPr lang="cs-CZ" b="1" dirty="0">
              <a:latin typeface="Century Schoolbook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00100" y="500042"/>
            <a:ext cx="3419475" cy="5715000"/>
          </a:xfrm>
          <a:prstGeom prst="rect">
            <a:avLst/>
          </a:prstGeom>
          <a:noFill/>
          <a:ln w="9525">
            <a:solidFill>
              <a:srgbClr val="FFFF7D"/>
            </a:solidFill>
            <a:miter lim="800000"/>
            <a:headEnd/>
            <a:tailEnd/>
          </a:ln>
          <a:effectLst/>
        </p:spPr>
      </p:pic>
      <p:sp>
        <p:nvSpPr>
          <p:cNvPr id="3" name="TextovéPole 2"/>
          <p:cNvSpPr txBox="1"/>
          <p:nvPr/>
        </p:nvSpPr>
        <p:spPr>
          <a:xfrm>
            <a:off x="4500562" y="1571612"/>
            <a:ext cx="4501553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400" b="1" dirty="0" smtClean="0">
                <a:solidFill>
                  <a:srgbClr val="FFC000"/>
                </a:solidFill>
                <a:latin typeface="Century Schoolbook" pitchFamily="18" charset="0"/>
                <a:cs typeface="Times New Roman" pitchFamily="18" charset="0"/>
              </a:rPr>
              <a:t>Kronika </a:t>
            </a:r>
            <a:r>
              <a:rPr lang="cs-CZ" sz="2400" b="1" dirty="0" err="1" smtClean="0">
                <a:solidFill>
                  <a:srgbClr val="FFC000"/>
                </a:solidFill>
                <a:latin typeface="Century Schoolbook" pitchFamily="18" charset="0"/>
                <a:cs typeface="Times New Roman" pitchFamily="18" charset="0"/>
              </a:rPr>
              <a:t>trajánská</a:t>
            </a:r>
            <a:endParaRPr lang="cs-CZ" sz="2400" b="1" dirty="0" smtClean="0">
              <a:solidFill>
                <a:srgbClr val="FFC000"/>
              </a:solidFill>
              <a:latin typeface="Century Schoolbook" pitchFamily="18" charset="0"/>
              <a:cs typeface="Times New Roman" pitchFamily="18" charset="0"/>
            </a:endParaRPr>
          </a:p>
          <a:p>
            <a:endParaRPr lang="cs-CZ" sz="2400" b="1" dirty="0" smtClean="0">
              <a:solidFill>
                <a:srgbClr val="FFFF7D"/>
              </a:solidFill>
              <a:latin typeface="Century Schoolbook" pitchFamily="18" charset="0"/>
              <a:cs typeface="Times New Roman" pitchFamily="18" charset="0"/>
            </a:endParaRPr>
          </a:p>
          <a:p>
            <a:r>
              <a:rPr lang="cs-CZ" sz="2400" b="1" dirty="0">
                <a:solidFill>
                  <a:srgbClr val="FFFFB9"/>
                </a:solidFill>
                <a:latin typeface="Century Schoolbook" pitchFamily="18" charset="0"/>
                <a:cs typeface="Times New Roman" pitchFamily="18" charset="0"/>
              </a:rPr>
              <a:t>J</a:t>
            </a:r>
            <a:r>
              <a:rPr lang="cs-CZ" sz="2400" b="1" dirty="0" smtClean="0">
                <a:solidFill>
                  <a:srgbClr val="FFFFB9"/>
                </a:solidFill>
                <a:latin typeface="Century Schoolbook" pitchFamily="18" charset="0"/>
                <a:cs typeface="Times New Roman" pitchFamily="18" charset="0"/>
              </a:rPr>
              <a:t>eden  z našich nejstarších</a:t>
            </a:r>
          </a:p>
          <a:p>
            <a:r>
              <a:rPr lang="cs-CZ" sz="2400" b="1" dirty="0" smtClean="0">
                <a:solidFill>
                  <a:srgbClr val="FFFFB9"/>
                </a:solidFill>
                <a:latin typeface="Century Schoolbook" pitchFamily="18" charset="0"/>
                <a:cs typeface="Times New Roman" pitchFamily="18" charset="0"/>
              </a:rPr>
              <a:t>prvotisků, byla vydaná </a:t>
            </a:r>
          </a:p>
          <a:p>
            <a:r>
              <a:rPr lang="cs-CZ" sz="2400" b="1" dirty="0" smtClean="0">
                <a:solidFill>
                  <a:srgbClr val="FFFFB9"/>
                </a:solidFill>
                <a:latin typeface="Century Schoolbook" pitchFamily="18" charset="0"/>
                <a:cs typeface="Times New Roman" pitchFamily="18" charset="0"/>
              </a:rPr>
              <a:t>patrně roku 1468 nebo</a:t>
            </a:r>
          </a:p>
          <a:p>
            <a:r>
              <a:rPr lang="cs-CZ" sz="2400" b="1" dirty="0" smtClean="0">
                <a:solidFill>
                  <a:srgbClr val="FFFFB9"/>
                </a:solidFill>
                <a:latin typeface="Century Schoolbook" pitchFamily="18" charset="0"/>
                <a:cs typeface="Times New Roman" pitchFamily="18" charset="0"/>
              </a:rPr>
              <a:t>o málo později.</a:t>
            </a:r>
            <a:endParaRPr lang="cs-CZ" dirty="0">
              <a:solidFill>
                <a:srgbClr val="FFFFB9"/>
              </a:solidFill>
              <a:latin typeface="Century Schoolbook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FF7D"/>
                </a:solidFill>
                <a:latin typeface="Book Antiqua" pitchFamily="18" charset="0"/>
              </a:rPr>
              <a:t>Rozvoj školství</a:t>
            </a:r>
            <a:endParaRPr lang="cs-CZ" b="1" dirty="0">
              <a:solidFill>
                <a:srgbClr val="FFFF7D"/>
              </a:solidFill>
              <a:latin typeface="Book Antiqu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Clr>
                <a:srgbClr val="FFC000"/>
              </a:buClr>
            </a:pPr>
            <a:r>
              <a:rPr lang="cs-CZ" sz="2800" b="1" dirty="0" smtClean="0">
                <a:solidFill>
                  <a:srgbClr val="FFFFB9"/>
                </a:solidFill>
                <a:latin typeface="Century Schoolbook" pitchFamily="18" charset="0"/>
                <a:cs typeface="Times New Roman" pitchFamily="18" charset="0"/>
              </a:rPr>
              <a:t>školy městské - zajišťovaly vzdělání pro děti obchodníků a řemeslníků </a:t>
            </a:r>
          </a:p>
          <a:p>
            <a:pPr>
              <a:buClr>
                <a:srgbClr val="FFC000"/>
              </a:buClr>
            </a:pPr>
            <a:r>
              <a:rPr lang="cs-CZ" sz="2800" b="1" dirty="0" smtClean="0">
                <a:solidFill>
                  <a:srgbClr val="FFFFB9"/>
                </a:solidFill>
                <a:latin typeface="Century Schoolbook" pitchFamily="18" charset="0"/>
                <a:cs typeface="Times New Roman" pitchFamily="18" charset="0"/>
              </a:rPr>
              <a:t>školy klášterní</a:t>
            </a:r>
          </a:p>
          <a:p>
            <a:pPr>
              <a:buClr>
                <a:srgbClr val="FFC000"/>
              </a:buClr>
            </a:pPr>
            <a:r>
              <a:rPr lang="cs-CZ" sz="2800" b="1" dirty="0" smtClean="0">
                <a:solidFill>
                  <a:srgbClr val="FFFFB9"/>
                </a:solidFill>
                <a:latin typeface="Century Schoolbook" pitchFamily="18" charset="0"/>
                <a:cs typeface="Times New Roman" pitchFamily="18" charset="0"/>
              </a:rPr>
              <a:t>gymnázia</a:t>
            </a:r>
          </a:p>
          <a:p>
            <a:pPr>
              <a:buClr>
                <a:srgbClr val="FFC000"/>
              </a:buClr>
            </a:pPr>
            <a:r>
              <a:rPr lang="cs-CZ" sz="2800" b="1" dirty="0" smtClean="0">
                <a:solidFill>
                  <a:srgbClr val="FFFFB9"/>
                </a:solidFill>
                <a:latin typeface="Century Schoolbook" pitchFamily="18" charset="0"/>
                <a:cs typeface="Times New Roman" pitchFamily="18" charset="0"/>
              </a:rPr>
              <a:t>university </a:t>
            </a:r>
          </a:p>
          <a:p>
            <a:pPr>
              <a:buClr>
                <a:srgbClr val="FFC000"/>
              </a:buClr>
            </a:pPr>
            <a:endParaRPr lang="cs-CZ" sz="2800" b="1" dirty="0" smtClean="0">
              <a:solidFill>
                <a:srgbClr val="FFFFB9"/>
              </a:solidFill>
              <a:latin typeface="Century Schoolbook" pitchFamily="18" charset="0"/>
              <a:cs typeface="Times New Roman" pitchFamily="18" charset="0"/>
            </a:endParaRPr>
          </a:p>
          <a:p>
            <a:pPr>
              <a:buClr>
                <a:srgbClr val="FFC000"/>
              </a:buClr>
            </a:pPr>
            <a:r>
              <a:rPr lang="cs-CZ" sz="2800" b="1" dirty="0" smtClean="0">
                <a:solidFill>
                  <a:srgbClr val="FFFFB9"/>
                </a:solidFill>
                <a:latin typeface="Century Schoolbook" pitchFamily="18" charset="0"/>
                <a:cs typeface="Times New Roman" pitchFamily="18" charset="0"/>
              </a:rPr>
              <a:t>domácí výuka - pro děti ze šlechtických rodin nebo i dětí ze zámožných měšťanských  </a:t>
            </a:r>
          </a:p>
          <a:p>
            <a:pPr>
              <a:buClr>
                <a:srgbClr val="FFC000"/>
              </a:buClr>
            </a:pPr>
            <a:r>
              <a:rPr lang="cs-CZ" sz="2800" b="1" dirty="0" smtClean="0">
                <a:solidFill>
                  <a:srgbClr val="FFFFB9"/>
                </a:solidFill>
                <a:latin typeface="Century Schoolbook" pitchFamily="18" charset="0"/>
                <a:cs typeface="Times New Roman" pitchFamily="18" charset="0"/>
              </a:rPr>
              <a:t>domácí učitelé (</a:t>
            </a:r>
            <a:r>
              <a:rPr lang="cs-CZ" sz="2800" b="1" dirty="0" err="1" smtClean="0">
                <a:solidFill>
                  <a:srgbClr val="FFFFB9"/>
                </a:solidFill>
                <a:latin typeface="Century Schoolbook" pitchFamily="18" charset="0"/>
                <a:cs typeface="Times New Roman" pitchFamily="18" charset="0"/>
              </a:rPr>
              <a:t>preceptoři</a:t>
            </a:r>
            <a:r>
              <a:rPr lang="cs-CZ" sz="2800" b="1" dirty="0" smtClean="0">
                <a:solidFill>
                  <a:srgbClr val="FFFFB9"/>
                </a:solidFill>
                <a:latin typeface="Century Schoolbook" pitchFamily="18" charset="0"/>
                <a:cs typeface="Times New Roman" pitchFamily="18" charset="0"/>
              </a:rPr>
              <a:t>) </a:t>
            </a:r>
            <a:r>
              <a:rPr lang="cs-CZ" sz="2800" b="1" dirty="0" smtClean="0">
                <a:solidFill>
                  <a:srgbClr val="FFFFB9"/>
                </a:solidFill>
                <a:latin typeface="Century Schoolbook" pitchFamily="18" charset="0"/>
                <a:cs typeface="Times New Roman" pitchFamily="18" charset="0"/>
              </a:rPr>
              <a:t>měli vysokoškolské vzdělání</a:t>
            </a:r>
            <a:endParaRPr lang="cs-CZ" sz="2800" b="1" dirty="0">
              <a:solidFill>
                <a:srgbClr val="FFFFB9"/>
              </a:solidFill>
              <a:latin typeface="Century Schoolbook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  <a:effectLst/>
                <a:latin typeface="Century Schoolbook" pitchFamily="18" charset="0"/>
                <a:cs typeface="Times New Roman" pitchFamily="18" charset="0"/>
              </a:rPr>
              <a:t>Vzdělání šlechty</a:t>
            </a:r>
            <a:endParaRPr lang="cs-CZ" b="1" dirty="0">
              <a:solidFill>
                <a:srgbClr val="FFFF00"/>
              </a:solidFill>
              <a:effectLst/>
              <a:latin typeface="Century Schoolbook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Clr>
                <a:srgbClr val="FFC000"/>
              </a:buClr>
            </a:pPr>
            <a:r>
              <a:rPr lang="cs-CZ" sz="2800" b="1" dirty="0" smtClean="0">
                <a:solidFill>
                  <a:srgbClr val="FFFFB9"/>
                </a:solidFill>
                <a:latin typeface="Century Schoolbook" pitchFamily="18" charset="0"/>
              </a:rPr>
              <a:t>Je považováno za samozřejmé.</a:t>
            </a:r>
          </a:p>
          <a:p>
            <a:pPr>
              <a:buClr>
                <a:srgbClr val="FFC000"/>
              </a:buClr>
            </a:pPr>
            <a:r>
              <a:rPr lang="cs-CZ" sz="2800" b="1" dirty="0" smtClean="0">
                <a:solidFill>
                  <a:srgbClr val="FFFFB9"/>
                </a:solidFill>
                <a:latin typeface="Century Schoolbook" pitchFamily="18" charset="0"/>
              </a:rPr>
              <a:t>Chlapci  a někdy dokonce i dívky jsou vzděláváni domácími učiteli.</a:t>
            </a:r>
          </a:p>
          <a:p>
            <a:pPr>
              <a:buClr>
                <a:srgbClr val="FFC000"/>
              </a:buClr>
            </a:pPr>
            <a:r>
              <a:rPr lang="cs-CZ" sz="2800" b="1" dirty="0" smtClean="0">
                <a:solidFill>
                  <a:srgbClr val="FFFFB9"/>
                </a:solidFill>
                <a:latin typeface="Century Schoolbook" pitchFamily="18" charset="0"/>
              </a:rPr>
              <a:t>Mladí šlechtici navštěvují universitu.</a:t>
            </a:r>
          </a:p>
          <a:p>
            <a:pPr>
              <a:buClr>
                <a:srgbClr val="FFC000"/>
              </a:buClr>
            </a:pPr>
            <a:r>
              <a:rPr lang="cs-CZ" sz="2800" b="1" dirty="0" smtClean="0">
                <a:solidFill>
                  <a:srgbClr val="FFFFB9"/>
                </a:solidFill>
                <a:latin typeface="Century Schoolbook" pitchFamily="18" charset="0"/>
              </a:rPr>
              <a:t>Je zvykem cestovat za vzděláním </a:t>
            </a:r>
            <a:r>
              <a:rPr lang="cs-CZ" sz="2800" b="1" dirty="0" smtClean="0">
                <a:solidFill>
                  <a:srgbClr val="FFFFB9"/>
                </a:solidFill>
                <a:latin typeface="Century Schoolbook" pitchFamily="18" charset="0"/>
              </a:rPr>
              <a:t>i na </a:t>
            </a:r>
            <a:r>
              <a:rPr lang="cs-CZ" sz="2800" b="1" dirty="0" smtClean="0">
                <a:solidFill>
                  <a:srgbClr val="FFFFB9"/>
                </a:solidFill>
                <a:latin typeface="Century Schoolbook" pitchFamily="18" charset="0"/>
              </a:rPr>
              <a:t>university do Německa nebo Itálie.</a:t>
            </a:r>
          </a:p>
          <a:p>
            <a:pPr>
              <a:buClr>
                <a:srgbClr val="FFC000"/>
              </a:buClr>
            </a:pPr>
            <a:r>
              <a:rPr lang="cs-CZ" sz="2800" b="1" dirty="0" smtClean="0">
                <a:solidFill>
                  <a:srgbClr val="FFFFB9"/>
                </a:solidFill>
                <a:latin typeface="Century Schoolbook" pitchFamily="18" charset="0"/>
              </a:rPr>
              <a:t>Mladí šlechtici cestují také za poznáním do cizích zemí – do Itálie, do Svaté země, do Německa, Anglie, Španělska.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Documents and Settings\Doma\Dokumenty\Obrázky\Vzdělanost\Krystof_Harant_z_Polzic_a_Bezdruzic[1].jpg"/>
          <p:cNvPicPr>
            <a:picLocks noGrp="1" noChangeAspect="1" noChangeArrowheads="1"/>
          </p:cNvPicPr>
          <p:nvPr>
            <p:ph sz="quarter" idx="4294967295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28662" y="714356"/>
            <a:ext cx="3562350" cy="5602287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4786314" y="1000108"/>
            <a:ext cx="4022255" cy="37856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Kryštof Harant</a:t>
            </a:r>
          </a:p>
          <a:p>
            <a:r>
              <a:rPr lang="cs-CZ" sz="24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z </a:t>
            </a:r>
            <a:r>
              <a:rPr lang="cs-CZ" sz="2400" b="1" dirty="0" err="1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Polžic</a:t>
            </a:r>
            <a:r>
              <a:rPr lang="cs-CZ" sz="24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 a Bezdružic</a:t>
            </a:r>
          </a:p>
          <a:p>
            <a:endParaRPr lang="cs-CZ" sz="2400" b="1" dirty="0" smtClean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="1" dirty="0" smtClean="0">
                <a:solidFill>
                  <a:srgbClr val="FFFFB9"/>
                </a:solidFill>
                <a:latin typeface="Times New Roman" pitchFamily="18" charset="0"/>
                <a:cs typeface="Times New Roman" pitchFamily="18" charset="0"/>
              </a:rPr>
              <a:t>Roku 1598 cestoval spolu</a:t>
            </a:r>
          </a:p>
          <a:p>
            <a:r>
              <a:rPr lang="cs-CZ" sz="2400" b="1" dirty="0" smtClean="0">
                <a:solidFill>
                  <a:srgbClr val="FFFFB9"/>
                </a:solidFill>
                <a:latin typeface="Times New Roman" pitchFamily="18" charset="0"/>
                <a:cs typeface="Times New Roman" pitchFamily="18" charset="0"/>
              </a:rPr>
              <a:t>s Heřmanem Černínem</a:t>
            </a:r>
          </a:p>
          <a:p>
            <a:r>
              <a:rPr lang="cs-CZ" sz="2400" b="1" dirty="0" smtClean="0">
                <a:solidFill>
                  <a:srgbClr val="FFFFB9"/>
                </a:solidFill>
                <a:latin typeface="Times New Roman" pitchFamily="18" charset="0"/>
                <a:cs typeface="Times New Roman" pitchFamily="18" charset="0"/>
              </a:rPr>
              <a:t>z Chudenic do Itálie, cestoval</a:t>
            </a:r>
          </a:p>
          <a:p>
            <a:r>
              <a:rPr lang="cs-CZ" sz="2400" b="1" dirty="0" smtClean="0">
                <a:solidFill>
                  <a:srgbClr val="FFFFB9"/>
                </a:solidFill>
                <a:latin typeface="Times New Roman" pitchFamily="18" charset="0"/>
                <a:cs typeface="Times New Roman" pitchFamily="18" charset="0"/>
              </a:rPr>
              <a:t>po Středomoří a navštívili</a:t>
            </a:r>
          </a:p>
          <a:p>
            <a:r>
              <a:rPr lang="cs-CZ" sz="2400" b="1" dirty="0" smtClean="0">
                <a:solidFill>
                  <a:srgbClr val="FFFFB9"/>
                </a:solidFill>
                <a:latin typeface="Times New Roman" pitchFamily="18" charset="0"/>
                <a:cs typeface="Times New Roman" pitchFamily="18" charset="0"/>
              </a:rPr>
              <a:t>i Palestinu a Egypt. </a:t>
            </a:r>
          </a:p>
          <a:p>
            <a:endParaRPr lang="cs-CZ" sz="2400" b="1" dirty="0" smtClean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400" b="1" dirty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00100" y="1786260"/>
            <a:ext cx="6643734" cy="4750270"/>
          </a:xfrm>
          <a:prstGeom prst="rect">
            <a:avLst/>
          </a:prstGeom>
          <a:noFill/>
          <a:ln w="9525">
            <a:solidFill>
              <a:srgbClr val="FFFFB9"/>
            </a:solidFill>
            <a:miter lim="800000"/>
            <a:headEnd/>
            <a:tailEnd/>
          </a:ln>
          <a:effectLst/>
        </p:spPr>
      </p:pic>
      <p:sp>
        <p:nvSpPr>
          <p:cNvPr id="3" name="TextovéPole 2"/>
          <p:cNvSpPr txBox="1"/>
          <p:nvPr/>
        </p:nvSpPr>
        <p:spPr>
          <a:xfrm flipH="1">
            <a:off x="428596" y="285728"/>
            <a:ext cx="835824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FF7D"/>
                </a:solidFill>
                <a:latin typeface="Century Schoolbook" pitchFamily="18" charset="0"/>
                <a:cs typeface="Times New Roman" pitchFamily="18" charset="0"/>
              </a:rPr>
              <a:t>Rytina z cestopisu Putování aneb cesta                               z Království českého do Benátek a odtud po moři do země Svaté, země </a:t>
            </a:r>
            <a:r>
              <a:rPr lang="cs-CZ" sz="2400" b="1" dirty="0" err="1" smtClean="0">
                <a:solidFill>
                  <a:srgbClr val="FFFF7D"/>
                </a:solidFill>
                <a:latin typeface="Century Schoolbook" pitchFamily="18" charset="0"/>
                <a:cs typeface="Times New Roman" pitchFamily="18" charset="0"/>
              </a:rPr>
              <a:t>judské</a:t>
            </a:r>
            <a:r>
              <a:rPr lang="cs-CZ" sz="2400" b="1" dirty="0" smtClean="0">
                <a:solidFill>
                  <a:srgbClr val="FFFF7D"/>
                </a:solidFill>
                <a:latin typeface="Century Schoolbook" pitchFamily="18" charset="0"/>
                <a:cs typeface="Times New Roman" pitchFamily="18" charset="0"/>
              </a:rPr>
              <a:t> a dále do Egypta</a:t>
            </a:r>
            <a:endParaRPr lang="cs-CZ" sz="2400" b="1" dirty="0">
              <a:solidFill>
                <a:srgbClr val="FFFF7D"/>
              </a:solidFill>
              <a:latin typeface="Century Schoolbook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Doma\Dokumenty\Obrázky\Vzdělanost\800px-Jan_Willenberg_-_Chrám_božího_hrobu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42976" y="1357298"/>
            <a:ext cx="6953272" cy="4780375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1785918" y="357166"/>
            <a:ext cx="583685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FF7D"/>
                </a:solidFill>
                <a:latin typeface="Century Schoolbook" pitchFamily="18" charset="0"/>
                <a:cs typeface="Times New Roman" pitchFamily="18" charset="0"/>
              </a:rPr>
              <a:t>Chrám Božího hrobu v Jeruzalémě,</a:t>
            </a:r>
          </a:p>
          <a:p>
            <a:pPr algn="ctr"/>
            <a:r>
              <a:rPr lang="cs-CZ" sz="2400" b="1" dirty="0" smtClean="0">
                <a:solidFill>
                  <a:srgbClr val="FFFF7D"/>
                </a:solidFill>
                <a:latin typeface="Century Schoolbook" pitchFamily="18" charset="0"/>
                <a:cs typeface="Times New Roman" pitchFamily="18" charset="0"/>
              </a:rPr>
              <a:t>rytina z Putování</a:t>
            </a:r>
            <a:endParaRPr lang="cs-CZ" sz="2400" b="1" dirty="0">
              <a:solidFill>
                <a:srgbClr val="FFFF7D"/>
              </a:solidFill>
              <a:latin typeface="Century Schoolbook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  <a:latin typeface="Century Schoolbook" pitchFamily="18" charset="0"/>
              </a:rPr>
              <a:t>Knihovny</a:t>
            </a:r>
            <a:endParaRPr lang="cs-CZ" b="1" dirty="0">
              <a:solidFill>
                <a:srgbClr val="FFFF00"/>
              </a:solidFill>
              <a:latin typeface="Century Schoolbook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46237"/>
            <a:ext cx="8401080" cy="4526280"/>
          </a:xfrm>
        </p:spPr>
        <p:txBody>
          <a:bodyPr>
            <a:normAutofit fontScale="40000" lnSpcReduction="20000"/>
          </a:bodyPr>
          <a:lstStyle/>
          <a:p>
            <a:pPr>
              <a:buClr>
                <a:srgbClr val="FFC000"/>
              </a:buClr>
            </a:pPr>
            <a:r>
              <a:rPr lang="cs-CZ" sz="5900" b="1" dirty="0" smtClean="0">
                <a:solidFill>
                  <a:srgbClr val="FFFFB9"/>
                </a:solidFill>
                <a:latin typeface="Century Schoolbook" pitchFamily="18" charset="0"/>
              </a:rPr>
              <a:t>Levnější knihy umožnily zakládání veřejných knihoven na universitách  i ve městech i knihoven soukromých.</a:t>
            </a:r>
          </a:p>
          <a:p>
            <a:pPr>
              <a:buClr>
                <a:srgbClr val="FFC000"/>
              </a:buClr>
            </a:pPr>
            <a:r>
              <a:rPr lang="cs-CZ" sz="5900" b="1" dirty="0" smtClean="0">
                <a:solidFill>
                  <a:srgbClr val="FFFFB9"/>
                </a:solidFill>
                <a:latin typeface="Century Schoolbook" pitchFamily="18" charset="0"/>
              </a:rPr>
              <a:t>V renesanční knihovně bychom našli</a:t>
            </a:r>
          </a:p>
          <a:p>
            <a:pPr>
              <a:buClr>
                <a:srgbClr val="FFC000"/>
              </a:buClr>
              <a:buNone/>
            </a:pPr>
            <a:endParaRPr lang="cs-CZ" sz="4500" b="1" dirty="0" smtClean="0">
              <a:solidFill>
                <a:srgbClr val="FFFFB9"/>
              </a:solidFill>
              <a:latin typeface="Century Schoolbook" pitchFamily="18" charset="0"/>
            </a:endParaRPr>
          </a:p>
          <a:p>
            <a:pPr lvl="1">
              <a:buClr>
                <a:srgbClr val="FFC000"/>
              </a:buClr>
            </a:pPr>
            <a:r>
              <a:rPr lang="cs-CZ" sz="5100" b="1" dirty="0" smtClean="0">
                <a:solidFill>
                  <a:srgbClr val="FFFF00"/>
                </a:solidFill>
                <a:latin typeface="Century Schoolbook" pitchFamily="18" charset="0"/>
              </a:rPr>
              <a:t>učebnice</a:t>
            </a:r>
          </a:p>
          <a:p>
            <a:pPr lvl="1">
              <a:buClr>
                <a:srgbClr val="FFC000"/>
              </a:buClr>
            </a:pPr>
            <a:r>
              <a:rPr lang="cs-CZ" sz="5100" b="1" dirty="0" smtClean="0">
                <a:solidFill>
                  <a:srgbClr val="FFFF00"/>
                </a:solidFill>
                <a:latin typeface="Century Schoolbook" pitchFamily="18" charset="0"/>
              </a:rPr>
              <a:t>mapy</a:t>
            </a:r>
          </a:p>
          <a:p>
            <a:pPr lvl="1">
              <a:buClr>
                <a:srgbClr val="FFC000"/>
              </a:buClr>
            </a:pPr>
            <a:r>
              <a:rPr lang="cs-CZ" sz="5100" b="1" dirty="0" smtClean="0">
                <a:solidFill>
                  <a:srgbClr val="FFFF00"/>
                </a:solidFill>
                <a:latin typeface="Century Schoolbook" pitchFamily="18" charset="0"/>
              </a:rPr>
              <a:t>odborné spisy</a:t>
            </a:r>
          </a:p>
          <a:p>
            <a:pPr lvl="1">
              <a:buClr>
                <a:srgbClr val="FFC000"/>
              </a:buClr>
            </a:pPr>
            <a:r>
              <a:rPr lang="cs-CZ" sz="5100" b="1" dirty="0" smtClean="0">
                <a:solidFill>
                  <a:srgbClr val="FFFF00"/>
                </a:solidFill>
                <a:latin typeface="Century Schoolbook" pitchFamily="18" charset="0"/>
              </a:rPr>
              <a:t>cestopisy</a:t>
            </a:r>
          </a:p>
          <a:p>
            <a:pPr lvl="1">
              <a:buClr>
                <a:srgbClr val="FFC000"/>
              </a:buClr>
            </a:pPr>
            <a:r>
              <a:rPr lang="cs-CZ" sz="5100" b="1" dirty="0" smtClean="0">
                <a:solidFill>
                  <a:srgbClr val="FFFF00"/>
                </a:solidFill>
                <a:latin typeface="Century Schoolbook" pitchFamily="18" charset="0"/>
              </a:rPr>
              <a:t>beletrii – kroniky, rytířské příběhy, poezii</a:t>
            </a:r>
          </a:p>
          <a:p>
            <a:pPr lvl="1">
              <a:buClr>
                <a:srgbClr val="FFC000"/>
              </a:buClr>
            </a:pPr>
            <a:r>
              <a:rPr lang="cs-CZ" sz="5100" b="1" dirty="0" smtClean="0">
                <a:solidFill>
                  <a:srgbClr val="FFFF00"/>
                </a:solidFill>
                <a:latin typeface="Century Schoolbook" pitchFamily="18" charset="0"/>
              </a:rPr>
              <a:t>náboženskou literaturu </a:t>
            </a:r>
          </a:p>
          <a:p>
            <a:pPr lvl="1">
              <a:buClr>
                <a:srgbClr val="FFC000"/>
              </a:buClr>
            </a:pPr>
            <a:r>
              <a:rPr lang="cs-CZ" sz="5100" b="1" dirty="0" smtClean="0">
                <a:solidFill>
                  <a:srgbClr val="FFFF00"/>
                </a:solidFill>
                <a:latin typeface="Century Schoolbook" pitchFamily="18" charset="0"/>
              </a:rPr>
              <a:t>překlady děl z jiných jazyků</a:t>
            </a:r>
          </a:p>
          <a:p>
            <a:pPr lvl="1">
              <a:buClr>
                <a:srgbClr val="FFC000"/>
              </a:buClr>
            </a:pPr>
            <a:endParaRPr lang="cs-CZ" sz="5100" b="1" dirty="0" smtClean="0">
              <a:solidFill>
                <a:srgbClr val="FFFF00"/>
              </a:solidFill>
              <a:latin typeface="Century Schoolbook" pitchFamily="18" charset="0"/>
            </a:endParaRPr>
          </a:p>
          <a:p>
            <a:pPr lvl="1">
              <a:buClr>
                <a:srgbClr val="FFC000"/>
              </a:buClr>
            </a:pPr>
            <a:endParaRPr lang="cs-CZ" b="1" dirty="0" smtClean="0">
              <a:latin typeface="Century Schoolbook" pitchFamily="18" charset="0"/>
            </a:endParaRPr>
          </a:p>
          <a:p>
            <a:pPr lvl="1">
              <a:buClr>
                <a:srgbClr val="FFC000"/>
              </a:buClr>
            </a:pPr>
            <a:endParaRPr lang="cs-CZ" b="1" dirty="0" smtClean="0">
              <a:latin typeface="Century Schoolbook" pitchFamily="18" charset="0"/>
            </a:endParaRPr>
          </a:p>
          <a:p>
            <a:pPr>
              <a:buClr>
                <a:srgbClr val="FFC000"/>
              </a:buClr>
              <a:buNone/>
            </a:pPr>
            <a:r>
              <a:rPr lang="cs-CZ" b="1" dirty="0" smtClean="0">
                <a:latin typeface="Century Schoolbook" pitchFamily="18" charset="0"/>
              </a:rPr>
              <a:t>		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  <a:effectLst/>
              </a:rPr>
              <a:t>Z české renesanční tvorby</a:t>
            </a:r>
            <a:endParaRPr lang="cs-CZ" dirty="0">
              <a:solidFill>
                <a:srgbClr val="FFFF00"/>
              </a:solidFill>
              <a:effectLst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Clr>
                <a:srgbClr val="FFC000"/>
              </a:buClr>
            </a:pPr>
            <a:r>
              <a:rPr lang="cs-CZ" sz="2400" b="1" dirty="0" smtClean="0">
                <a:solidFill>
                  <a:srgbClr val="FFFFB9"/>
                </a:solidFill>
                <a:latin typeface="Century Schoolbook" pitchFamily="18" charset="0"/>
              </a:rPr>
              <a:t>Jan </a:t>
            </a:r>
            <a:r>
              <a:rPr lang="cs-CZ" sz="2400" b="1" dirty="0" err="1" smtClean="0">
                <a:solidFill>
                  <a:srgbClr val="FFFFB9"/>
                </a:solidFill>
                <a:latin typeface="Century Schoolbook" pitchFamily="18" charset="0"/>
              </a:rPr>
              <a:t>Dubravius</a:t>
            </a:r>
            <a:r>
              <a:rPr lang="cs-CZ" sz="2400" b="1" dirty="0" smtClean="0">
                <a:solidFill>
                  <a:srgbClr val="FFFFB9"/>
                </a:solidFill>
                <a:latin typeface="Century Schoolbook" pitchFamily="18" charset="0"/>
              </a:rPr>
              <a:t> – O rybníkářství</a:t>
            </a:r>
          </a:p>
          <a:p>
            <a:pPr>
              <a:buClr>
                <a:srgbClr val="FFC000"/>
              </a:buClr>
            </a:pPr>
            <a:r>
              <a:rPr lang="cs-CZ" sz="2400" b="1" dirty="0" smtClean="0">
                <a:solidFill>
                  <a:srgbClr val="FFFFB9"/>
                </a:solidFill>
                <a:latin typeface="Century Schoolbook" pitchFamily="18" charset="0"/>
              </a:rPr>
              <a:t>Jiří </a:t>
            </a:r>
            <a:r>
              <a:rPr lang="cs-CZ" sz="2400" b="1" dirty="0" err="1" smtClean="0">
                <a:solidFill>
                  <a:srgbClr val="FFFFB9"/>
                </a:solidFill>
                <a:latin typeface="Century Schoolbook" pitchFamily="18" charset="0"/>
              </a:rPr>
              <a:t>Agricola</a:t>
            </a:r>
            <a:r>
              <a:rPr lang="cs-CZ" sz="2400" b="1" dirty="0" smtClean="0">
                <a:solidFill>
                  <a:srgbClr val="FFFFB9"/>
                </a:solidFill>
                <a:latin typeface="Century Schoolbook" pitchFamily="18" charset="0"/>
              </a:rPr>
              <a:t> – Dvanáct knih o hornictví a 				hutnictví</a:t>
            </a:r>
          </a:p>
          <a:p>
            <a:pPr>
              <a:buClr>
                <a:srgbClr val="FFC000"/>
              </a:buClr>
            </a:pPr>
            <a:r>
              <a:rPr lang="cs-CZ" sz="2400" b="1" dirty="0" err="1" smtClean="0">
                <a:solidFill>
                  <a:srgbClr val="FFFFB9"/>
                </a:solidFill>
                <a:latin typeface="Century Schoolbook" pitchFamily="18" charset="0"/>
              </a:rPr>
              <a:t>Jošt</a:t>
            </a:r>
            <a:r>
              <a:rPr lang="cs-CZ" sz="2400" b="1" dirty="0" smtClean="0">
                <a:solidFill>
                  <a:srgbClr val="FFFFB9"/>
                </a:solidFill>
                <a:latin typeface="Century Schoolbook" pitchFamily="18" charset="0"/>
              </a:rPr>
              <a:t> z Rožmberka – knížka o štěpování</a:t>
            </a:r>
          </a:p>
          <a:p>
            <a:pPr>
              <a:buClr>
                <a:srgbClr val="FFC000"/>
              </a:buClr>
            </a:pPr>
            <a:r>
              <a:rPr lang="cs-CZ" sz="2400" b="1" dirty="0" smtClean="0">
                <a:solidFill>
                  <a:srgbClr val="FFFFB9"/>
                </a:solidFill>
                <a:latin typeface="Century Schoolbook" pitchFamily="18" charset="0"/>
              </a:rPr>
              <a:t>Tadeáš Hájek z Hájku – herbář, jinak bylinář</a:t>
            </a:r>
          </a:p>
          <a:p>
            <a:pPr>
              <a:buClr>
                <a:srgbClr val="FFC000"/>
              </a:buClr>
            </a:pPr>
            <a:r>
              <a:rPr lang="cs-CZ" sz="2400" b="1" dirty="0" smtClean="0">
                <a:solidFill>
                  <a:srgbClr val="FFFFB9"/>
                </a:solidFill>
                <a:latin typeface="Century Schoolbook" pitchFamily="18" charset="0"/>
              </a:rPr>
              <a:t>Ondřej Klatovský – Nové knížky </a:t>
            </a:r>
            <a:r>
              <a:rPr lang="cs-CZ" sz="2400" b="1" dirty="0" err="1" smtClean="0">
                <a:solidFill>
                  <a:srgbClr val="FFFFB9"/>
                </a:solidFill>
                <a:latin typeface="Century Schoolbook" pitchFamily="18" charset="0"/>
              </a:rPr>
              <a:t>vo</a:t>
            </a:r>
            <a:r>
              <a:rPr lang="cs-CZ" sz="2400" b="1" dirty="0" smtClean="0">
                <a:solidFill>
                  <a:srgbClr val="FFFFB9"/>
                </a:solidFill>
                <a:latin typeface="Century Schoolbook" pitchFamily="18" charset="0"/>
              </a:rPr>
              <a:t> počtech na 			cifry a liny	</a:t>
            </a:r>
          </a:p>
          <a:p>
            <a:pPr>
              <a:buClr>
                <a:srgbClr val="FFC000"/>
              </a:buClr>
            </a:pPr>
            <a:r>
              <a:rPr lang="cs-CZ" sz="2400" b="1" dirty="0" smtClean="0">
                <a:solidFill>
                  <a:srgbClr val="FFFFB9"/>
                </a:solidFill>
                <a:latin typeface="Century Schoolbook" pitchFamily="18" charset="0"/>
              </a:rPr>
              <a:t>Jan Blahoslav – Gramatika česká</a:t>
            </a:r>
          </a:p>
          <a:p>
            <a:pPr>
              <a:buClr>
                <a:srgbClr val="FFC000"/>
              </a:buClr>
              <a:buNone/>
            </a:pPr>
            <a:r>
              <a:rPr lang="cs-CZ" sz="2400" b="1" dirty="0" smtClean="0">
                <a:solidFill>
                  <a:srgbClr val="FFFFB9"/>
                </a:solidFill>
                <a:latin typeface="Century Schoolbook" pitchFamily="18" charset="0"/>
              </a:rPr>
              <a:t>			         – Česká historie (latinsky psaná)</a:t>
            </a:r>
          </a:p>
          <a:p>
            <a:pPr>
              <a:buClr>
                <a:srgbClr val="FFC000"/>
              </a:buClr>
            </a:pPr>
            <a:r>
              <a:rPr lang="cs-CZ" sz="2400" b="1" dirty="0" smtClean="0">
                <a:solidFill>
                  <a:srgbClr val="FFFFB9"/>
                </a:solidFill>
                <a:latin typeface="Century Schoolbook" pitchFamily="18" charset="0"/>
              </a:rPr>
              <a:t>Oldřich </a:t>
            </a:r>
            <a:r>
              <a:rPr lang="cs-CZ" sz="2400" b="1" dirty="0" err="1" smtClean="0">
                <a:solidFill>
                  <a:srgbClr val="FFFFB9"/>
                </a:solidFill>
                <a:latin typeface="Century Schoolbook" pitchFamily="18" charset="0"/>
              </a:rPr>
              <a:t>Prefát</a:t>
            </a:r>
            <a:r>
              <a:rPr lang="cs-CZ" sz="2400" b="1" dirty="0" smtClean="0">
                <a:solidFill>
                  <a:srgbClr val="FFFFB9"/>
                </a:solidFill>
                <a:latin typeface="Century Schoolbook" pitchFamily="18" charset="0"/>
              </a:rPr>
              <a:t> z </a:t>
            </a:r>
            <a:r>
              <a:rPr lang="cs-CZ" sz="2400" b="1" dirty="0" err="1" smtClean="0">
                <a:solidFill>
                  <a:srgbClr val="FFFFB9"/>
                </a:solidFill>
                <a:latin typeface="Century Schoolbook" pitchFamily="18" charset="0"/>
              </a:rPr>
              <a:t>Vlkanova</a:t>
            </a:r>
            <a:r>
              <a:rPr lang="cs-CZ" sz="2400" b="1" dirty="0" smtClean="0">
                <a:solidFill>
                  <a:srgbClr val="FFFFB9"/>
                </a:solidFill>
                <a:latin typeface="Century Schoolbook" pitchFamily="18" charset="0"/>
              </a:rPr>
              <a:t> – Cesta z Prahy 				do Benátek a odtud po moři				do Palestiny</a:t>
            </a:r>
            <a:endParaRPr lang="cs-CZ" sz="2400" b="1" dirty="0">
              <a:solidFill>
                <a:srgbClr val="FFFFB9"/>
              </a:solidFill>
              <a:latin typeface="Century Schoolbook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4929190" y="1643050"/>
            <a:ext cx="3643322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  <a:latin typeface="Century Schoolbook" pitchFamily="18" charset="0"/>
              </a:rPr>
              <a:t>Jiří </a:t>
            </a:r>
            <a:r>
              <a:rPr lang="cs-CZ" sz="2400" b="1" dirty="0" err="1" smtClean="0">
                <a:solidFill>
                  <a:srgbClr val="FFC000"/>
                </a:solidFill>
                <a:latin typeface="Century Schoolbook" pitchFamily="18" charset="0"/>
              </a:rPr>
              <a:t>Agricola</a:t>
            </a:r>
            <a:r>
              <a:rPr lang="cs-CZ" sz="2400" b="1" dirty="0" smtClean="0">
                <a:solidFill>
                  <a:srgbClr val="FFC000"/>
                </a:solidFill>
                <a:latin typeface="Century Schoolbook" pitchFamily="18" charset="0"/>
              </a:rPr>
              <a:t> – Dvanáct knih o hornictví a hutnictví</a:t>
            </a:r>
          </a:p>
          <a:p>
            <a:endParaRPr lang="cs-CZ" sz="2400" b="1" dirty="0" smtClean="0">
              <a:solidFill>
                <a:srgbClr val="FFC000"/>
              </a:solidFill>
              <a:latin typeface="Century Schoolbook" pitchFamily="18" charset="0"/>
            </a:endParaRPr>
          </a:p>
          <a:p>
            <a:r>
              <a:rPr lang="cs-CZ" sz="2400" dirty="0" smtClean="0">
                <a:solidFill>
                  <a:srgbClr val="FFFFB9"/>
                </a:solidFill>
                <a:latin typeface="Century Schoolbook" pitchFamily="18" charset="0"/>
              </a:rPr>
              <a:t>Titulní list spisu</a:t>
            </a: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57224" y="857232"/>
            <a:ext cx="3500462" cy="50819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Galerie astronomů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46236"/>
            <a:ext cx="8229600" cy="4997473"/>
          </a:xfrm>
        </p:spPr>
        <p:txBody>
          <a:bodyPr>
            <a:normAutofit fontScale="92500" lnSpcReduction="10000"/>
          </a:bodyPr>
          <a:lstStyle/>
          <a:p>
            <a:pPr>
              <a:buClr>
                <a:srgbClr val="FFC000"/>
              </a:buClr>
            </a:pPr>
            <a:r>
              <a:rPr lang="cs-CZ" sz="2400" b="1" dirty="0" smtClean="0">
                <a:solidFill>
                  <a:srgbClr val="FFFFB9"/>
                </a:solidFill>
                <a:latin typeface="Century Schoolbook" pitchFamily="18" charset="0"/>
              </a:rPr>
              <a:t>Astronomie zaznamenala největší pokrok ze všech přírodním věd:</a:t>
            </a:r>
          </a:p>
          <a:p>
            <a:pPr>
              <a:buClr>
                <a:srgbClr val="FFC000"/>
              </a:buClr>
            </a:pPr>
            <a:r>
              <a:rPr lang="cs-CZ" sz="2400" b="1" dirty="0" smtClean="0">
                <a:solidFill>
                  <a:schemeClr val="accent3">
                    <a:lumMod val="20000"/>
                    <a:lumOff val="80000"/>
                  </a:schemeClr>
                </a:solidFill>
                <a:latin typeface="Century Schoolbook" pitchFamily="18" charset="0"/>
              </a:rPr>
              <a:t>Mikuláš </a:t>
            </a:r>
            <a:r>
              <a:rPr lang="cs-CZ" sz="2400" b="1" dirty="0" err="1" smtClean="0">
                <a:solidFill>
                  <a:schemeClr val="accent3">
                    <a:lumMod val="20000"/>
                    <a:lumOff val="80000"/>
                  </a:schemeClr>
                </a:solidFill>
                <a:latin typeface="Century Schoolbook" pitchFamily="18" charset="0"/>
              </a:rPr>
              <a:t>Koperník</a:t>
            </a:r>
            <a:r>
              <a:rPr lang="cs-CZ" sz="2400" b="1" dirty="0" smtClean="0">
                <a:solidFill>
                  <a:schemeClr val="accent3">
                    <a:lumMod val="20000"/>
                    <a:lumOff val="80000"/>
                  </a:schemeClr>
                </a:solidFill>
                <a:latin typeface="Century Schoolbook" pitchFamily="18" charset="0"/>
              </a:rPr>
              <a:t> </a:t>
            </a:r>
            <a:r>
              <a:rPr lang="cs-CZ" sz="2400" b="1" dirty="0" smtClean="0">
                <a:solidFill>
                  <a:srgbClr val="FFFFB9"/>
                </a:solidFill>
                <a:latin typeface="Century Schoolbook" pitchFamily="18" charset="0"/>
              </a:rPr>
              <a:t>– vytvořil heliocentrickou </a:t>
            </a:r>
            <a:r>
              <a:rPr lang="cs-CZ" sz="2400" b="1" dirty="0" smtClean="0">
                <a:solidFill>
                  <a:srgbClr val="FFFFB9"/>
                </a:solidFill>
                <a:latin typeface="Century Schoolbook" pitchFamily="18" charset="0"/>
              </a:rPr>
              <a:t>soustavu</a:t>
            </a:r>
            <a:r>
              <a:rPr lang="cs-CZ" sz="2400" b="1" dirty="0" smtClean="0">
                <a:solidFill>
                  <a:srgbClr val="FFFFB9"/>
                </a:solidFill>
                <a:latin typeface="Century Schoolbook" pitchFamily="18" charset="0"/>
              </a:rPr>
              <a:t>, kde Slunce je středem vesmíru a </a:t>
            </a:r>
            <a:r>
              <a:rPr lang="cs-CZ" sz="2400" b="1" dirty="0" smtClean="0">
                <a:solidFill>
                  <a:srgbClr val="FFFFB9"/>
                </a:solidFill>
                <a:latin typeface="Century Schoolbook" pitchFamily="18" charset="0"/>
              </a:rPr>
              <a:t>kolem </a:t>
            </a:r>
            <a:r>
              <a:rPr lang="cs-CZ" sz="2400" b="1" dirty="0" smtClean="0">
                <a:solidFill>
                  <a:srgbClr val="FFFFB9"/>
                </a:solidFill>
                <a:latin typeface="Century Schoolbook" pitchFamily="18" charset="0"/>
              </a:rPr>
              <a:t>něho obíhají planety včetně Země.</a:t>
            </a:r>
          </a:p>
          <a:p>
            <a:pPr>
              <a:buClr>
                <a:srgbClr val="FFC000"/>
              </a:buClr>
            </a:pPr>
            <a:r>
              <a:rPr lang="cs-CZ" sz="2400" b="1" dirty="0" smtClean="0">
                <a:solidFill>
                  <a:schemeClr val="accent3">
                    <a:lumMod val="20000"/>
                    <a:lumOff val="80000"/>
                  </a:schemeClr>
                </a:solidFill>
                <a:latin typeface="Century Schoolbook" pitchFamily="18" charset="0"/>
              </a:rPr>
              <a:t>Galileo </a:t>
            </a:r>
            <a:r>
              <a:rPr lang="cs-CZ" sz="2400" b="1" dirty="0" err="1" smtClean="0">
                <a:solidFill>
                  <a:schemeClr val="accent3">
                    <a:lumMod val="20000"/>
                    <a:lumOff val="80000"/>
                  </a:schemeClr>
                </a:solidFill>
                <a:latin typeface="Century Schoolbook" pitchFamily="18" charset="0"/>
              </a:rPr>
              <a:t>Galiei</a:t>
            </a:r>
            <a:r>
              <a:rPr lang="cs-CZ" sz="2400" b="1" dirty="0" smtClean="0">
                <a:solidFill>
                  <a:schemeClr val="accent3">
                    <a:lumMod val="20000"/>
                    <a:lumOff val="80000"/>
                  </a:schemeClr>
                </a:solidFill>
                <a:latin typeface="Century Schoolbook" pitchFamily="18" charset="0"/>
              </a:rPr>
              <a:t> </a:t>
            </a:r>
            <a:r>
              <a:rPr lang="cs-CZ" sz="2400" b="1" dirty="0" smtClean="0">
                <a:solidFill>
                  <a:srgbClr val="FFFFB9"/>
                </a:solidFill>
                <a:latin typeface="Century Schoolbook" pitchFamily="18" charset="0"/>
              </a:rPr>
              <a:t>– obhajoval </a:t>
            </a:r>
            <a:r>
              <a:rPr lang="cs-CZ" sz="2400" b="1" dirty="0" err="1" smtClean="0">
                <a:solidFill>
                  <a:srgbClr val="FFFFB9"/>
                </a:solidFill>
                <a:latin typeface="Century Schoolbook" pitchFamily="18" charset="0"/>
              </a:rPr>
              <a:t>Koperníkovo</a:t>
            </a:r>
            <a:r>
              <a:rPr lang="cs-CZ" sz="2400" b="1" dirty="0" smtClean="0">
                <a:solidFill>
                  <a:srgbClr val="FFFFB9"/>
                </a:solidFill>
                <a:latin typeface="Century Schoolbook" pitchFamily="18" charset="0"/>
              </a:rPr>
              <a:t> učení, 	inkvizice ho však donutila jeho názory </a:t>
            </a:r>
            <a:r>
              <a:rPr lang="cs-CZ" sz="2400" b="1" dirty="0" smtClean="0">
                <a:solidFill>
                  <a:srgbClr val="FFFFB9"/>
                </a:solidFill>
                <a:latin typeface="Century Schoolbook" pitchFamily="18" charset="0"/>
              </a:rPr>
              <a:t>odvolat</a:t>
            </a:r>
            <a:r>
              <a:rPr lang="cs-CZ" sz="2400" b="1" dirty="0" smtClean="0">
                <a:solidFill>
                  <a:srgbClr val="FFFFB9"/>
                </a:solidFill>
                <a:latin typeface="Century Schoolbook" pitchFamily="18" charset="0"/>
              </a:rPr>
              <a:t>. Jako první pozoroval krátery </a:t>
            </a:r>
            <a:r>
              <a:rPr lang="cs-CZ" sz="2400" b="1" dirty="0" smtClean="0">
                <a:solidFill>
                  <a:srgbClr val="FFFFB9"/>
                </a:solidFill>
                <a:latin typeface="Century Schoolbook" pitchFamily="18" charset="0"/>
              </a:rPr>
              <a:t>na </a:t>
            </a:r>
            <a:r>
              <a:rPr lang="cs-CZ" sz="2400" b="1" dirty="0" smtClean="0">
                <a:solidFill>
                  <a:srgbClr val="FFFFB9"/>
                </a:solidFill>
                <a:latin typeface="Century Schoolbook" pitchFamily="18" charset="0"/>
              </a:rPr>
              <a:t>Měsíci dalekohledem.</a:t>
            </a:r>
          </a:p>
          <a:p>
            <a:pPr>
              <a:buClr>
                <a:srgbClr val="FFC000"/>
              </a:buClr>
            </a:pPr>
            <a:r>
              <a:rPr lang="cs-CZ" sz="2400" b="1" dirty="0" err="1" smtClean="0">
                <a:solidFill>
                  <a:schemeClr val="accent3">
                    <a:lumMod val="20000"/>
                    <a:lumOff val="80000"/>
                  </a:schemeClr>
                </a:solidFill>
                <a:latin typeface="Century Schoolbook" pitchFamily="18" charset="0"/>
              </a:rPr>
              <a:t>Tycho</a:t>
            </a:r>
            <a:r>
              <a:rPr lang="cs-CZ" sz="2400" b="1" dirty="0" smtClean="0">
                <a:solidFill>
                  <a:schemeClr val="accent3">
                    <a:lumMod val="20000"/>
                    <a:lumOff val="80000"/>
                  </a:schemeClr>
                </a:solidFill>
                <a:latin typeface="Century Schoolbook" pitchFamily="18" charset="0"/>
              </a:rPr>
              <a:t> de </a:t>
            </a:r>
            <a:r>
              <a:rPr lang="cs-CZ" sz="2400" b="1" dirty="0" err="1" smtClean="0">
                <a:solidFill>
                  <a:schemeClr val="accent3">
                    <a:lumMod val="20000"/>
                    <a:lumOff val="80000"/>
                  </a:schemeClr>
                </a:solidFill>
                <a:latin typeface="Century Schoolbook" pitchFamily="18" charset="0"/>
              </a:rPr>
              <a:t>Brahe</a:t>
            </a:r>
            <a:r>
              <a:rPr lang="cs-CZ" sz="2400" b="1" dirty="0" smtClean="0">
                <a:solidFill>
                  <a:schemeClr val="accent3">
                    <a:lumMod val="20000"/>
                    <a:lumOff val="80000"/>
                  </a:schemeClr>
                </a:solidFill>
                <a:latin typeface="Century Schoolbook" pitchFamily="18" charset="0"/>
              </a:rPr>
              <a:t> </a:t>
            </a:r>
            <a:r>
              <a:rPr lang="cs-CZ" sz="2400" b="1" dirty="0" smtClean="0">
                <a:solidFill>
                  <a:srgbClr val="FFFFB9"/>
                </a:solidFill>
                <a:latin typeface="Century Schoolbook" pitchFamily="18" charset="0"/>
              </a:rPr>
              <a:t>– působil na dvoře Rudolfa II. 	Spolupracoval s </a:t>
            </a:r>
            <a:r>
              <a:rPr lang="cs-CZ" sz="2400" b="1" dirty="0" err="1" smtClean="0">
                <a:solidFill>
                  <a:srgbClr val="FFFFB9"/>
                </a:solidFill>
                <a:latin typeface="Century Schoolbook" pitchFamily="18" charset="0"/>
              </a:rPr>
              <a:t>Keplerem</a:t>
            </a:r>
            <a:r>
              <a:rPr lang="cs-CZ" sz="2400" b="1" dirty="0" smtClean="0">
                <a:solidFill>
                  <a:srgbClr val="FFFFB9"/>
                </a:solidFill>
                <a:latin typeface="Century Schoolbook" pitchFamily="18" charset="0"/>
              </a:rPr>
              <a:t>. Provedl mnoho	 	přesných astronomických pozorování.</a:t>
            </a:r>
          </a:p>
          <a:p>
            <a:pPr>
              <a:buClr>
                <a:srgbClr val="FFC000"/>
              </a:buClr>
            </a:pPr>
            <a:r>
              <a:rPr lang="cs-CZ" sz="2400" b="1" dirty="0" smtClean="0">
                <a:solidFill>
                  <a:schemeClr val="accent3">
                    <a:lumMod val="20000"/>
                    <a:lumOff val="80000"/>
                  </a:schemeClr>
                </a:solidFill>
                <a:latin typeface="Century Schoolbook" pitchFamily="18" charset="0"/>
              </a:rPr>
              <a:t>Jan </a:t>
            </a:r>
            <a:r>
              <a:rPr lang="cs-CZ" sz="2400" b="1" dirty="0" err="1" smtClean="0">
                <a:solidFill>
                  <a:schemeClr val="accent3">
                    <a:lumMod val="20000"/>
                    <a:lumOff val="80000"/>
                  </a:schemeClr>
                </a:solidFill>
                <a:latin typeface="Century Schoolbook" pitchFamily="18" charset="0"/>
              </a:rPr>
              <a:t>Kepler</a:t>
            </a:r>
            <a:r>
              <a:rPr lang="cs-CZ" sz="2400" b="1" dirty="0" smtClean="0">
                <a:solidFill>
                  <a:schemeClr val="accent3">
                    <a:lumMod val="20000"/>
                    <a:lumOff val="80000"/>
                  </a:schemeClr>
                </a:solidFill>
                <a:latin typeface="Century Schoolbook" pitchFamily="18" charset="0"/>
              </a:rPr>
              <a:t> </a:t>
            </a:r>
            <a:r>
              <a:rPr lang="cs-CZ" sz="2400" b="1" dirty="0" smtClean="0">
                <a:solidFill>
                  <a:srgbClr val="FFFFB9"/>
                </a:solidFill>
                <a:latin typeface="Century Schoolbook" pitchFamily="18" charset="0"/>
              </a:rPr>
              <a:t>– formuloval zákony o pohybu planet 	kolem Slunce.</a:t>
            </a:r>
          </a:p>
          <a:p>
            <a:endParaRPr lang="cs-CZ" sz="2400" b="1" dirty="0" smtClean="0">
              <a:solidFill>
                <a:srgbClr val="FFFFB9"/>
              </a:solidFill>
              <a:latin typeface="Century Schoolbook" pitchFamily="18" charset="0"/>
            </a:endParaRPr>
          </a:p>
          <a:p>
            <a:r>
              <a:rPr lang="cs-CZ" sz="1500" b="1" dirty="0" smtClean="0">
                <a:solidFill>
                  <a:srgbClr val="FFFFB9"/>
                </a:solidFill>
                <a:latin typeface="Century Schoolbook" pitchFamily="18" charset="0"/>
              </a:rPr>
              <a:t>	</a:t>
            </a:r>
            <a:endParaRPr lang="cs-CZ" sz="2400" b="1" dirty="0" smtClean="0">
              <a:solidFill>
                <a:srgbClr val="FFFFB9"/>
              </a:solidFill>
              <a:latin typeface="Century Schoolbook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Documents and Settings\Doma\Dokumenty\Obrázky\Vzdělanost\671px-1660_engraving_Scenographia_Systematis_Copernicani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29058" y="1785926"/>
            <a:ext cx="4873358" cy="4357698"/>
          </a:xfrm>
          <a:prstGeom prst="rect">
            <a:avLst/>
          </a:prstGeom>
          <a:noFill/>
          <a:ln>
            <a:solidFill>
              <a:srgbClr val="FFFF7D"/>
            </a:solidFill>
          </a:ln>
        </p:spPr>
      </p:pic>
      <p:pic>
        <p:nvPicPr>
          <p:cNvPr id="3075" name="Picture 3" descr="C:\Documents and Settings\Doma\Dokumenty\Obrázky\Vzdělanost\514px-Nikolaus_Kopernikus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7158" y="1814001"/>
            <a:ext cx="3286148" cy="3829577"/>
          </a:xfrm>
          <a:prstGeom prst="rect">
            <a:avLst/>
          </a:prstGeom>
          <a:noFill/>
          <a:ln>
            <a:solidFill>
              <a:srgbClr val="FFFF7D"/>
            </a:solidFill>
          </a:ln>
        </p:spPr>
      </p:pic>
      <p:sp>
        <p:nvSpPr>
          <p:cNvPr id="5" name="TextovéPole 4"/>
          <p:cNvSpPr txBox="1"/>
          <p:nvPr/>
        </p:nvSpPr>
        <p:spPr>
          <a:xfrm>
            <a:off x="785786" y="500042"/>
            <a:ext cx="764386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FF7D"/>
                </a:solidFill>
                <a:latin typeface="Century Schoolbook" pitchFamily="18" charset="0"/>
              </a:rPr>
              <a:t>Mikuláš </a:t>
            </a:r>
            <a:r>
              <a:rPr lang="cs-CZ" sz="2400" b="1" dirty="0" err="1" smtClean="0">
                <a:solidFill>
                  <a:srgbClr val="FFFF7D"/>
                </a:solidFill>
                <a:latin typeface="Century Schoolbook" pitchFamily="18" charset="0"/>
              </a:rPr>
              <a:t>Koperník</a:t>
            </a:r>
            <a:r>
              <a:rPr lang="cs-CZ" sz="2400" b="1" dirty="0" smtClean="0">
                <a:solidFill>
                  <a:srgbClr val="FFFF7D"/>
                </a:solidFill>
                <a:latin typeface="Century Schoolbook" pitchFamily="18" charset="0"/>
              </a:rPr>
              <a:t> a heliocentrická soustava</a:t>
            </a:r>
          </a:p>
          <a:p>
            <a:pPr algn="ctr"/>
            <a:r>
              <a:rPr lang="cs-CZ" sz="2400" b="1" dirty="0" smtClean="0">
                <a:solidFill>
                  <a:srgbClr val="FFFF7D"/>
                </a:solidFill>
                <a:latin typeface="Century Schoolbook" pitchFamily="18" charset="0"/>
              </a:rPr>
              <a:t>zobrazená na základě jeho učení</a:t>
            </a:r>
            <a:endParaRPr lang="cs-CZ" sz="2400" b="1" dirty="0">
              <a:solidFill>
                <a:srgbClr val="FFFF7D"/>
              </a:solidFill>
              <a:latin typeface="Century Schoolbook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Tiskárny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Clr>
                <a:srgbClr val="FFC000"/>
              </a:buClr>
            </a:pPr>
            <a:r>
              <a:rPr lang="cs-CZ" dirty="0" smtClean="0">
                <a:solidFill>
                  <a:srgbClr val="FFFFB9"/>
                </a:solidFill>
              </a:rPr>
              <a:t>K šíření knih v 16. století v Čechách přispěli i majitelé tiskáren a vydavatelé:</a:t>
            </a:r>
          </a:p>
          <a:p>
            <a:pPr>
              <a:buClr>
                <a:srgbClr val="FFC000"/>
              </a:buClr>
            </a:pPr>
            <a:endParaRPr lang="cs-CZ" dirty="0" smtClean="0"/>
          </a:p>
          <a:p>
            <a:pPr>
              <a:buClr>
                <a:srgbClr val="FFC000"/>
              </a:buClr>
            </a:pPr>
            <a:r>
              <a:rPr lang="cs-CZ" dirty="0" smtClean="0">
                <a:solidFill>
                  <a:schemeClr val="accent3">
                    <a:lumMod val="20000"/>
                    <a:lumOff val="80000"/>
                  </a:schemeClr>
                </a:solidFill>
              </a:rPr>
              <a:t>Jiří </a:t>
            </a:r>
            <a:r>
              <a:rPr lang="cs-CZ" dirty="0" err="1" smtClean="0">
                <a:solidFill>
                  <a:schemeClr val="accent3">
                    <a:lumMod val="20000"/>
                    <a:lumOff val="80000"/>
                  </a:schemeClr>
                </a:solidFill>
              </a:rPr>
              <a:t>Melantrich</a:t>
            </a:r>
            <a:r>
              <a:rPr lang="cs-CZ" dirty="0" smtClean="0">
                <a:solidFill>
                  <a:schemeClr val="accent3">
                    <a:lumMod val="20000"/>
                    <a:lumOff val="80000"/>
                  </a:schemeClr>
                </a:solidFill>
              </a:rPr>
              <a:t> z </a:t>
            </a:r>
            <a:r>
              <a:rPr lang="cs-CZ" dirty="0" err="1" smtClean="0">
                <a:solidFill>
                  <a:schemeClr val="accent3">
                    <a:lumMod val="20000"/>
                    <a:lumOff val="80000"/>
                  </a:schemeClr>
                </a:solidFill>
              </a:rPr>
              <a:t>Aventina</a:t>
            </a:r>
            <a:r>
              <a:rPr lang="cs-CZ" dirty="0" smtClean="0">
                <a:solidFill>
                  <a:srgbClr val="FFFFB9"/>
                </a:solidFill>
              </a:rPr>
              <a:t> – vydal tzv. 	</a:t>
            </a:r>
            <a:r>
              <a:rPr lang="cs-CZ" dirty="0" err="1" smtClean="0">
                <a:solidFill>
                  <a:srgbClr val="FFFFB9"/>
                </a:solidFill>
              </a:rPr>
              <a:t>Melantrichovu</a:t>
            </a:r>
            <a:r>
              <a:rPr lang="cs-CZ" dirty="0" smtClean="0">
                <a:solidFill>
                  <a:srgbClr val="FFFFB9"/>
                </a:solidFill>
              </a:rPr>
              <a:t> bibli a mnoho dalších 	knih domácích i cizích autorů </a:t>
            </a:r>
          </a:p>
          <a:p>
            <a:pPr>
              <a:buClr>
                <a:srgbClr val="FFC000"/>
              </a:buClr>
            </a:pPr>
            <a:r>
              <a:rPr lang="cs-CZ" dirty="0" smtClean="0">
                <a:solidFill>
                  <a:schemeClr val="accent3">
                    <a:lumMod val="20000"/>
                    <a:lumOff val="80000"/>
                  </a:schemeClr>
                </a:solidFill>
              </a:rPr>
              <a:t>Daniel Adam z Veleslavína </a:t>
            </a:r>
            <a:r>
              <a:rPr lang="cs-CZ" dirty="0" smtClean="0">
                <a:solidFill>
                  <a:srgbClr val="FFFFB9"/>
                </a:solidFill>
              </a:rPr>
              <a:t>– jeho zeť, 	pokračoval v jeho </a:t>
            </a:r>
            <a:r>
              <a:rPr lang="cs-CZ" dirty="0" smtClean="0">
                <a:solidFill>
                  <a:srgbClr val="FFFFB9"/>
                </a:solidFill>
              </a:rPr>
              <a:t>práci  </a:t>
            </a:r>
            <a:endParaRPr lang="cs-CZ" dirty="0">
              <a:solidFill>
                <a:srgbClr val="FFFFB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4348" y="571480"/>
            <a:ext cx="3641719" cy="5661622"/>
          </a:xfrm>
          <a:prstGeom prst="rect">
            <a:avLst/>
          </a:prstGeom>
          <a:noFill/>
          <a:ln w="9525">
            <a:solidFill>
              <a:srgbClr val="FFFF7D"/>
            </a:solidFill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4643438" y="1500174"/>
            <a:ext cx="407196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solidFill>
                  <a:srgbClr val="FFFF7D"/>
                </a:solidFill>
                <a:latin typeface="Century Schoolbook" pitchFamily="18" charset="0"/>
              </a:rPr>
              <a:t>Melantrichova</a:t>
            </a:r>
            <a:r>
              <a:rPr lang="cs-CZ" sz="2800" b="1" dirty="0" smtClean="0">
                <a:solidFill>
                  <a:srgbClr val="FFFF7D"/>
                </a:solidFill>
                <a:latin typeface="Century Schoolbook" pitchFamily="18" charset="0"/>
              </a:rPr>
              <a:t> bible</a:t>
            </a:r>
          </a:p>
          <a:p>
            <a:endParaRPr lang="cs-CZ" sz="2800" b="1" dirty="0" smtClean="0">
              <a:solidFill>
                <a:srgbClr val="FFFF7D"/>
              </a:solidFill>
              <a:latin typeface="Century Schoolbook" pitchFamily="18" charset="0"/>
            </a:endParaRPr>
          </a:p>
          <a:p>
            <a:r>
              <a:rPr lang="cs-CZ" sz="2400" dirty="0" smtClean="0">
                <a:solidFill>
                  <a:srgbClr val="FFFF7D"/>
                </a:solidFill>
                <a:latin typeface="Century Schoolbook" pitchFamily="18" charset="0"/>
              </a:rPr>
              <a:t>Titulní strana </a:t>
            </a:r>
            <a:endParaRPr lang="cs-CZ" sz="2400" dirty="0">
              <a:solidFill>
                <a:srgbClr val="FFFF7D"/>
              </a:solidFill>
              <a:latin typeface="Century Schoolbook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Documents and Settings\Doma\Dokumenty\Obrázky\Vzdělanost\800px-Melantrich4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14480" y="2214554"/>
            <a:ext cx="6144811" cy="4000528"/>
          </a:xfrm>
          <a:prstGeom prst="rect">
            <a:avLst/>
          </a:prstGeom>
          <a:noFill/>
          <a:ln>
            <a:solidFill>
              <a:srgbClr val="FFFF7D"/>
            </a:solidFill>
          </a:ln>
        </p:spPr>
      </p:pic>
      <p:sp>
        <p:nvSpPr>
          <p:cNvPr id="3" name="TextovéPole 2"/>
          <p:cNvSpPr txBox="1"/>
          <p:nvPr/>
        </p:nvSpPr>
        <p:spPr>
          <a:xfrm>
            <a:off x="928662" y="642918"/>
            <a:ext cx="768351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FF7D"/>
                </a:solidFill>
                <a:latin typeface="Century Schoolbook" pitchFamily="18" charset="0"/>
              </a:rPr>
              <a:t>Jiří </a:t>
            </a:r>
            <a:r>
              <a:rPr lang="cs-CZ" sz="2400" b="1" dirty="0" err="1" smtClean="0">
                <a:solidFill>
                  <a:srgbClr val="FFFF7D"/>
                </a:solidFill>
                <a:latin typeface="Century Schoolbook" pitchFamily="18" charset="0"/>
              </a:rPr>
              <a:t>Melantrich</a:t>
            </a:r>
            <a:r>
              <a:rPr lang="cs-CZ" sz="2400" b="1" dirty="0" smtClean="0">
                <a:solidFill>
                  <a:srgbClr val="FFFF7D"/>
                </a:solidFill>
                <a:latin typeface="Century Schoolbook" pitchFamily="18" charset="0"/>
              </a:rPr>
              <a:t> z </a:t>
            </a:r>
            <a:r>
              <a:rPr lang="cs-CZ" sz="2400" b="1" dirty="0" err="1" smtClean="0">
                <a:solidFill>
                  <a:srgbClr val="FFFF7D"/>
                </a:solidFill>
                <a:latin typeface="Century Schoolbook" pitchFamily="18" charset="0"/>
              </a:rPr>
              <a:t>Aventina</a:t>
            </a:r>
            <a:endParaRPr lang="cs-CZ" sz="2400" b="1" dirty="0" smtClean="0">
              <a:solidFill>
                <a:srgbClr val="FFFF7D"/>
              </a:solidFill>
              <a:latin typeface="Century Schoolbook" pitchFamily="18" charset="0"/>
            </a:endParaRPr>
          </a:p>
          <a:p>
            <a:pPr algn="ctr"/>
            <a:r>
              <a:rPr lang="cs-CZ" sz="2400" b="1" dirty="0" smtClean="0">
                <a:solidFill>
                  <a:srgbClr val="FFFF7D"/>
                </a:solidFill>
                <a:latin typeface="Century Schoolbook" pitchFamily="18" charset="0"/>
              </a:rPr>
              <a:t>na výřezu z titulní strany </a:t>
            </a:r>
            <a:r>
              <a:rPr lang="cs-CZ" sz="2400" b="1" dirty="0" err="1" smtClean="0">
                <a:solidFill>
                  <a:srgbClr val="FFFF7D"/>
                </a:solidFill>
                <a:latin typeface="Century Schoolbook" pitchFamily="18" charset="0"/>
              </a:rPr>
              <a:t>Melantrichovy</a:t>
            </a:r>
            <a:r>
              <a:rPr lang="cs-CZ" sz="2400" b="1" dirty="0" smtClean="0">
                <a:solidFill>
                  <a:srgbClr val="FFFF7D"/>
                </a:solidFill>
                <a:latin typeface="Century Schoolbook" pitchFamily="18" charset="0"/>
              </a:rPr>
              <a:t> bible </a:t>
            </a:r>
          </a:p>
          <a:p>
            <a:pPr algn="ctr"/>
            <a:r>
              <a:rPr lang="cs-CZ" sz="2400" b="1" dirty="0" smtClean="0">
                <a:solidFill>
                  <a:srgbClr val="FFFF7D"/>
                </a:solidFill>
                <a:latin typeface="Century Schoolbook" pitchFamily="18" charset="0"/>
              </a:rPr>
              <a:t>z roku 1570</a:t>
            </a:r>
            <a:endParaRPr lang="cs-CZ" sz="2400" b="1" dirty="0">
              <a:solidFill>
                <a:srgbClr val="FFFF7D"/>
              </a:solidFill>
              <a:latin typeface="Century Schoolbook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Documents and Settings\Doma\Dokumenty\Obrázky\Vzdělanost\413px-Press1520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57224" y="357166"/>
            <a:ext cx="4143404" cy="6026769"/>
          </a:xfrm>
          <a:prstGeom prst="rect">
            <a:avLst/>
          </a:prstGeom>
          <a:noFill/>
          <a:ln>
            <a:solidFill>
              <a:srgbClr val="FFFF7D"/>
            </a:solidFill>
          </a:ln>
        </p:spPr>
      </p:pic>
      <p:sp>
        <p:nvSpPr>
          <p:cNvPr id="3" name="TextovéPole 2"/>
          <p:cNvSpPr txBox="1"/>
          <p:nvPr/>
        </p:nvSpPr>
        <p:spPr>
          <a:xfrm>
            <a:off x="5357818" y="1571612"/>
            <a:ext cx="34804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FF7D"/>
                </a:solidFill>
                <a:latin typeface="Century Schoolbook" pitchFamily="18" charset="0"/>
              </a:rPr>
              <a:t>Tiskárna v roce 1520</a:t>
            </a:r>
            <a:endParaRPr lang="cs-CZ" sz="2400" b="1" dirty="0">
              <a:solidFill>
                <a:srgbClr val="FFFF7D"/>
              </a:solidFill>
              <a:latin typeface="Century Schoolbook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1" name="Picture 3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14942" y="2071678"/>
            <a:ext cx="3073400" cy="4500563"/>
          </a:xfrm>
          <a:prstGeom prst="rect">
            <a:avLst/>
          </a:prstGeom>
          <a:noFill/>
          <a:ln w="9525">
            <a:solidFill>
              <a:srgbClr val="FFFF7D"/>
            </a:solidFill>
            <a:miter lim="800000"/>
            <a:headEnd/>
            <a:tailEnd/>
          </a:ln>
          <a:effectLst/>
        </p:spPr>
      </p:pic>
      <p:pic>
        <p:nvPicPr>
          <p:cNvPr id="7170" name="Picture 2" descr="C:\Documents and Settings\Doma\Dokumenty\Obrázky\Vzdělanost\409px-Melantrich04[1].jpg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28662" y="2071678"/>
            <a:ext cx="3068638" cy="4494213"/>
          </a:xfrm>
          <a:prstGeom prst="rect">
            <a:avLst/>
          </a:prstGeom>
          <a:noFill/>
          <a:ln>
            <a:solidFill>
              <a:srgbClr val="FFFF7D"/>
            </a:solidFill>
          </a:ln>
        </p:spPr>
      </p:pic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571472" y="285728"/>
            <a:ext cx="8229600" cy="1960563"/>
          </a:xfrm>
        </p:spPr>
        <p:txBody>
          <a:bodyPr>
            <a:normAutofit fontScale="90000"/>
          </a:bodyPr>
          <a:lstStyle/>
          <a:p>
            <a:pPr algn="ctr"/>
            <a:r>
              <a:rPr lang="cs-CZ" sz="2700" b="1" dirty="0" smtClean="0">
                <a:solidFill>
                  <a:srgbClr val="FFFF7D"/>
                </a:solidFill>
                <a:effectLst/>
                <a:latin typeface="Century Schoolbook" pitchFamily="18" charset="0"/>
              </a:rPr>
              <a:t>  </a:t>
            </a:r>
            <a:r>
              <a:rPr lang="cs-CZ" sz="2700" b="1" dirty="0" smtClean="0">
                <a:solidFill>
                  <a:srgbClr val="FFFF00"/>
                </a:solidFill>
                <a:latin typeface="Century Schoolbook" pitchFamily="18" charset="0"/>
              </a:rPr>
              <a:t>Strana z </a:t>
            </a:r>
            <a:r>
              <a:rPr lang="cs-CZ" sz="2700" b="1" dirty="0" err="1" smtClean="0">
                <a:solidFill>
                  <a:srgbClr val="FFFF00"/>
                </a:solidFill>
                <a:latin typeface="Century Schoolbook" pitchFamily="18" charset="0"/>
              </a:rPr>
              <a:t>Mattioliho</a:t>
            </a:r>
            <a:r>
              <a:rPr lang="cs-CZ" sz="2700" b="1" dirty="0" smtClean="0">
                <a:solidFill>
                  <a:srgbClr val="FFFF00"/>
                </a:solidFill>
                <a:latin typeface="Century Schoolbook" pitchFamily="18" charset="0"/>
              </a:rPr>
              <a:t> herbáře a rytina z</a:t>
            </a:r>
            <a:r>
              <a:rPr lang="cs-CZ" sz="2700" dirty="0" smtClean="0">
                <a:solidFill>
                  <a:srgbClr val="FFFF00"/>
                </a:solidFill>
              </a:rPr>
              <a:t> </a:t>
            </a:r>
            <a:r>
              <a:rPr lang="cs-CZ" sz="2700" b="1" dirty="0" smtClean="0">
                <a:solidFill>
                  <a:srgbClr val="FFFF00"/>
                </a:solidFill>
                <a:latin typeface="Century Schoolbook" pitchFamily="18" charset="0"/>
              </a:rPr>
              <a:t>knihy Práva a zřízení zemská Českého království od Vřesovce z Vřesové z roku 1564</a:t>
            </a:r>
            <a:br>
              <a:rPr lang="cs-CZ" sz="2700" b="1" dirty="0" smtClean="0">
                <a:solidFill>
                  <a:srgbClr val="FFFF00"/>
                </a:solidFill>
                <a:latin typeface="Century Schoolbook" pitchFamily="18" charset="0"/>
              </a:rPr>
            </a:br>
            <a:r>
              <a:rPr lang="cs-CZ" sz="2700" b="1" dirty="0" smtClean="0">
                <a:solidFill>
                  <a:srgbClr val="FFFF00"/>
                </a:solidFill>
                <a:latin typeface="Century Schoolbook" pitchFamily="18" charset="0"/>
              </a:rPr>
              <a:t>Obě knihy vydala </a:t>
            </a:r>
            <a:r>
              <a:rPr lang="cs-CZ" sz="2700" b="1" dirty="0" err="1" smtClean="0">
                <a:solidFill>
                  <a:srgbClr val="FFFF00"/>
                </a:solidFill>
                <a:latin typeface="Century Schoolbook" pitchFamily="18" charset="0"/>
              </a:rPr>
              <a:t>Melantrichova</a:t>
            </a:r>
            <a:r>
              <a:rPr lang="cs-CZ" sz="2700" b="1" dirty="0" smtClean="0">
                <a:solidFill>
                  <a:srgbClr val="FFFF00"/>
                </a:solidFill>
                <a:latin typeface="Century Schoolbook" pitchFamily="18" charset="0"/>
              </a:rPr>
              <a:t> tiskárna</a:t>
            </a:r>
            <a:r>
              <a:rPr lang="cs-CZ" sz="2700" b="1" dirty="0" smtClean="0">
                <a:solidFill>
                  <a:srgbClr val="FFFF00"/>
                </a:solidFill>
                <a:effectLst/>
                <a:latin typeface="Century Schoolbook" pitchFamily="18" charset="0"/>
              </a:rPr>
              <a:t/>
            </a:r>
            <a:br>
              <a:rPr lang="cs-CZ" sz="2700" b="1" dirty="0" smtClean="0">
                <a:solidFill>
                  <a:srgbClr val="FFFF00"/>
                </a:solidFill>
                <a:effectLst/>
                <a:latin typeface="Century Schoolbook" pitchFamily="18" charset="0"/>
              </a:rPr>
            </a:br>
            <a:r>
              <a:rPr lang="cs-CZ" sz="2700" b="1" dirty="0" smtClean="0">
                <a:solidFill>
                  <a:srgbClr val="FFFF00"/>
                </a:solidFill>
                <a:effectLst/>
                <a:latin typeface="Century Schoolbook" pitchFamily="18" charset="0"/>
              </a:rPr>
              <a:t> </a:t>
            </a:r>
            <a:endParaRPr lang="cs-CZ" sz="2700" b="1" dirty="0">
              <a:solidFill>
                <a:srgbClr val="FFFF00"/>
              </a:solidFill>
              <a:effectLst/>
              <a:latin typeface="Century Schoolbook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928662" y="285728"/>
            <a:ext cx="735811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FF7D"/>
                </a:solidFill>
                <a:latin typeface="Century Schoolbook" pitchFamily="18" charset="0"/>
              </a:rPr>
              <a:t>Tiskárna Jednoty bratrské</a:t>
            </a:r>
          </a:p>
          <a:p>
            <a:pPr algn="ctr"/>
            <a:r>
              <a:rPr lang="cs-CZ" sz="2400" b="1" dirty="0" smtClean="0">
                <a:solidFill>
                  <a:srgbClr val="FFFF7D"/>
                </a:solidFill>
                <a:latin typeface="Century Schoolbook" pitchFamily="18" charset="0"/>
              </a:rPr>
              <a:t>v Kralicích na Moravě vydala nejcennější vydání bible v 16. století, tzv. Bibli kralickou</a:t>
            </a:r>
            <a:endParaRPr lang="cs-CZ" sz="2400" b="1" dirty="0">
              <a:solidFill>
                <a:srgbClr val="FFFF7D"/>
              </a:solidFill>
              <a:latin typeface="Century Schoolbook" pitchFamily="18" charset="0"/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58" y="2000240"/>
            <a:ext cx="4357718" cy="4146178"/>
          </a:xfrm>
          <a:prstGeom prst="rect">
            <a:avLst/>
          </a:prstGeom>
          <a:noFill/>
          <a:ln w="9525">
            <a:solidFill>
              <a:srgbClr val="FFFF7D"/>
            </a:solidFill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5072066" y="2000240"/>
            <a:ext cx="3671198" cy="37856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FFB9"/>
                </a:solidFill>
                <a:latin typeface="Century Schoolbook" pitchFamily="18" charset="0"/>
              </a:rPr>
              <a:t>Text bible je překlad</a:t>
            </a:r>
          </a:p>
          <a:p>
            <a:r>
              <a:rPr lang="cs-CZ" sz="2400" dirty="0" smtClean="0">
                <a:solidFill>
                  <a:srgbClr val="FFFFB9"/>
                </a:solidFill>
                <a:latin typeface="Century Schoolbook" pitchFamily="18" charset="0"/>
              </a:rPr>
              <a:t>přímo z hebrejštiny,</a:t>
            </a:r>
          </a:p>
          <a:p>
            <a:r>
              <a:rPr lang="cs-CZ" sz="2400" dirty="0" smtClean="0">
                <a:solidFill>
                  <a:srgbClr val="FFFFB9"/>
                </a:solidFill>
                <a:latin typeface="Century Schoolbook" pitchFamily="18" charset="0"/>
              </a:rPr>
              <a:t>aramejštiny a řečtiny. </a:t>
            </a:r>
          </a:p>
          <a:p>
            <a:r>
              <a:rPr lang="cs-CZ" sz="2400" dirty="0" smtClean="0">
                <a:solidFill>
                  <a:srgbClr val="FFFFB9"/>
                </a:solidFill>
                <a:latin typeface="Century Schoolbook" pitchFamily="18" charset="0"/>
              </a:rPr>
              <a:t>Je doplněna rozsáhlými</a:t>
            </a:r>
          </a:p>
          <a:p>
            <a:r>
              <a:rPr lang="cs-CZ" sz="2400" dirty="0" smtClean="0">
                <a:solidFill>
                  <a:srgbClr val="FFFFB9"/>
                </a:solidFill>
                <a:latin typeface="Century Schoolbook" pitchFamily="18" charset="0"/>
              </a:rPr>
              <a:t>komentáři k textu, proto</a:t>
            </a:r>
          </a:p>
          <a:p>
            <a:r>
              <a:rPr lang="cs-CZ" sz="2400" dirty="0" smtClean="0">
                <a:solidFill>
                  <a:srgbClr val="FFFFB9"/>
                </a:solidFill>
                <a:latin typeface="Century Schoolbook" pitchFamily="18" charset="0"/>
              </a:rPr>
              <a:t>vyšla v šesti svazcích.</a:t>
            </a:r>
          </a:p>
          <a:p>
            <a:r>
              <a:rPr lang="cs-CZ" sz="2400" dirty="0" smtClean="0">
                <a:solidFill>
                  <a:srgbClr val="FFFFB9"/>
                </a:solidFill>
                <a:latin typeface="Century Schoolbook" pitchFamily="18" charset="0"/>
              </a:rPr>
              <a:t>Překlad Bible kralické</a:t>
            </a:r>
          </a:p>
          <a:p>
            <a:r>
              <a:rPr lang="cs-CZ" sz="2400" dirty="0" smtClean="0">
                <a:solidFill>
                  <a:srgbClr val="FFFFB9"/>
                </a:solidFill>
                <a:latin typeface="Century Schoolbook" pitchFamily="18" charset="0"/>
              </a:rPr>
              <a:t>je považován za doklad</a:t>
            </a:r>
          </a:p>
          <a:p>
            <a:r>
              <a:rPr lang="cs-CZ" sz="2400" dirty="0" smtClean="0">
                <a:solidFill>
                  <a:srgbClr val="FFFFB9"/>
                </a:solidFill>
                <a:latin typeface="Century Schoolbook" pitchFamily="18" charset="0"/>
              </a:rPr>
              <a:t>vysoké úrovně </a:t>
            </a:r>
          </a:p>
          <a:p>
            <a:r>
              <a:rPr lang="cs-CZ" sz="2400" dirty="0" smtClean="0">
                <a:solidFill>
                  <a:srgbClr val="FFFFB9"/>
                </a:solidFill>
                <a:latin typeface="Century Schoolbook" pitchFamily="18" charset="0"/>
              </a:rPr>
              <a:t>renesanční češtiny. </a:t>
            </a:r>
            <a:endParaRPr lang="cs-CZ" sz="2400" dirty="0">
              <a:solidFill>
                <a:srgbClr val="FFFFB9"/>
              </a:solidFill>
              <a:latin typeface="Century Schoolbook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28572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</a:t>
            </a:r>
            <a:br>
              <a:rPr lang="cs-CZ" dirty="0" smtClean="0"/>
            </a:br>
            <a:r>
              <a:rPr lang="cs-CZ" dirty="0" smtClean="0">
                <a:solidFill>
                  <a:srgbClr val="FFFF00"/>
                </a:solidFill>
              </a:rPr>
              <a:t>Hudba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Clr>
                <a:srgbClr val="FFC000"/>
              </a:buClr>
            </a:pPr>
            <a:r>
              <a:rPr lang="cs-CZ" sz="2400" b="1" dirty="0" smtClean="0">
                <a:solidFill>
                  <a:srgbClr val="FFFFB9"/>
                </a:solidFill>
                <a:latin typeface="Century Schoolbook" pitchFamily="18" charset="0"/>
              </a:rPr>
              <a:t>Vznikaly stálé hudební soubory na zámcích, např. na rožmberských sídlech.</a:t>
            </a:r>
          </a:p>
          <a:p>
            <a:pPr>
              <a:buClr>
                <a:srgbClr val="FFC000"/>
              </a:buClr>
            </a:pPr>
            <a:r>
              <a:rPr lang="cs-CZ" sz="2400" b="1" dirty="0" smtClean="0">
                <a:solidFill>
                  <a:srgbClr val="FFFFB9"/>
                </a:solidFill>
                <a:latin typeface="Century Schoolbook" pitchFamily="18" charset="0"/>
              </a:rPr>
              <a:t>Na Pražském hradě vznikla císařská kapela.</a:t>
            </a:r>
          </a:p>
          <a:p>
            <a:pPr>
              <a:buClr>
                <a:srgbClr val="FFC000"/>
              </a:buClr>
            </a:pPr>
            <a:r>
              <a:rPr lang="cs-CZ" sz="2400" b="1" dirty="0" smtClean="0">
                <a:solidFill>
                  <a:srgbClr val="FFFFB9"/>
                </a:solidFill>
                <a:latin typeface="Century Schoolbook" pitchFamily="18" charset="0"/>
              </a:rPr>
              <a:t>Hudbu se provozovala v kostelech a tradici husitského chorálu rozvíjela literátská bratrstva.</a:t>
            </a:r>
          </a:p>
          <a:p>
            <a:pPr>
              <a:buClr>
                <a:srgbClr val="FFC000"/>
              </a:buClr>
            </a:pPr>
            <a:r>
              <a:rPr lang="cs-CZ" sz="2400" b="1" dirty="0" smtClean="0">
                <a:solidFill>
                  <a:srgbClr val="FFFFB9"/>
                </a:solidFill>
                <a:latin typeface="Century Schoolbook" pitchFamily="18" charset="0"/>
              </a:rPr>
              <a:t>Tiskem vycházely záznamy hudebních děl i kancionály.</a:t>
            </a:r>
            <a:endParaRPr lang="cs-CZ" sz="2400" b="1" dirty="0">
              <a:solidFill>
                <a:srgbClr val="FFFFB9"/>
              </a:solidFill>
              <a:latin typeface="Century Schoolbook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71736" y="1857364"/>
            <a:ext cx="3558951" cy="4695621"/>
          </a:xfrm>
          <a:prstGeom prst="rect">
            <a:avLst/>
          </a:prstGeom>
          <a:noFill/>
          <a:ln w="9525">
            <a:solidFill>
              <a:srgbClr val="FFFF7D"/>
            </a:solidFill>
            <a:miter lim="800000"/>
            <a:headEnd/>
            <a:tailEnd/>
          </a:ln>
          <a:effectLst/>
        </p:spPr>
      </p:pic>
      <p:sp>
        <p:nvSpPr>
          <p:cNvPr id="3" name="TextovéPole 2"/>
          <p:cNvSpPr txBox="1"/>
          <p:nvPr/>
        </p:nvSpPr>
        <p:spPr>
          <a:xfrm>
            <a:off x="2214546" y="428604"/>
            <a:ext cx="442140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FF7D"/>
                </a:solidFill>
                <a:latin typeface="Century Schoolbook" pitchFamily="18" charset="0"/>
              </a:rPr>
              <a:t>Adam Michna z </a:t>
            </a:r>
            <a:r>
              <a:rPr lang="cs-CZ" sz="2400" b="1" dirty="0" err="1" smtClean="0">
                <a:solidFill>
                  <a:srgbClr val="FFFF7D"/>
                </a:solidFill>
                <a:latin typeface="Century Schoolbook" pitchFamily="18" charset="0"/>
              </a:rPr>
              <a:t>Otradovic</a:t>
            </a:r>
            <a:r>
              <a:rPr lang="cs-CZ" sz="2400" b="1" dirty="0" smtClean="0">
                <a:solidFill>
                  <a:srgbClr val="FFFF7D"/>
                </a:solidFill>
                <a:latin typeface="Century Schoolbook" pitchFamily="18" charset="0"/>
              </a:rPr>
              <a:t>:</a:t>
            </a:r>
          </a:p>
          <a:p>
            <a:pPr algn="ctr"/>
            <a:r>
              <a:rPr lang="cs-CZ" sz="2400" b="1" dirty="0" smtClean="0">
                <a:solidFill>
                  <a:srgbClr val="FFFF7D"/>
                </a:solidFill>
                <a:latin typeface="Century Schoolbook" pitchFamily="18" charset="0"/>
              </a:rPr>
              <a:t>Česká mariánská muzika</a:t>
            </a:r>
          </a:p>
          <a:p>
            <a:pPr algn="ctr"/>
            <a:r>
              <a:rPr lang="cs-CZ" sz="2400" b="1" dirty="0" smtClean="0">
                <a:solidFill>
                  <a:srgbClr val="FFFF7D"/>
                </a:solidFill>
                <a:latin typeface="Century Schoolbook" pitchFamily="18" charset="0"/>
              </a:rPr>
              <a:t>Titulní list  </a:t>
            </a:r>
            <a:endParaRPr lang="cs-CZ" sz="2400" b="1" dirty="0">
              <a:solidFill>
                <a:srgbClr val="FFFF7D"/>
              </a:solidFill>
              <a:latin typeface="Century Schoolbook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57290" y="1643050"/>
            <a:ext cx="6543727" cy="4786346"/>
          </a:xfrm>
          <a:prstGeom prst="rect">
            <a:avLst/>
          </a:prstGeom>
          <a:noFill/>
          <a:ln w="9525">
            <a:solidFill>
              <a:srgbClr val="FFFF7D"/>
            </a:solidFill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785786" y="357166"/>
            <a:ext cx="782938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FF7D"/>
                </a:solidFill>
                <a:latin typeface="Century Schoolbook" pitchFamily="18" charset="0"/>
              </a:rPr>
              <a:t>Kostelní sbor</a:t>
            </a:r>
          </a:p>
          <a:p>
            <a:pPr algn="ctr"/>
            <a:r>
              <a:rPr lang="cs-CZ" sz="2400" b="1" dirty="0" smtClean="0">
                <a:solidFill>
                  <a:srgbClr val="FFFF7D"/>
                </a:solidFill>
                <a:latin typeface="Century Schoolbook" pitchFamily="18" charset="0"/>
              </a:rPr>
              <a:t>Výřez z titulní strany </a:t>
            </a:r>
            <a:r>
              <a:rPr lang="cs-CZ" sz="2400" b="1" dirty="0" err="1" smtClean="0">
                <a:solidFill>
                  <a:srgbClr val="FFFF7D"/>
                </a:solidFill>
                <a:latin typeface="Century Schoolbook" pitchFamily="18" charset="0"/>
              </a:rPr>
              <a:t>Šamotulského</a:t>
            </a:r>
            <a:r>
              <a:rPr lang="cs-CZ" sz="2400" b="1" dirty="0" smtClean="0">
                <a:solidFill>
                  <a:srgbClr val="FFFF7D"/>
                </a:solidFill>
                <a:latin typeface="Century Schoolbook" pitchFamily="18" charset="0"/>
              </a:rPr>
              <a:t> kancionálu</a:t>
            </a:r>
          </a:p>
          <a:p>
            <a:pPr algn="ctr"/>
            <a:r>
              <a:rPr lang="cs-CZ" sz="2400" b="1" dirty="0" smtClean="0">
                <a:solidFill>
                  <a:srgbClr val="FFFF7D"/>
                </a:solidFill>
                <a:latin typeface="Century Schoolbook" pitchFamily="18" charset="0"/>
              </a:rPr>
              <a:t> Jana </a:t>
            </a:r>
            <a:r>
              <a:rPr lang="cs-CZ" sz="2400" b="1" dirty="0" err="1" smtClean="0">
                <a:solidFill>
                  <a:srgbClr val="FFFF7D"/>
                </a:solidFill>
                <a:latin typeface="Century Schoolbook" pitchFamily="18" charset="0"/>
              </a:rPr>
              <a:t>Blahoslava</a:t>
            </a:r>
            <a:endParaRPr lang="cs-CZ" sz="2400" b="1" dirty="0">
              <a:solidFill>
                <a:srgbClr val="FFFF7D"/>
              </a:solidFill>
              <a:latin typeface="Century Schoolbook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  <a:effectLst/>
              </a:rPr>
              <a:t>Filosofie</a:t>
            </a:r>
            <a:endParaRPr lang="cs-CZ" dirty="0">
              <a:solidFill>
                <a:srgbClr val="FFFF00"/>
              </a:solidFill>
              <a:effectLst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46236"/>
            <a:ext cx="8229600" cy="4997473"/>
          </a:xfrm>
        </p:spPr>
        <p:txBody>
          <a:bodyPr>
            <a:normAutofit/>
          </a:bodyPr>
          <a:lstStyle/>
          <a:p>
            <a:pPr>
              <a:buClr>
                <a:srgbClr val="FFC000"/>
              </a:buClr>
            </a:pPr>
            <a:r>
              <a:rPr lang="cs-CZ" sz="2400" b="1" dirty="0" smtClean="0">
                <a:solidFill>
                  <a:srgbClr val="FFFFB9"/>
                </a:solidFill>
                <a:latin typeface="Century Schoolbook" pitchFamily="18" charset="0"/>
              </a:rPr>
              <a:t>Humanistické myšlení přineslo mnoho nových děl, která zohledňovala nový pohled na svět.</a:t>
            </a:r>
          </a:p>
          <a:p>
            <a:pPr>
              <a:buClr>
                <a:srgbClr val="FFC000"/>
              </a:buClr>
            </a:pPr>
            <a:r>
              <a:rPr lang="cs-CZ" sz="2400" b="1" dirty="0" smtClean="0">
                <a:solidFill>
                  <a:srgbClr val="FFFFB9"/>
                </a:solidFill>
                <a:latin typeface="Century Schoolbook" pitchFamily="18" charset="0"/>
              </a:rPr>
              <a:t>V Anglii a později i jinde vznikaly nové školy pro studium humanitních věd.</a:t>
            </a:r>
          </a:p>
          <a:p>
            <a:pPr>
              <a:buClr>
                <a:srgbClr val="FFC000"/>
              </a:buClr>
            </a:pPr>
            <a:r>
              <a:rPr lang="cs-CZ" sz="2400" b="1" dirty="0" smtClean="0">
                <a:solidFill>
                  <a:srgbClr val="FFFFB9"/>
                </a:solidFill>
                <a:latin typeface="Century Schoolbook" pitchFamily="18" charset="0"/>
              </a:rPr>
              <a:t>Filosofové učenci a právníci navazují na antickou filosofii a vzdělanost.</a:t>
            </a:r>
          </a:p>
          <a:p>
            <a:pPr>
              <a:buClr>
                <a:srgbClr val="FFC000"/>
              </a:buClr>
            </a:pPr>
            <a:r>
              <a:rPr lang="cs-CZ" sz="2400" b="1" dirty="0" smtClean="0">
                <a:solidFill>
                  <a:srgbClr val="FFFFB9"/>
                </a:solidFill>
                <a:latin typeface="Century Schoolbook" pitchFamily="18" charset="0"/>
              </a:rPr>
              <a:t>V Anglii proslul rádce Jindřicha VIII. filosof </a:t>
            </a:r>
            <a:r>
              <a:rPr lang="cs-CZ" sz="2400" b="1" dirty="0" smtClean="0">
                <a:solidFill>
                  <a:schemeClr val="accent3">
                    <a:lumMod val="20000"/>
                    <a:lumOff val="80000"/>
                  </a:schemeClr>
                </a:solidFill>
                <a:latin typeface="Century Schoolbook" pitchFamily="18" charset="0"/>
              </a:rPr>
              <a:t>Thomas More</a:t>
            </a:r>
            <a:r>
              <a:rPr lang="cs-CZ" sz="2400" b="1" dirty="0" smtClean="0">
                <a:solidFill>
                  <a:srgbClr val="FFFFB9"/>
                </a:solidFill>
                <a:latin typeface="Century Schoolbook" pitchFamily="18" charset="0"/>
              </a:rPr>
              <a:t>, autor spisu Utopie.</a:t>
            </a:r>
          </a:p>
          <a:p>
            <a:pPr>
              <a:buClr>
                <a:srgbClr val="FFC000"/>
              </a:buClr>
            </a:pPr>
            <a:r>
              <a:rPr lang="cs-CZ" sz="2400" b="1" dirty="0" smtClean="0">
                <a:solidFill>
                  <a:srgbClr val="FFFFB9"/>
                </a:solidFill>
                <a:latin typeface="Century Schoolbook" pitchFamily="18" charset="0"/>
              </a:rPr>
              <a:t>V Nizozemí působil </a:t>
            </a:r>
            <a:r>
              <a:rPr lang="cs-CZ" sz="2400" b="1" u="sng" dirty="0" err="1" smtClean="0">
                <a:solidFill>
                  <a:schemeClr val="accent3">
                    <a:lumMod val="20000"/>
                    <a:lumOff val="80000"/>
                  </a:schemeClr>
                </a:solidFill>
                <a:latin typeface="Century Schoolbook" pitchFamily="18" charset="0"/>
              </a:rPr>
              <a:t>Erasmus</a:t>
            </a:r>
            <a:r>
              <a:rPr lang="cs-CZ" sz="2400" b="1" u="sng" dirty="0" smtClean="0">
                <a:solidFill>
                  <a:schemeClr val="accent3">
                    <a:lumMod val="20000"/>
                    <a:lumOff val="80000"/>
                  </a:schemeClr>
                </a:solidFill>
                <a:latin typeface="Century Schoolbook" pitchFamily="18" charset="0"/>
              </a:rPr>
              <a:t> Rotterdamský</a:t>
            </a:r>
            <a:r>
              <a:rPr lang="cs-CZ" sz="2400" b="1" dirty="0" smtClean="0">
                <a:solidFill>
                  <a:srgbClr val="FFFFB9"/>
                </a:solidFill>
                <a:latin typeface="Century Schoolbook" pitchFamily="18" charset="0"/>
              </a:rPr>
              <a:t>, autor satirického spisu Chvála bláznovství.</a:t>
            </a:r>
          </a:p>
          <a:p>
            <a:pPr>
              <a:buClr>
                <a:srgbClr val="FFC000"/>
              </a:buClr>
            </a:pPr>
            <a:r>
              <a:rPr lang="cs-CZ" sz="2400" b="1" dirty="0" smtClean="0">
                <a:solidFill>
                  <a:srgbClr val="FFFFB9"/>
                </a:solidFill>
                <a:latin typeface="Century Schoolbook" pitchFamily="18" charset="0"/>
              </a:rPr>
              <a:t>V Čechách vynikal všestranným dílem biskup</a:t>
            </a:r>
          </a:p>
          <a:p>
            <a:pPr>
              <a:buClr>
                <a:srgbClr val="FFC000"/>
              </a:buClr>
              <a:buNone/>
            </a:pPr>
            <a:r>
              <a:rPr lang="cs-CZ" sz="2400" b="1" dirty="0" smtClean="0">
                <a:solidFill>
                  <a:srgbClr val="FFFFB9"/>
                </a:solidFill>
                <a:latin typeface="Century Schoolbook" pitchFamily="18" charset="0"/>
              </a:rPr>
              <a:t>	Jednoty bratrské </a:t>
            </a:r>
            <a:r>
              <a:rPr lang="cs-CZ" sz="2400" b="1" dirty="0" smtClean="0">
                <a:solidFill>
                  <a:schemeClr val="accent3">
                    <a:lumMod val="20000"/>
                    <a:lumOff val="80000"/>
                  </a:schemeClr>
                </a:solidFill>
                <a:latin typeface="Century Schoolbook" pitchFamily="18" charset="0"/>
              </a:rPr>
              <a:t>Jan Blahoslav</a:t>
            </a:r>
            <a:r>
              <a:rPr lang="cs-CZ" sz="2400" b="1" dirty="0" smtClean="0">
                <a:solidFill>
                  <a:srgbClr val="FFFFB9"/>
                </a:solidFill>
                <a:latin typeface="Century Schoolbook" pitchFamily="18" charset="0"/>
              </a:rPr>
              <a:t> a právník 	</a:t>
            </a:r>
            <a:r>
              <a:rPr lang="cs-CZ" sz="2400" b="1" dirty="0" err="1" smtClean="0">
                <a:solidFill>
                  <a:schemeClr val="accent3">
                    <a:lumMod val="20000"/>
                    <a:lumOff val="80000"/>
                  </a:schemeClr>
                </a:solidFill>
                <a:latin typeface="Century Schoolbook" pitchFamily="18" charset="0"/>
              </a:rPr>
              <a:t>Viktorin</a:t>
            </a:r>
            <a:r>
              <a:rPr lang="cs-CZ" sz="2400" b="1" dirty="0" smtClean="0">
                <a:solidFill>
                  <a:schemeClr val="accent3">
                    <a:lumMod val="20000"/>
                    <a:lumOff val="80000"/>
                  </a:schemeClr>
                </a:solidFill>
                <a:latin typeface="Century Schoolbook" pitchFamily="18" charset="0"/>
              </a:rPr>
              <a:t> Kornel ze </a:t>
            </a:r>
            <a:r>
              <a:rPr lang="cs-CZ" sz="2400" b="1" dirty="0" err="1" smtClean="0">
                <a:solidFill>
                  <a:schemeClr val="accent3">
                    <a:lumMod val="20000"/>
                    <a:lumOff val="80000"/>
                  </a:schemeClr>
                </a:solidFill>
                <a:latin typeface="Century Schoolbook" pitchFamily="18" charset="0"/>
              </a:rPr>
              <a:t>Všehrd</a:t>
            </a:r>
            <a:r>
              <a:rPr lang="cs-CZ" sz="2400" b="1" dirty="0" smtClean="0">
                <a:solidFill>
                  <a:srgbClr val="FFFFB9"/>
                </a:solidFill>
                <a:latin typeface="Century Schoolbook" pitchFamily="18" charset="0"/>
              </a:rPr>
              <a:t>.</a:t>
            </a:r>
          </a:p>
          <a:p>
            <a:endParaRPr lang="cs-CZ" sz="2400" b="1" dirty="0">
              <a:latin typeface="Century Schoolbook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  <a:effectLst/>
              </a:rPr>
              <a:t>Manýrismus</a:t>
            </a:r>
            <a:endParaRPr lang="cs-CZ" dirty="0">
              <a:solidFill>
                <a:srgbClr val="FFFF00"/>
              </a:solidFill>
              <a:effectLst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>
                <a:solidFill>
                  <a:srgbClr val="FFFFB9"/>
                </a:solidFill>
                <a:latin typeface="Century Schoolbook" pitchFamily="18" charset="0"/>
              </a:rPr>
              <a:t>Nový umělecký směr, který se v malířství, ale takém v sochařství a architektuře </a:t>
            </a:r>
            <a:r>
              <a:rPr lang="cs-CZ" sz="2400" b="1" dirty="0" smtClean="0">
                <a:solidFill>
                  <a:srgbClr val="FFFFB9"/>
                </a:solidFill>
                <a:latin typeface="Century Schoolbook" pitchFamily="18" charset="0"/>
              </a:rPr>
              <a:t>objevil </a:t>
            </a:r>
            <a:r>
              <a:rPr lang="cs-CZ" sz="2400" b="1" dirty="0" smtClean="0">
                <a:solidFill>
                  <a:srgbClr val="FFFFB9"/>
                </a:solidFill>
                <a:latin typeface="Century Schoolbook" pitchFamily="18" charset="0"/>
              </a:rPr>
              <a:t>v 2. polovině 16. století. </a:t>
            </a:r>
          </a:p>
          <a:p>
            <a:r>
              <a:rPr lang="cs-CZ" sz="2400" b="1" dirty="0" smtClean="0">
                <a:solidFill>
                  <a:srgbClr val="FFFFB9"/>
                </a:solidFill>
                <a:latin typeface="Century Schoolbook" pitchFamily="18" charset="0"/>
              </a:rPr>
              <a:t>Projevuje se dokonalostí malířské techniky a</a:t>
            </a:r>
          </a:p>
          <a:p>
            <a:pPr>
              <a:buNone/>
            </a:pPr>
            <a:r>
              <a:rPr lang="cs-CZ" sz="2400" b="1" dirty="0" smtClean="0">
                <a:solidFill>
                  <a:srgbClr val="FFFFB9"/>
                </a:solidFill>
                <a:latin typeface="Century Schoolbook" pitchFamily="18" charset="0"/>
              </a:rPr>
              <a:t>	zaměřením na detail.</a:t>
            </a:r>
          </a:p>
          <a:p>
            <a:r>
              <a:rPr lang="cs-CZ" sz="2400" b="1" dirty="0" smtClean="0">
                <a:solidFill>
                  <a:srgbClr val="FFFFB9"/>
                </a:solidFill>
                <a:latin typeface="Century Schoolbook" pitchFamily="18" charset="0"/>
              </a:rPr>
              <a:t>V Čechách se objevil manýrismus na dvoře Rudolfa II., kde působili slavní malíři </a:t>
            </a:r>
            <a:r>
              <a:rPr lang="cs-CZ" sz="2400" b="1" dirty="0" smtClean="0">
                <a:solidFill>
                  <a:schemeClr val="accent3">
                    <a:lumMod val="20000"/>
                    <a:lumOff val="80000"/>
                  </a:schemeClr>
                </a:solidFill>
                <a:latin typeface="Century Schoolbook" pitchFamily="18" charset="0"/>
              </a:rPr>
              <a:t>Adrien </a:t>
            </a:r>
            <a:r>
              <a:rPr lang="cs-CZ" sz="2400" b="1" dirty="0" smtClean="0">
                <a:solidFill>
                  <a:schemeClr val="accent3">
                    <a:lumMod val="20000"/>
                    <a:lumOff val="80000"/>
                  </a:schemeClr>
                </a:solidFill>
                <a:latin typeface="Century Schoolbook" pitchFamily="18" charset="0"/>
              </a:rPr>
              <a:t>de </a:t>
            </a:r>
            <a:r>
              <a:rPr lang="cs-CZ" sz="2400" b="1" dirty="0" err="1" smtClean="0">
                <a:solidFill>
                  <a:schemeClr val="accent3">
                    <a:lumMod val="20000"/>
                    <a:lumOff val="80000"/>
                  </a:schemeClr>
                </a:solidFill>
                <a:latin typeface="Century Schoolbook" pitchFamily="18" charset="0"/>
              </a:rPr>
              <a:t>Vries</a:t>
            </a:r>
            <a:r>
              <a:rPr lang="cs-CZ" sz="2400" b="1" dirty="0" smtClean="0">
                <a:solidFill>
                  <a:schemeClr val="accent3">
                    <a:lumMod val="20000"/>
                    <a:lumOff val="80000"/>
                  </a:schemeClr>
                </a:solidFill>
                <a:latin typeface="Century Schoolbook" pitchFamily="18" charset="0"/>
              </a:rPr>
              <a:t> a </a:t>
            </a:r>
            <a:r>
              <a:rPr lang="cs-CZ" sz="2400" b="1" dirty="0" err="1" smtClean="0">
                <a:solidFill>
                  <a:schemeClr val="accent3">
                    <a:lumMod val="20000"/>
                    <a:lumOff val="80000"/>
                  </a:schemeClr>
                </a:solidFill>
                <a:latin typeface="Century Schoolbook" pitchFamily="18" charset="0"/>
              </a:rPr>
              <a:t>Guiseppe</a:t>
            </a:r>
            <a:r>
              <a:rPr lang="cs-CZ" sz="2400" b="1" dirty="0" smtClean="0">
                <a:solidFill>
                  <a:schemeClr val="accent3">
                    <a:lumMod val="20000"/>
                    <a:lumOff val="80000"/>
                  </a:schemeClr>
                </a:solidFill>
                <a:latin typeface="Century Schoolbook" pitchFamily="18" charset="0"/>
              </a:rPr>
              <a:t> </a:t>
            </a:r>
            <a:r>
              <a:rPr lang="cs-CZ" sz="2400" b="1" dirty="0" err="1" smtClean="0">
                <a:solidFill>
                  <a:schemeClr val="accent3">
                    <a:lumMod val="20000"/>
                    <a:lumOff val="80000"/>
                  </a:schemeClr>
                </a:solidFill>
                <a:latin typeface="Century Schoolbook" pitchFamily="18" charset="0"/>
              </a:rPr>
              <a:t>Arcimboldo</a:t>
            </a:r>
            <a:r>
              <a:rPr lang="cs-CZ" sz="2400" b="1" dirty="0" smtClean="0">
                <a:solidFill>
                  <a:srgbClr val="FFFFB9"/>
                </a:solidFill>
                <a:latin typeface="Century Schoolbook" pitchFamily="18" charset="0"/>
              </a:rPr>
              <a:t>.	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C:\Documents and Settings\Doma\Dokumenty\Obrázky\Vzdělanost\488px-Arcimboldovertemnus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57224" y="1071545"/>
            <a:ext cx="4214842" cy="5180117"/>
          </a:xfrm>
          <a:prstGeom prst="rect">
            <a:avLst/>
          </a:prstGeom>
          <a:noFill/>
          <a:ln>
            <a:solidFill>
              <a:srgbClr val="FFFF7D"/>
            </a:solidFill>
          </a:ln>
        </p:spPr>
      </p:pic>
      <p:sp>
        <p:nvSpPr>
          <p:cNvPr id="3" name="TextovéPole 2"/>
          <p:cNvSpPr txBox="1"/>
          <p:nvPr/>
        </p:nvSpPr>
        <p:spPr>
          <a:xfrm>
            <a:off x="5286380" y="1214422"/>
            <a:ext cx="3720890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FF7D"/>
                </a:solidFill>
                <a:latin typeface="Century Schoolbook" pitchFamily="18" charset="0"/>
              </a:rPr>
              <a:t>Alegorický portrét</a:t>
            </a:r>
          </a:p>
          <a:p>
            <a:r>
              <a:rPr lang="cs-CZ" sz="2400" b="1" dirty="0" smtClean="0">
                <a:solidFill>
                  <a:srgbClr val="FFFF7D"/>
                </a:solidFill>
                <a:latin typeface="Century Schoolbook" pitchFamily="18" charset="0"/>
              </a:rPr>
              <a:t>Rudolfa II. </a:t>
            </a:r>
          </a:p>
          <a:p>
            <a:r>
              <a:rPr lang="cs-CZ" sz="2400" b="1" dirty="0" smtClean="0">
                <a:solidFill>
                  <a:srgbClr val="FFFF7D"/>
                </a:solidFill>
                <a:latin typeface="Century Schoolbook" pitchFamily="18" charset="0"/>
              </a:rPr>
              <a:t>namaloval malíř </a:t>
            </a:r>
          </a:p>
          <a:p>
            <a:r>
              <a:rPr lang="cs-CZ" sz="2400" b="1" dirty="0" err="1" smtClean="0">
                <a:solidFill>
                  <a:srgbClr val="FFFF7D"/>
                </a:solidFill>
                <a:latin typeface="Century Schoolbook" pitchFamily="18" charset="0"/>
              </a:rPr>
              <a:t>Giuseppe</a:t>
            </a:r>
            <a:r>
              <a:rPr lang="cs-CZ" sz="2400" b="1" dirty="0" smtClean="0">
                <a:solidFill>
                  <a:srgbClr val="FFFF7D"/>
                </a:solidFill>
                <a:latin typeface="Century Schoolbook" pitchFamily="18" charset="0"/>
              </a:rPr>
              <a:t> </a:t>
            </a:r>
            <a:r>
              <a:rPr lang="cs-CZ" sz="2400" b="1" dirty="0" err="1" smtClean="0">
                <a:solidFill>
                  <a:srgbClr val="FFFF7D"/>
                </a:solidFill>
                <a:latin typeface="Century Schoolbook" pitchFamily="18" charset="0"/>
              </a:rPr>
              <a:t>Arcimboldo</a:t>
            </a:r>
            <a:endParaRPr lang="cs-CZ" sz="2400" b="1" dirty="0">
              <a:solidFill>
                <a:srgbClr val="FFFF7D"/>
              </a:solidFill>
              <a:latin typeface="Century Schoolbook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5786" y="857232"/>
            <a:ext cx="4213223" cy="5098353"/>
          </a:xfrm>
          <a:prstGeom prst="rect">
            <a:avLst/>
          </a:prstGeom>
          <a:noFill/>
          <a:ln w="9525">
            <a:solidFill>
              <a:srgbClr val="FFFF7D"/>
            </a:solidFill>
            <a:miter lim="800000"/>
            <a:headEnd/>
            <a:tailEnd/>
          </a:ln>
          <a:effectLst/>
        </p:spPr>
      </p:pic>
      <p:sp>
        <p:nvSpPr>
          <p:cNvPr id="3" name="TextovéPole 2"/>
          <p:cNvSpPr txBox="1"/>
          <p:nvPr/>
        </p:nvSpPr>
        <p:spPr>
          <a:xfrm>
            <a:off x="5214942" y="1643050"/>
            <a:ext cx="372089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rgbClr val="FFFF7D"/>
                </a:solidFill>
                <a:latin typeface="Century Schoolbook" pitchFamily="18" charset="0"/>
              </a:rPr>
              <a:t>Giuseppe</a:t>
            </a:r>
            <a:r>
              <a:rPr lang="cs-CZ" sz="2400" b="1" dirty="0" smtClean="0">
                <a:solidFill>
                  <a:srgbClr val="FFFF7D"/>
                </a:solidFill>
                <a:latin typeface="Century Schoolbook" pitchFamily="18" charset="0"/>
              </a:rPr>
              <a:t> </a:t>
            </a:r>
            <a:r>
              <a:rPr lang="cs-CZ" sz="2400" b="1" dirty="0" err="1" smtClean="0">
                <a:solidFill>
                  <a:srgbClr val="FFFF7D"/>
                </a:solidFill>
                <a:latin typeface="Century Schoolbook" pitchFamily="18" charset="0"/>
              </a:rPr>
              <a:t>Arcimboldo</a:t>
            </a:r>
            <a:r>
              <a:rPr lang="cs-CZ" sz="2400" b="1" dirty="0" smtClean="0">
                <a:solidFill>
                  <a:srgbClr val="FFFF7D"/>
                </a:solidFill>
                <a:latin typeface="Century Schoolbook" pitchFamily="18" charset="0"/>
              </a:rPr>
              <a:t>:</a:t>
            </a:r>
          </a:p>
          <a:p>
            <a:r>
              <a:rPr lang="cs-CZ" sz="2400" b="1" dirty="0" smtClean="0">
                <a:solidFill>
                  <a:srgbClr val="FFFF7D"/>
                </a:solidFill>
                <a:latin typeface="Century Schoolbook" pitchFamily="18" charset="0"/>
              </a:rPr>
              <a:t>alegorie Podzimu</a:t>
            </a:r>
            <a:endParaRPr lang="cs-CZ" sz="2400" b="1" dirty="0">
              <a:solidFill>
                <a:srgbClr val="FFFF7D"/>
              </a:solidFill>
              <a:latin typeface="Century Schoolbook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Citováno v licenci </a:t>
            </a:r>
            <a:r>
              <a:rPr lang="cs-CZ" sz="3200" dirty="0" err="1" smtClean="0"/>
              <a:t>Wikimedia</a:t>
            </a:r>
            <a:r>
              <a:rPr lang="cs-CZ" sz="3200" dirty="0" smtClean="0"/>
              <a:t> </a:t>
            </a:r>
            <a:r>
              <a:rPr lang="cs-CZ" sz="3200" dirty="0" err="1" smtClean="0"/>
              <a:t>Commons</a:t>
            </a:r>
            <a:r>
              <a:rPr lang="cs-CZ" sz="3200" dirty="0" smtClean="0"/>
              <a:t> 22. 5. 2013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Clr>
                <a:srgbClr val="FFC000"/>
              </a:buClr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Snímek 4: Kronika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trajánská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2"/>
              </a:rPr>
              <a:t>http://upload.wikimedia.org/wikipedia/commons/thumb/8/84/Str%C3%A1nka_z_Kroniky_trojansk%C3%A9_1468.gif/359px-Str%C3%A1nka_z_Kroniky_trojansk%C3%A9_1468.gif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>
                <a:srgbClr val="FFC000"/>
              </a:buClr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Snímek 7: Kryštof Harant z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Polžic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a Bezdružic. 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3"/>
              </a:rPr>
              <a:t>http://upload.wikimedia.org/wikipedia/commons/7/7d/Krystof_Harant_z_Polzic_a_Bezdruzic.jpg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>
                <a:srgbClr val="FFC000"/>
              </a:buClr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Snímek 8: Jeruzalém.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4"/>
              </a:rPr>
              <a:t>http://upload.wikimedia.org/wikipedia/commons/thumb/6/6d/Jan_Willenberg_-Jeruzal%C3%A9m.png/800px-Jan_Willenberg_-_Jeruzal%C3%A9m.png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>
                <a:srgbClr val="FFC000"/>
              </a:buClr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Snímek 9: Chrám Božího hrobu.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5"/>
              </a:rPr>
              <a:t>http://upload.wikimedia.org/wikipedia/commons/thumb/c/c1/Jan_Willenberg_-Chr%C3%A1m_bo%C5%BE%C3%ADho_hrobu.png/800px-Jan_Willenberg_-Chr%C3%A1m_bo%C5%BE%C3%ADho_hrobu.png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>
                <a:srgbClr val="FFC000"/>
              </a:buClr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Snímek12: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Agricola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.                                                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6"/>
              </a:rPr>
              <a:t>http://upload.wikimedia.org/wikipedia/commons/8/86/Georg_Agricola-Titelblatt.jpg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>
                <a:srgbClr val="FFC000"/>
              </a:buClr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Snímek 14: Mikuláš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Koperník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7"/>
              </a:rPr>
              <a:t>http://upload.wikimedia.org/wikipedia/commons/thumb/f/f2/Nikolaus_Kopernikus.jpg/514px-Nikolaus_Kopernikus.jpg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           </a:t>
            </a:r>
          </a:p>
          <a:p>
            <a:pPr>
              <a:buClr>
                <a:srgbClr val="FFC000"/>
              </a:buCl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	Heliocentrická soustava.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8"/>
              </a:rPr>
              <a:t>http://upload.wikimedia.org/wikipedia/commons/thumb/9/96/1660_engraving_Scenographia_Systematis_Copernicani.jpg/671px-1660_engraving_Scenographia_Systematis_Copernicani.jpg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>
              <a:buClr>
                <a:srgbClr val="FFC000"/>
              </a:buClr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Snímek 16: 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</a:rPr>
              <a:t>Melantrichova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 bible. 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  <a:hlinkClick r:id="rId9"/>
              </a:rPr>
              <a:t>http://upload.wikimedia.org/wikipedia/commons/thumb/9/9e/Melantrich16b.jpg/386px-Melantrich16b.jpg</a:t>
            </a:r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6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200" dirty="0" smtClean="0">
                <a:cs typeface="Times New Roman" pitchFamily="18" charset="0"/>
              </a:rPr>
              <a:t>Citováno v licenci </a:t>
            </a:r>
            <a:r>
              <a:rPr lang="cs-CZ" sz="3200" dirty="0" err="1" smtClean="0">
                <a:cs typeface="Times New Roman" pitchFamily="18" charset="0"/>
              </a:rPr>
              <a:t>Wikimedia</a:t>
            </a:r>
            <a:r>
              <a:rPr lang="cs-CZ" sz="3200" dirty="0" smtClean="0">
                <a:cs typeface="Times New Roman" pitchFamily="18" charset="0"/>
              </a:rPr>
              <a:t> </a:t>
            </a:r>
            <a:r>
              <a:rPr lang="cs-CZ" sz="3200" dirty="0" err="1" smtClean="0">
                <a:cs typeface="Times New Roman" pitchFamily="18" charset="0"/>
              </a:rPr>
              <a:t>Commons</a:t>
            </a:r>
            <a:r>
              <a:rPr lang="cs-CZ" sz="3200" dirty="0" smtClean="0">
                <a:cs typeface="Times New Roman" pitchFamily="18" charset="0"/>
              </a:rPr>
              <a:t> 22. 5. 2013</a:t>
            </a:r>
            <a:endParaRPr lang="cs-CZ" sz="3200" dirty="0"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Clr>
                <a:srgbClr val="FFC000"/>
              </a:buClr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Snímek 17: Jiří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Melantrich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z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Aventina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3"/>
              </a:rPr>
              <a:t>http://upload.wikimedia.org/wikipedia/commons/thumb/8/80/Melantrich47.jpg/800px-Melantrich47.jpg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>
                <a:srgbClr val="FFC000"/>
              </a:buClr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Snímek 18Tiskárna.                  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4"/>
              </a:rPr>
              <a:t>http://upload.wikimedia.org/wikipedia/commons/thumb/e/eb/Press1520.png/413px-Press1520.png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>
                <a:srgbClr val="FFC000"/>
              </a:buClr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Snímek 19: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Mattioliho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Herbář neboli bylinář z roku 1562      </a:t>
            </a:r>
          </a:p>
          <a:p>
            <a:pPr>
              <a:buClr>
                <a:srgbClr val="FFC000"/>
              </a:buCl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5"/>
              </a:rPr>
              <a:t>http://upload.wikimedia.org/wikipedia/commons/thumb/f/f0/Melantrich04.jpg/409px-Melantrich04.jpg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Práva a zřízení zemská Českého království .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6"/>
              </a:rPr>
              <a:t>http://upload.wikimedia.org/wikipedia/commons/thumb/7/7c/Melantrich41.jpg/409px-Melantrich41.jpg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>
                <a:srgbClr val="FFC000"/>
              </a:buClr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Snímek  22: Bible  kralická.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7"/>
              </a:rPr>
              <a:t>http://upload.wikimedia.org/wikipedia/commons/thumb/8/88/Bible_Kralicka.JPG/220px-Bible_Kralicka.JPG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>
                <a:srgbClr val="FFC000"/>
              </a:buClr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Snímek 22: 4eská mariánská muzika. Adam Michna z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Otradovic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8"/>
              </a:rPr>
              <a:t>http://upload.wikimedia.org/wikipedia/commons/thumb/1/13/Michna_Ceska_maryanska_muzyka.jpg/454px-Michna_Ceska_maryanska_muzyka.jpg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>
                <a:srgbClr val="FFC000"/>
              </a:buClr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Snímek 23: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Šamotulský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kancionál. Jan Blahoslav.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9"/>
              </a:rPr>
              <a:t>http://upload.wikimedia.org/wikipedia/commons/4/46/Kancional_Samotulsky.jpg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>
                <a:srgbClr val="FFC000"/>
              </a:buClr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Snímek 26: Rudolf II.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Arcimboldo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0"/>
              </a:rPr>
              <a:t>http://upload.wikimedia.org/wikipedia/commons/thumb/d/d2/Arcimboldovertemnus.jpeg/488px-Arcimboldovertemnus.jpeg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</a:t>
            </a:r>
          </a:p>
          <a:p>
            <a:pPr>
              <a:buClr>
                <a:srgbClr val="FFC000"/>
              </a:buClr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Snímek 27: Podzim..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Arcimboldo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1"/>
              </a:rPr>
              <a:t>http://upload.wikimedia.org/wikipedia/commons/thumb/b/bf/Giuseppe_Arcimboldo_-Autumn%2C_1573.jpg/496px-Giuseppe_Arcimboldo_-_Autumn%2C_1573.jpg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>
                <a:srgbClr val="FFC000"/>
              </a:buClr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Snímek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Vlastní 12">
      <a:dk1>
        <a:srgbClr val="0B9B74"/>
      </a:dk1>
      <a:lt1>
        <a:sysClr val="window" lastClr="FFFFFF"/>
      </a:lt1>
      <a:dk2>
        <a:srgbClr val="387025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FEECF4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636</TotalTime>
  <Words>787</Words>
  <Application>Microsoft Office PowerPoint</Application>
  <PresentationFormat>Předvádění na obrazovce (4:3)</PresentationFormat>
  <Paragraphs>166</Paragraphs>
  <Slides>29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29</vt:i4>
      </vt:variant>
    </vt:vector>
  </HeadingPairs>
  <TitlesOfParts>
    <vt:vector size="31" baseType="lpstr">
      <vt:lpstr>Lití písma</vt:lpstr>
      <vt:lpstr>Motiv sady Office</vt:lpstr>
      <vt:lpstr>Snímek 1</vt:lpstr>
      <vt:lpstr>Rozvoj kultury a vzdělanosti  v 16. století</vt:lpstr>
      <vt:lpstr>Rozvoj vzdělanosti</vt:lpstr>
      <vt:lpstr>Snímek 4</vt:lpstr>
      <vt:lpstr>Rozvoj školství</vt:lpstr>
      <vt:lpstr>Vzdělání šlechty</vt:lpstr>
      <vt:lpstr>Snímek 7</vt:lpstr>
      <vt:lpstr>Snímek 8</vt:lpstr>
      <vt:lpstr>Snímek 9</vt:lpstr>
      <vt:lpstr>Knihovny</vt:lpstr>
      <vt:lpstr>Z české renesanční tvorby</vt:lpstr>
      <vt:lpstr>Snímek 12</vt:lpstr>
      <vt:lpstr>Galerie astronomů</vt:lpstr>
      <vt:lpstr>Snímek 14</vt:lpstr>
      <vt:lpstr>Tiskárny</vt:lpstr>
      <vt:lpstr>Snímek 16</vt:lpstr>
      <vt:lpstr>Snímek 17</vt:lpstr>
      <vt:lpstr>Snímek 18</vt:lpstr>
      <vt:lpstr>  Strana z Mattioliho herbáře a rytina z knihy Práva a zřízení zemská Českého království od Vřesovce z Vřesové z roku 1564 Obě knihy vydala Melantrichova tiskárna  </vt:lpstr>
      <vt:lpstr>Snímek 20</vt:lpstr>
      <vt:lpstr>   Hudba</vt:lpstr>
      <vt:lpstr>Snímek 22</vt:lpstr>
      <vt:lpstr>Snímek 23</vt:lpstr>
      <vt:lpstr>Filosofie</vt:lpstr>
      <vt:lpstr>Manýrismus</vt:lpstr>
      <vt:lpstr>Snímek 26</vt:lpstr>
      <vt:lpstr>Snímek 27</vt:lpstr>
      <vt:lpstr>Citováno v licenci Wikimedia Commons 22. 5. 2013</vt:lpstr>
      <vt:lpstr>Citováno v licenci Wikimedia Commons 22. 5. 2013</vt:lpstr>
    </vt:vector>
  </TitlesOfParts>
  <Company>Domov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Domov</dc:creator>
  <cp:lastModifiedBy>U1</cp:lastModifiedBy>
  <cp:revision>41</cp:revision>
  <dcterms:created xsi:type="dcterms:W3CDTF">2013-05-22T12:42:13Z</dcterms:created>
  <dcterms:modified xsi:type="dcterms:W3CDTF">2013-06-02T19:58:58Z</dcterms:modified>
</cp:coreProperties>
</file>