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A4343BD-92D3-4823-9D72-BDC2B20A0665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3/30/Praha_2005-09-20_n%C3%A1rodn%C3%AD_divadlo.jpg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b/bf/Bohumil_Roubal%C3%ADk_Divadlo_prozat%C3%ADmn%C3%A9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a/ac/Narodni_divadlo_Praha_1881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4/4c/N%C3%A1rodn%C3%AD_divadlo,_interi%C3%A9r_(6)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d/d6/%C5%BDen%C3%AD%C5%A1ek.opona.ND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4/41/N%C3%A1rodn%C3%AD_divadlo,_interi%C3%A9r_(9)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c/cd/N%C3%A1rodn%C3%AD_divadlo,_interi%C3%A9r_(11)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b/b1/N%C3%A1rodn%C3%AD_divadlo,_interi%C3%A9r_(3)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d/dc/Praha,_Nov%C3%A9_M%C4%9Bsto,_N%C3%A1rodn%C3%AD_divadlo,_triga_01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/index.php?title=Special:Search&amp;limit=100&amp;offset=0&amp;redirs=1&amp;profile=default&amp;search=N%C3%A1rodn%C3%AD+divadlo" TargetMode="External"/><Relationship Id="rId3" Type="http://schemas.openxmlformats.org/officeDocument/2006/relationships/hyperlink" Target="http://cs.wikipedia.org/wiki/Soubor:Bohumil_Roubal%C3%ADk_Divadlo_prozat%C3%ADmn%C3%A9.jpg" TargetMode="External"/><Relationship Id="rId7" Type="http://schemas.openxmlformats.org/officeDocument/2006/relationships/hyperlink" Target="http://commons.wikimedia.org/wiki/File:Hynais,_curtain,_1833_.jpg?uselang=cs" TargetMode="External"/><Relationship Id="rId2" Type="http://schemas.openxmlformats.org/officeDocument/2006/relationships/hyperlink" Target="http://cs.wikipedia.org/wiki/Soubor:Praha_2005-09-20_n%C3%A1rodn%C3%AD_divadlo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%C5%BDen%C3%AD%C5%A1ek.opona.ND.jpg?uselang=cs" TargetMode="External"/><Relationship Id="rId5" Type="http://schemas.openxmlformats.org/officeDocument/2006/relationships/hyperlink" Target="http://commons.wikimedia.org/wiki/File:N%C3%A1rodn%C3%AD_divadlo,_interi%C3%A9r_(6).jpg?uselang=cs" TargetMode="External"/><Relationship Id="rId10" Type="http://schemas.openxmlformats.org/officeDocument/2006/relationships/hyperlink" Target="http://commons.wikimedia.org/wiki/File:N%C3%A1rodn%C3%AD_divadlo,detail_souso%C5%A1%C3%AD_na_st%C5%99e%C5%A1e_5566.JPG" TargetMode="External"/><Relationship Id="rId4" Type="http://schemas.openxmlformats.org/officeDocument/2006/relationships/hyperlink" Target="http://commons.wikimedia.org/wiki/File:Narodni_divadlo_Praha_1881.jpg?uselang=cs" TargetMode="External"/><Relationship Id="rId9" Type="http://schemas.openxmlformats.org/officeDocument/2006/relationships/hyperlink" Target="http://commons.wikimedia.org/wiki/File:Praha,_Nov%C3%A9_M%C4%9Bsto,_N%C3%A1rodn%C3%AD_divadlo,_triga_01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2656"/>
            <a:ext cx="5781675" cy="1368152"/>
          </a:xfrm>
          <a:prstGeom prst="rect">
            <a:avLst/>
          </a:prstGeom>
          <a:noFill/>
        </p:spPr>
      </p:pic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683568" y="1628800"/>
            <a:ext cx="8208912" cy="4320480"/>
          </a:xfrm>
        </p:spPr>
        <p:txBody>
          <a:bodyPr>
            <a:normAutofit/>
          </a:bodyPr>
          <a:lstStyle/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Škola: Základní škola Trávníky Otrokovice, příspěvková organizace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Číslo projektu: CZ.1.07/1.4.00/21.2637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Název výukového materiálu: </a:t>
            </a:r>
            <a:r>
              <a:rPr lang="cs-CZ" sz="1600" b="1" dirty="0" smtClean="0">
                <a:solidFill>
                  <a:schemeClr val="tx1"/>
                </a:solidFill>
              </a:rPr>
              <a:t>Národní </a:t>
            </a:r>
            <a:r>
              <a:rPr lang="cs-CZ" sz="1600" b="1" dirty="0" smtClean="0">
                <a:solidFill>
                  <a:schemeClr val="tx1"/>
                </a:solidFill>
              </a:rPr>
              <a:t>divadlo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Autor: Mgr. </a:t>
            </a:r>
            <a:r>
              <a:rPr lang="cs-CZ" sz="1600" dirty="0" smtClean="0">
                <a:solidFill>
                  <a:schemeClr val="tx1"/>
                </a:solidFill>
              </a:rPr>
              <a:t>Oldřiška Vobrová</a:t>
            </a:r>
            <a:endParaRPr lang="cs-CZ" sz="1600" dirty="0" smtClean="0">
              <a:solidFill>
                <a:schemeClr val="tx1"/>
              </a:solidFill>
            </a:endParaRP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Vytvořeno: 6. 2. 2013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Ročník: osmý, devátý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Vzdělávací oblast: Český jazyk a literatura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Vzdělávací obor: Literární výchova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Tematický okruh: Drama, Národní obrození 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Téma: Národní divadlo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Pomůcky: notebook, </a:t>
            </a:r>
            <a:r>
              <a:rPr lang="cs-CZ" sz="1600" dirty="0" err="1" smtClean="0">
                <a:solidFill>
                  <a:schemeClr val="tx1"/>
                </a:solidFill>
              </a:rPr>
              <a:t>dataprojektor</a:t>
            </a:r>
            <a:endParaRPr lang="cs-CZ" sz="1600" dirty="0" smtClean="0">
              <a:solidFill>
                <a:schemeClr val="tx1"/>
              </a:solidFill>
            </a:endParaRP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Anotace: Prezentace slouží k získání poznatků o vzniku a historii Národního divadla, o jeho vývoji, má žákům přiblížit jednu z nejznámějších památek naší historie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6381328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VY_32_INOVACE_04_25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99592" y="5589240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Tato práce je šířena pod licencí CC BY-SA 3.0. Odkazy a citace jsou platné k datu vytvoření této práce. Texty jsou vlastní originální tvorbou autora.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6990"/>
          </a:xfrm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Národní divadlo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17410" name="Picture 2" descr="Soubor:Praha 2005-09-20 národní divadl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556792"/>
            <a:ext cx="6467872" cy="4850904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ovéPole 3"/>
          <p:cNvSpPr txBox="1"/>
          <p:nvPr/>
        </p:nvSpPr>
        <p:spPr>
          <a:xfrm>
            <a:off x="7956376" y="5949281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712968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Národní divadlo </a:t>
            </a:r>
            <a:r>
              <a:rPr lang="cs-CZ" sz="1400" dirty="0" smtClean="0"/>
              <a:t>(dále ND)</a:t>
            </a:r>
          </a:p>
          <a:p>
            <a:endParaRPr lang="cs-CZ" sz="1400" dirty="0" smtClean="0"/>
          </a:p>
          <a:p>
            <a:r>
              <a:rPr lang="cs-CZ" sz="1400" dirty="0" smtClean="0"/>
              <a:t>1850 – </a:t>
            </a:r>
            <a:r>
              <a:rPr lang="cs-CZ" sz="1400" b="1" i="1" dirty="0" smtClean="0"/>
              <a:t>Sbor pro zbudování Národního divadla </a:t>
            </a:r>
            <a:r>
              <a:rPr lang="cs-CZ" sz="1400" dirty="0" smtClean="0"/>
              <a:t>(František Palacký,  František Ladislav </a:t>
            </a:r>
            <a:r>
              <a:rPr lang="cs-CZ" sz="1400" dirty="0" err="1" smtClean="0"/>
              <a:t>Rieger</a:t>
            </a:r>
            <a:r>
              <a:rPr lang="cs-CZ" sz="1400" dirty="0" smtClean="0"/>
              <a:t>, Karel </a:t>
            </a:r>
            <a:r>
              <a:rPr lang="cs-CZ" sz="1400" dirty="0" err="1" smtClean="0"/>
              <a:t>Sladkovský</a:t>
            </a:r>
            <a:r>
              <a:rPr lang="cs-CZ" sz="1400" dirty="0" smtClean="0"/>
              <a:t> …)</a:t>
            </a:r>
          </a:p>
          <a:p>
            <a:r>
              <a:rPr lang="cs-CZ" sz="1400" dirty="0" smtClean="0"/>
              <a:t>Budováno v letech 1850 – 1883 (</a:t>
            </a:r>
            <a:r>
              <a:rPr lang="cs-CZ" sz="1400" b="1" dirty="0" smtClean="0"/>
              <a:t>celonárodní sbírka</a:t>
            </a:r>
            <a:r>
              <a:rPr lang="cs-CZ" sz="1400" dirty="0" smtClean="0"/>
              <a:t>)</a:t>
            </a:r>
          </a:p>
          <a:p>
            <a:r>
              <a:rPr lang="cs-CZ" sz="1400" dirty="0" smtClean="0"/>
              <a:t>1862 – </a:t>
            </a:r>
            <a:r>
              <a:rPr lang="cs-CZ" sz="1400" b="1" dirty="0" smtClean="0"/>
              <a:t>Prozatímní divadlo </a:t>
            </a:r>
            <a:r>
              <a:rPr lang="cs-CZ" sz="1400" dirty="0" smtClean="0"/>
              <a:t>(po otevření ND byly obě budovy spojeny)</a:t>
            </a:r>
          </a:p>
          <a:p>
            <a:r>
              <a:rPr lang="cs-CZ" sz="1400" b="1" i="1" dirty="0" smtClean="0"/>
              <a:t>16. květen 1868 – položení základního kamene </a:t>
            </a:r>
            <a:r>
              <a:rPr lang="cs-CZ" sz="1400" dirty="0" smtClean="0"/>
              <a:t>– slavnostní průvod Prahou, kameny z památných míst</a:t>
            </a:r>
          </a:p>
          <a:p>
            <a:r>
              <a:rPr lang="cs-CZ" sz="1400" dirty="0" smtClean="0"/>
              <a:t>11. červen </a:t>
            </a:r>
            <a:r>
              <a:rPr lang="cs-CZ" sz="1400" b="1" dirty="0" smtClean="0"/>
              <a:t>1881 – prozatímní otevření</a:t>
            </a:r>
          </a:p>
          <a:p>
            <a:pPr marL="342900" indent="-342900"/>
            <a:r>
              <a:rPr lang="cs-CZ" sz="1400" dirty="0" smtClean="0"/>
              <a:t>12. srpen 1881 – požár, divadlo vyhořelo, okamžitě nová sbírka</a:t>
            </a:r>
          </a:p>
          <a:p>
            <a:pPr marL="342900" indent="-342900"/>
            <a:r>
              <a:rPr lang="cs-CZ" sz="1400" b="1" dirty="0" smtClean="0"/>
              <a:t>18. listopad 1883 - slavnostní otevření ND </a:t>
            </a:r>
            <a:r>
              <a:rPr lang="cs-CZ" sz="1400" dirty="0" smtClean="0"/>
              <a:t>(opera Libuše od Bedřicha Smetany)</a:t>
            </a:r>
          </a:p>
          <a:p>
            <a:pPr marL="342900" indent="-342900"/>
            <a:r>
              <a:rPr lang="cs-CZ" sz="1400" dirty="0" smtClean="0"/>
              <a:t>Postaveno v novorenesančním slohu</a:t>
            </a:r>
          </a:p>
          <a:p>
            <a:pPr marL="342900" indent="-342900"/>
            <a:r>
              <a:rPr lang="cs-CZ" sz="1400" dirty="0" smtClean="0"/>
              <a:t>Na výzdobě se podílelo mnoho významných umělců</a:t>
            </a:r>
          </a:p>
          <a:p>
            <a:pPr marL="342900" indent="-342900"/>
            <a:r>
              <a:rPr lang="cs-CZ" sz="1400" dirty="0" smtClean="0"/>
              <a:t>Architekti – </a:t>
            </a:r>
            <a:r>
              <a:rPr lang="cs-CZ" sz="1400" b="1" dirty="0" smtClean="0"/>
              <a:t>Josef Zítek, Josef </a:t>
            </a:r>
            <a:r>
              <a:rPr lang="cs-CZ" sz="1400" b="1" dirty="0" err="1" smtClean="0"/>
              <a:t>Shulz</a:t>
            </a:r>
            <a:endParaRPr lang="cs-CZ" sz="1400" b="1" dirty="0" smtClean="0"/>
          </a:p>
          <a:p>
            <a:pPr marL="342900" indent="-342900"/>
            <a:r>
              <a:rPr lang="cs-CZ" sz="1400" dirty="0" smtClean="0"/>
              <a:t>Opona – malíř </a:t>
            </a:r>
            <a:r>
              <a:rPr lang="cs-CZ" sz="1400" b="1" dirty="0" smtClean="0"/>
              <a:t>Vojtěch </a:t>
            </a:r>
            <a:r>
              <a:rPr lang="cs-CZ" sz="1400" b="1" dirty="0" err="1" smtClean="0"/>
              <a:t>Hynais</a:t>
            </a:r>
            <a:r>
              <a:rPr lang="cs-CZ" sz="1400" b="1" dirty="0" smtClean="0"/>
              <a:t> </a:t>
            </a:r>
            <a:r>
              <a:rPr lang="cs-CZ" sz="1400" dirty="0" smtClean="0"/>
              <a:t>(nad oponou nápis Národ sobě)</a:t>
            </a:r>
          </a:p>
          <a:p>
            <a:pPr marL="342900" indent="-342900"/>
            <a:r>
              <a:rPr lang="cs-CZ" sz="1400" dirty="0" smtClean="0"/>
              <a:t>Malíři - </a:t>
            </a:r>
            <a:r>
              <a:rPr lang="cs-CZ" sz="1400" b="1" dirty="0" smtClean="0"/>
              <a:t>Mikoláš Aleš </a:t>
            </a:r>
            <a:r>
              <a:rPr lang="cs-CZ" sz="1400" dirty="0" smtClean="0"/>
              <a:t>(lunety), </a:t>
            </a:r>
            <a:r>
              <a:rPr lang="cs-CZ" sz="1400" b="1" dirty="0" smtClean="0"/>
              <a:t>František Ženíšek, Václav Brožík, Julius </a:t>
            </a:r>
            <a:r>
              <a:rPr lang="cs-CZ" sz="1400" b="1" dirty="0" err="1" smtClean="0"/>
              <a:t>Mařák</a:t>
            </a:r>
            <a:endParaRPr lang="cs-CZ" sz="1400" b="1" dirty="0" smtClean="0"/>
          </a:p>
          <a:p>
            <a:pPr marL="342900" indent="-342900"/>
            <a:r>
              <a:rPr lang="cs-CZ" sz="1400" dirty="0" smtClean="0"/>
              <a:t>Sochař </a:t>
            </a:r>
            <a:r>
              <a:rPr lang="cs-CZ" sz="1400" b="1" dirty="0" smtClean="0"/>
              <a:t>Josef </a:t>
            </a:r>
            <a:r>
              <a:rPr lang="cs-CZ" sz="1400" b="1" dirty="0" err="1" smtClean="0"/>
              <a:t>Myslbek</a:t>
            </a:r>
            <a:r>
              <a:rPr lang="cs-CZ" sz="1400" b="1" dirty="0" smtClean="0"/>
              <a:t>  </a:t>
            </a:r>
            <a:r>
              <a:rPr lang="cs-CZ" sz="1400" dirty="0" smtClean="0"/>
              <a:t>- výzdoba interiéru divadla</a:t>
            </a:r>
          </a:p>
          <a:p>
            <a:pPr marL="342900" indent="-342900"/>
            <a:endParaRPr lang="cs-CZ" sz="1400" dirty="0" smtClean="0"/>
          </a:p>
          <a:p>
            <a:pPr marL="342900" indent="-342900"/>
            <a:r>
              <a:rPr lang="cs-CZ" sz="1400" dirty="0" smtClean="0"/>
              <a:t>V letech 1977 – 1983 proběhla rozsáhlá rekonstrukce Národního divadla </a:t>
            </a:r>
          </a:p>
          <a:p>
            <a:pPr marL="342900" indent="-342900"/>
            <a:endParaRPr lang="cs-CZ" sz="1400" dirty="0" smtClean="0"/>
          </a:p>
          <a:p>
            <a:pPr marL="342900" indent="-342900"/>
            <a:r>
              <a:rPr lang="cs-CZ" sz="1400" dirty="0" smtClean="0"/>
              <a:t>V současné době pod ND spadá 5 scén – Národní divadlo</a:t>
            </a:r>
          </a:p>
          <a:p>
            <a:pPr marL="342900" indent="-342900"/>
            <a:r>
              <a:rPr lang="cs-CZ" sz="1400" dirty="0" smtClean="0"/>
              <a:t>				            Stavovské divadlo</a:t>
            </a:r>
          </a:p>
          <a:p>
            <a:pPr marL="342900" indent="-342900"/>
            <a:r>
              <a:rPr lang="cs-CZ" sz="1400" dirty="0" smtClean="0"/>
              <a:t>				            Divadlo </a:t>
            </a:r>
            <a:r>
              <a:rPr lang="cs-CZ" sz="1400" dirty="0" err="1" smtClean="0"/>
              <a:t>Kolowrat</a:t>
            </a:r>
            <a:endParaRPr lang="cs-CZ" sz="1400" dirty="0" smtClean="0"/>
          </a:p>
          <a:p>
            <a:pPr marL="342900" indent="-342900"/>
            <a:r>
              <a:rPr lang="cs-CZ" sz="1400" dirty="0" smtClean="0"/>
              <a:t>				            Státní </a:t>
            </a:r>
            <a:r>
              <a:rPr lang="cs-CZ" sz="1400" dirty="0" smtClean="0"/>
              <a:t>opera </a:t>
            </a:r>
            <a:r>
              <a:rPr lang="cs-CZ" sz="1400" dirty="0" smtClean="0"/>
              <a:t>Praha</a:t>
            </a:r>
          </a:p>
          <a:p>
            <a:pPr marL="342900" indent="-342900"/>
            <a:r>
              <a:rPr lang="cs-CZ" sz="1400" dirty="0" smtClean="0"/>
              <a:t>				            Nová scéna</a:t>
            </a:r>
          </a:p>
          <a:p>
            <a:pPr marL="342900" indent="-342900"/>
            <a:r>
              <a:rPr lang="cs-CZ" sz="1400" dirty="0" smtClean="0"/>
              <a:t>Divadlo má tři umělecké soubory -  Činohra Národního divadla</a:t>
            </a:r>
          </a:p>
          <a:p>
            <a:pPr marL="342900" indent="-342900"/>
            <a:r>
              <a:rPr lang="cs-CZ" sz="1400" dirty="0" smtClean="0"/>
              <a:t>			                   Balet Národního divadla</a:t>
            </a:r>
          </a:p>
          <a:p>
            <a:pPr marL="342900" indent="-342900"/>
            <a:r>
              <a:rPr lang="cs-CZ" sz="1400" dirty="0" smtClean="0"/>
              <a:t>			                   Opera Národního divadla			 </a:t>
            </a:r>
          </a:p>
          <a:p>
            <a:pPr marL="342900" indent="-342900">
              <a:buAutoNum type="arabicPeriod" startAt="12"/>
            </a:pP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 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Bohumil Roubalík Divadlo prozatímné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6489721" cy="5184576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>
            <a:glow rad="101600">
              <a:schemeClr val="bg2">
                <a:lumMod val="50000"/>
                <a:alpha val="6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7884368" y="5445224"/>
            <a:ext cx="7128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602128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Budova Prozatímního divadla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Narodni divadlo Praha 188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0" y="692696"/>
            <a:ext cx="6667500" cy="4943476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  <a:effectLst>
            <a:glow rad="101600">
              <a:schemeClr val="accent3">
                <a:lumMod val="50000"/>
                <a:alpha val="60000"/>
              </a:schemeClr>
            </a:glow>
          </a:effectLst>
        </p:spPr>
      </p:pic>
      <p:sp>
        <p:nvSpPr>
          <p:cNvPr id="4" name="TextovéPole 3"/>
          <p:cNvSpPr txBox="1"/>
          <p:nvPr/>
        </p:nvSpPr>
        <p:spPr>
          <a:xfrm>
            <a:off x="8100392" y="530120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5949280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smtClean="0">
                <a:solidFill>
                  <a:schemeClr val="accent3">
                    <a:lumMod val="75000"/>
                  </a:schemeClr>
                </a:solidFill>
              </a:rPr>
              <a:t>Národní divadlo,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Praha 1881, dřevořez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ile:Národní divadlo, interiér (6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76672"/>
            <a:ext cx="7416824" cy="5562618"/>
          </a:xfrm>
          <a:prstGeom prst="rect">
            <a:avLst/>
          </a:prstGeom>
          <a:noFill/>
          <a:ln>
            <a:solidFill>
              <a:srgbClr val="FFC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8316416" y="5733256"/>
            <a:ext cx="827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623731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Nápis nad oponou  </a:t>
            </a:r>
            <a:r>
              <a:rPr lang="cs-CZ" dirty="0" smtClean="0">
                <a:solidFill>
                  <a:schemeClr val="accent6"/>
                </a:solidFill>
              </a:rPr>
              <a:t>-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chemeClr val="accent6"/>
                </a:solidFill>
              </a:rPr>
              <a:t>NÁROD SOBĚ</a:t>
            </a:r>
            <a:endParaRPr lang="cs-CZ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ile:Ženíšek.opona.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7358" y="476672"/>
            <a:ext cx="7209284" cy="560307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glow rad="228600">
              <a:schemeClr val="accent3">
                <a:lumMod val="50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8244408" y="5733256"/>
            <a:ext cx="899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6237312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Josef Ženíšek - původní opona Národního divadla před požárem 1881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upload.wikimedia.org/wikipedia/commons/c/c0/Hynais%2C_curtain%2C_1833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8047" y="836712"/>
            <a:ext cx="6587906" cy="460851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8100392" y="5157192"/>
            <a:ext cx="1043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5949280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Vojtěch </a:t>
            </a:r>
            <a:r>
              <a:rPr lang="cs-CZ" sz="2000" b="1" dirty="0" err="1" smtClean="0">
                <a:solidFill>
                  <a:srgbClr val="7030A0"/>
                </a:solidFill>
              </a:rPr>
              <a:t>Hynais</a:t>
            </a:r>
            <a:r>
              <a:rPr lang="cs-CZ" sz="2000" b="1" dirty="0" smtClean="0">
                <a:solidFill>
                  <a:srgbClr val="7030A0"/>
                </a:solidFill>
              </a:rPr>
              <a:t>, opona Národního divadla</a:t>
            </a:r>
            <a:endParaRPr lang="cs-CZ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le:Národní divadlo, interiér (9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4106230" cy="5474973"/>
          </a:xfrm>
          <a:prstGeom prst="rect">
            <a:avLst/>
          </a:prstGeom>
          <a:noFill/>
        </p:spPr>
      </p:pic>
      <p:pic>
        <p:nvPicPr>
          <p:cNvPr id="22532" name="Picture 4" descr="File:Národní divadlo, interiér (11)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76672"/>
            <a:ext cx="4106230" cy="547497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51520" y="609329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Výzdoba interiéru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5949280"/>
            <a:ext cx="8328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72400" y="6021288"/>
            <a:ext cx="9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8</a:t>
            </a:r>
            <a:endParaRPr lang="cs-CZ" sz="1400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ile:Národní divadlo, interiér (3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792" y="404664"/>
            <a:ext cx="7554416" cy="5665812"/>
          </a:xfrm>
          <a:prstGeom prst="rect">
            <a:avLst/>
          </a:prstGeom>
          <a:noFill/>
          <a:ln>
            <a:solidFill>
              <a:srgbClr val="FFC000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8460432" y="5877272"/>
            <a:ext cx="683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9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623731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Výzdoba interiéru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ile:Praha, Nové Město, Národní divadlo, triga 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76672"/>
            <a:ext cx="7331968" cy="5498976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8388424" y="5877272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10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6237312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/>
                </a:solidFill>
              </a:rPr>
              <a:t>Národní divadlo – triga (sousoší na střeše)</a:t>
            </a:r>
            <a:endParaRPr lang="cs-CZ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a/a9/N%C3%A1rodn%C3%AD_divadlo%2Cdetail_souso%C5%A1%C3%AD_na_st%C5%99e%C5%A1e_55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588" y="656724"/>
            <a:ext cx="7416824" cy="556429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  <a:effectLst>
            <a:glow rad="228600">
              <a:schemeClr val="accent5">
                <a:lumMod val="75000"/>
                <a:alpha val="40000"/>
              </a:schemeClr>
            </a:glow>
          </a:effectLst>
        </p:spPr>
      </p:pic>
      <p:sp>
        <p:nvSpPr>
          <p:cNvPr id="3" name="TextovéPole 2"/>
          <p:cNvSpPr txBox="1"/>
          <p:nvPr/>
        </p:nvSpPr>
        <p:spPr>
          <a:xfrm>
            <a:off x="8388424" y="594928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11</a:t>
            </a:r>
            <a:endParaRPr lang="cs-CZ" sz="1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28092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Použité zdroje</a:t>
            </a:r>
          </a:p>
          <a:p>
            <a:r>
              <a:rPr lang="cs-CZ" sz="1200" dirty="0" smtClean="0"/>
              <a:t>obr. [1]</a:t>
            </a:r>
          </a:p>
          <a:p>
            <a:r>
              <a:rPr lang="cs-CZ" sz="1200" dirty="0" smtClean="0"/>
              <a:t>Národní divadlo. ZORNER, Patrik Emil. </a:t>
            </a:r>
            <a:r>
              <a:rPr lang="cs-CZ" sz="1200" i="1" dirty="0" smtClean="0"/>
              <a:t>Soubor:Praha 2005-09-20 národní divadlo.</a:t>
            </a:r>
            <a:r>
              <a:rPr lang="cs-CZ" sz="1200" i="1" dirty="0" err="1" smtClean="0"/>
              <a:t>jpg</a:t>
            </a:r>
            <a:r>
              <a:rPr lang="cs-CZ" sz="1200" dirty="0" smtClean="0"/>
              <a:t> [online]. 2005 [cit. 2013-02-06]. Dostupné z: </a:t>
            </a:r>
            <a:r>
              <a:rPr lang="cs-CZ" sz="1200" dirty="0" smtClean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cs.wikipedia.org/wiki/Soubor:Praha_2005-09-20_n%C3%A1rodn%C3%AD_divadlo.jpg</a:t>
            </a:r>
            <a:r>
              <a:rPr lang="cs-CZ" sz="1200" dirty="0" smtClean="0"/>
              <a:t>  </a:t>
            </a:r>
            <a:endParaRPr lang="cs-CZ" sz="1200" dirty="0" smtClean="0"/>
          </a:p>
          <a:p>
            <a:r>
              <a:rPr lang="cs-CZ" sz="1200" dirty="0" smtClean="0"/>
              <a:t>obr. [2] – volné dílo</a:t>
            </a:r>
          </a:p>
          <a:p>
            <a:r>
              <a:rPr lang="cs-CZ" sz="1200" dirty="0" smtClean="0"/>
              <a:t>Prozatímní divadlo v Praze. ROUBALÍK, Bohumil.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1981 </a:t>
            </a:r>
            <a:r>
              <a:rPr lang="cs-CZ" sz="1200" dirty="0" err="1" smtClean="0"/>
              <a:t>before</a:t>
            </a:r>
            <a:r>
              <a:rPr lang="cs-CZ" sz="1200" dirty="0" smtClean="0"/>
              <a:t> [cit. 2013-02-06]. Dostupné z: </a:t>
            </a:r>
            <a:r>
              <a:rPr lang="cs-CZ" sz="1200" dirty="0" smtClean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cs.wikipedia.org/wiki/Soubor:Bohumil_Roubal%C3%ADk_Divadlo_prozat%C3%ADmn%C3%A9.jpg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r>
              <a:rPr lang="cs-CZ" sz="1200" dirty="0" smtClean="0"/>
              <a:t>obr. [3] – volné dílo</a:t>
            </a:r>
          </a:p>
          <a:p>
            <a:r>
              <a:rPr lang="cs-CZ" sz="1200" dirty="0" smtClean="0"/>
              <a:t>Národní divadlo.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2006 [cit. 2013-02-06]. Dostupné z: </a:t>
            </a:r>
            <a:r>
              <a:rPr lang="cs-CZ" sz="1200" dirty="0" smtClean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commons.wikimedia.org/wiki/File:Narodni_divadlo_Praha_1881.jpg?uselang=cs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r>
              <a:rPr lang="cs-CZ" sz="1200" dirty="0" smtClean="0"/>
              <a:t>obr. [4]</a:t>
            </a:r>
          </a:p>
          <a:p>
            <a:r>
              <a:rPr lang="cs-CZ" sz="1200" dirty="0" smtClean="0"/>
              <a:t>File:Národní divadlo, interiér. DEZIDOR.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2011 [cit. 2013-02-06]. Dostupné z: </a:t>
            </a:r>
            <a:r>
              <a:rPr lang="cs-CZ" sz="1200" dirty="0" smtClean="0">
                <a:hlinkClick r:id="rId5"/>
              </a:rPr>
              <a:t>http://commons.wikimedia.org/wiki/File:N%C3%A1rodn%C3%AD_divadlo,_interi%C3%A9r_(6).</a:t>
            </a:r>
            <a:r>
              <a:rPr lang="cs-CZ" sz="1200" dirty="0" smtClean="0">
                <a:hlinkClick r:id="rId5"/>
              </a:rPr>
              <a:t>jpg?uselang=cs</a:t>
            </a:r>
            <a:r>
              <a:rPr lang="cs-CZ" sz="1200" dirty="0" smtClean="0"/>
              <a:t>   </a:t>
            </a:r>
            <a:endParaRPr lang="cs-CZ" sz="1200" dirty="0" smtClean="0"/>
          </a:p>
          <a:p>
            <a:r>
              <a:rPr lang="cs-CZ" sz="1200" dirty="0" smtClean="0"/>
              <a:t>obr. [5] – volné dílo</a:t>
            </a:r>
          </a:p>
          <a:p>
            <a:r>
              <a:rPr lang="cs-CZ" sz="1200" dirty="0" smtClean="0"/>
              <a:t>File:Ženíšek.opona.ND.jpg. ŽENÍŠEK, František.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2009 [cit. 2013-02-06]. Dostupné z: </a:t>
            </a:r>
            <a:r>
              <a:rPr lang="cs-CZ" sz="1200" dirty="0" smtClean="0">
                <a:hlinkClick r:id="rId6"/>
              </a:rPr>
              <a:t>http://commons.wikimedia.org/wiki/File:%</a:t>
            </a:r>
            <a:r>
              <a:rPr lang="cs-CZ" sz="1200" dirty="0" smtClean="0">
                <a:hlinkClick r:id="rId6"/>
              </a:rPr>
              <a:t>C5%BDen%C3%AD%C5%A1ek.opona.ND.jpg?uselang=cs</a:t>
            </a:r>
            <a:r>
              <a:rPr lang="cs-CZ" sz="1200" dirty="0" smtClean="0"/>
              <a:t>  </a:t>
            </a:r>
            <a:endParaRPr lang="cs-CZ" sz="1200" dirty="0" smtClean="0"/>
          </a:p>
          <a:p>
            <a:r>
              <a:rPr lang="cs-CZ" sz="1200" dirty="0" smtClean="0"/>
              <a:t>obr. [6] – volné dílo</a:t>
            </a:r>
          </a:p>
          <a:p>
            <a:r>
              <a:rPr lang="cs-CZ" sz="1200" dirty="0" smtClean="0"/>
              <a:t>File:Hynais, </a:t>
            </a:r>
            <a:r>
              <a:rPr lang="cs-CZ" sz="1200" dirty="0" err="1" smtClean="0"/>
              <a:t>curtain</a:t>
            </a:r>
            <a:r>
              <a:rPr lang="cs-CZ" sz="1200" dirty="0" smtClean="0"/>
              <a:t>, 1833 .</a:t>
            </a:r>
            <a:r>
              <a:rPr lang="cs-CZ" sz="1200" dirty="0" err="1" smtClean="0"/>
              <a:t>jpg</a:t>
            </a:r>
            <a:r>
              <a:rPr lang="cs-CZ" sz="1200" dirty="0" smtClean="0"/>
              <a:t>. HYNAIS, Vojtěch.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2007 [cit. 2013-02-06]. Dostupné z: </a:t>
            </a:r>
            <a:r>
              <a:rPr lang="cs-CZ" sz="1200" dirty="0" smtClean="0">
                <a:hlinkClick r:id="rId7"/>
              </a:rPr>
              <a:t>http://commons.wikimedia.org/wiki/File:Hynais,_curtain,_1833_.</a:t>
            </a:r>
            <a:r>
              <a:rPr lang="cs-CZ" sz="1200" dirty="0" smtClean="0">
                <a:hlinkClick r:id="rId7"/>
              </a:rPr>
              <a:t>jpg?uselang=cs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r>
              <a:rPr lang="cs-CZ" sz="1200" dirty="0" smtClean="0"/>
              <a:t>obr. [7,8,9]</a:t>
            </a:r>
          </a:p>
          <a:p>
            <a:r>
              <a:rPr lang="cs-CZ" sz="1200" dirty="0" smtClean="0"/>
              <a:t>Národní divadlo. DEZIDOR.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2011 [cit. 2013-02-06]. Dostupné z: </a:t>
            </a:r>
            <a:r>
              <a:rPr lang="cs-CZ" sz="1200" dirty="0" smtClean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commons.wikimedia.org/w/index.php?title=Special:Search&amp;limit=100&amp;offset=0&amp;redirs=1&amp;profile=default&amp;search=N%C3%A1rodn%C3%AD+divadlo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r>
              <a:rPr lang="cs-CZ" sz="1200" dirty="0" smtClean="0"/>
              <a:t>obr. [10]</a:t>
            </a:r>
          </a:p>
          <a:p>
            <a:r>
              <a:rPr lang="cs-CZ" sz="1200" dirty="0" smtClean="0"/>
              <a:t>Praha, Nové Město, Národní divadlo, triga. BARÁNEK, Daniel.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2011 [cit. 2013-02-06]. Dostupné z: </a:t>
            </a:r>
            <a:r>
              <a:rPr lang="cs-CZ" sz="1200" dirty="0" smtClean="0">
                <a:hlinkClick r:id="rId9"/>
              </a:rPr>
              <a:t>http://commons.wikimedia.org/wiki/File:Praha,_Nov%C3%A9_M%C4%9Bsto,_N%C3%A1rodn%C3%AD_divadlo,_</a:t>
            </a:r>
            <a:r>
              <a:rPr lang="cs-CZ" sz="1200" dirty="0" smtClean="0">
                <a:hlinkClick r:id="rId9"/>
              </a:rPr>
              <a:t>triga_01.jpg?uselang=cs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r>
              <a:rPr lang="cs-CZ" sz="1200" dirty="0" smtClean="0"/>
              <a:t>obr. [11] </a:t>
            </a:r>
          </a:p>
          <a:p>
            <a:r>
              <a:rPr lang="cs-CZ" sz="1200" dirty="0" smtClean="0"/>
              <a:t>Národní divadlo,detail sousoší na střeše. HÁLOVÁ, Markéta. </a:t>
            </a:r>
            <a:r>
              <a:rPr lang="cs-CZ" sz="1200" i="1" dirty="0" err="1" smtClean="0"/>
              <a:t>Wikimedia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Commons</a:t>
            </a:r>
            <a:r>
              <a:rPr lang="cs-CZ" sz="1200" dirty="0" smtClean="0"/>
              <a:t> [online]. 2011 [cit. 2013-02-06]. Dostupné z: </a:t>
            </a:r>
            <a:r>
              <a:rPr lang="cs-CZ" sz="1200" dirty="0" smtClean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commons.wikimedia.org/wiki/File:N%C3%A1rodn%C3%AD_divadlo,detail_souso%C5%A1%C3%AD_na_st%C5%99e%C5%A1e_5566.JPG</a:t>
            </a:r>
            <a:r>
              <a:rPr lang="cs-CZ" sz="1200" dirty="0" smtClean="0"/>
              <a:t>      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348</TotalTime>
  <Words>669</Words>
  <Application>Microsoft Office PowerPoint</Application>
  <PresentationFormat>Předvádění na obrazovce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Národní divadlo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zs travniky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hornakova</dc:creator>
  <cp:lastModifiedBy>Málková</cp:lastModifiedBy>
  <cp:revision>73</cp:revision>
  <dcterms:created xsi:type="dcterms:W3CDTF">2011-10-11T08:24:05Z</dcterms:created>
  <dcterms:modified xsi:type="dcterms:W3CDTF">2013-05-24T12:19:09Z</dcterms:modified>
</cp:coreProperties>
</file>