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0" r:id="rId2"/>
    <p:sldId id="256" r:id="rId3"/>
    <p:sldId id="259" r:id="rId4"/>
    <p:sldId id="257" r:id="rId5"/>
    <p:sldId id="262" r:id="rId6"/>
    <p:sldId id="263" r:id="rId7"/>
    <p:sldId id="265" r:id="rId8"/>
    <p:sldId id="264" r:id="rId9"/>
    <p:sldId id="266" r:id="rId10"/>
    <p:sldId id="267" r:id="rId11"/>
    <p:sldId id="269" r:id="rId12"/>
    <p:sldId id="270" r:id="rId13"/>
    <p:sldId id="271" r:id="rId14"/>
    <p:sldId id="272" r:id="rId15"/>
    <p:sldId id="273" r:id="rId16"/>
    <p:sldId id="274" r:id="rId17"/>
    <p:sldId id="275" r:id="rId18"/>
    <p:sldId id="276" r:id="rId19"/>
    <p:sldId id="258" r:id="rId20"/>
    <p:sldId id="268" r:id="rId21"/>
    <p:sldId id="261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94" autoAdjust="0"/>
    <p:restoredTop sz="94660"/>
  </p:normalViewPr>
  <p:slideViewPr>
    <p:cSldViewPr>
      <p:cViewPr varScale="1">
        <p:scale>
          <a:sx n="69" d="100"/>
          <a:sy n="69" d="100"/>
        </p:scale>
        <p:origin x="-142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BFFC60F8-4F8D-446A-AE92-FE2C6F10A146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E2F0022-AF1B-4233-8EEA-F5DF3650C0A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FC60F8-4F8D-446A-AE92-FE2C6F10A146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E2F0022-AF1B-4233-8EEA-F5DF3650C0A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FC60F8-4F8D-446A-AE92-FE2C6F10A146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0E2F0022-AF1B-4233-8EEA-F5DF3650C0AE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BFFC60F8-4F8D-446A-AE92-FE2C6F10A146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0E2F0022-AF1B-4233-8EEA-F5DF3650C0AE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BFFC60F8-4F8D-446A-AE92-FE2C6F10A146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0E2F0022-AF1B-4233-8EEA-F5DF3650C0AE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FC60F8-4F8D-446A-AE92-FE2C6F10A146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E2F0022-AF1B-4233-8EEA-F5DF3650C0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FC60F8-4F8D-446A-AE92-FE2C6F10A146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E2F0022-AF1B-4233-8EEA-F5DF3650C0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FC60F8-4F8D-446A-AE92-FE2C6F10A146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E2F0022-AF1B-4233-8EEA-F5DF3650C0AE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BFFC60F8-4F8D-446A-AE92-FE2C6F10A146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0E2F0022-AF1B-4233-8EEA-F5DF3650C0AE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FC60F8-4F8D-446A-AE92-FE2C6F10A146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2F0022-AF1B-4233-8EEA-F5DF3650C0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BFFC60F8-4F8D-446A-AE92-FE2C6F10A146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0E2F0022-AF1B-4233-8EEA-F5DF3650C0A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BFFC60F8-4F8D-446A-AE92-FE2C6F10A146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E2F0022-AF1B-4233-8EEA-F5DF3650C0A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www.google.cz/url?sa=i&amp;rct=j&amp;q=gustav+klimt&amp;source=images&amp;cd=&amp;cad=rja&amp;docid=-XWDkH-FyfHNkM&amp;tbnid=5Rv5OgxbPL0txM:&amp;ved=0CAUQjRw&amp;url=http%3A%2F%2Fwww.wikipaintings.org%2Fen%2Fgustav-klimt%2Fthe-kiss-1908&amp;ei=xBWmUdvdFamS0AWdwIGQAQ&amp;bvm=bv.47008514,d.bGE&amp;psig=AFQjCNGVP6XiurEGj7VWbDeJXQ2TdO9-lQ&amp;ust=1369925434509514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http://www.google.cz/url?sa=i&amp;rct=j&amp;q=slovansk%C3%A1+epopej&amp;source=images&amp;cd=&amp;cad=rja&amp;docid=_M9cFvQn_nurhM&amp;tbnid=JSnTRfhDmD-XEM:&amp;ved=0CAUQjRw&amp;url=http%3A%2F%2Fwww.artalk.cz%2F2012%2F05%2F12%2Ftz-slovanska-epopej%2F&amp;ei=LRqmUfOZOYT-PNy3gfgJ&amp;bvm=bv.47008514,d.ZWU&amp;psig=AFQjCNFqpQcG3uSYKxQf1K29hCu80rlTcQ&amp;ust=1369926531138528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http://www.google.cz/url?sa=i&amp;rct=j&amp;q=slovansk%C3%A1+epopej&amp;source=images&amp;cd=&amp;cad=rja&amp;docid=yifwE0zH9zSAxM&amp;tbnid=gDyulDdSHwIH-M:&amp;ved=0CAUQjRw&amp;url=http%3A%2F%2Fkultura.idnes.cz%2Fprekvapeni-mucha-do-toho-kde-bude-epopej-nema-co-mluvit-p12-%2Fvytvarne-umeni.aspx%3Fc%3DA100614_194747_vytvarneum_jaz&amp;ei=pRymUbPaKcPZOpjpgLgO&amp;bvm=bv.47008514,d.ZWU&amp;psig=AFQjCNGnFe10qbSd1HsOr2_eW8I4QjCD0A&amp;ust=1369927157443346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url?sa=i&amp;rct=j&amp;q=picasso&amp;source=images&amp;cd=&amp;cad=rja&amp;docid=G9alnOiVCe9eMM&amp;tbnid=QXxznLSRh7YAxM:&amp;ved=0CAUQjRw&amp;url=http%3A%2F%2Fwww.enjoyourholiday.com%2F2012%2F10%2F07%2Fpicasso-exploring-the-possibilities%2F&amp;ei=Sh6mUdubOYfsO7D4gIAO&amp;bvm=bv.47008514,d.ZWU&amp;psig=AFQjCNFIVrgj7B8Vkp0fJZkZk2_VUq53wg&amp;ust=1369927617570427" TargetMode="External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url?sa=i&amp;rct=j&amp;q=akt+sestupuj%C3%ADc%C3%AD+ze+schod%C5%AF&amp;source=images&amp;cd=&amp;cad=rja&amp;docid=1ktj5HHctrFzwM&amp;tbnid=fDEzfnViv86E4M:&amp;ved=0CAUQjRw&amp;url=http%3A%2F%2Fwww.cojeco.cz%2Findex.php%3Fdetail%3D1%26id_desc%3D22052%26s_lang%3D2&amp;ei=VyCmUYztFu2l0wX75oD4Bw&amp;bvm=bv.47008514,d.bGE&amp;psig=AFQjCNGroN0YQic55ZFspX6h8cKMsJS7rg&amp;ust=1369928148481399" TargetMode="External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jpeg"/><Relationship Id="rId5" Type="http://schemas.openxmlformats.org/officeDocument/2006/relationships/hyperlink" Target="http://www.google.cz/url?sa=i&amp;rct=j&amp;q=marcel+duchamp&amp;source=images&amp;cd=&amp;cad=rja&amp;docid=-vwoPxP9mVNZbM&amp;tbnid=4jTkxTBwl9KgUM:&amp;ved=0CAUQjRw&amp;url=http%3A%2F%2Fwww.tate.org.uk%2Fart%2Fartworks%2Fduchamp-fountain-t07573&amp;ei=6CCmUbewFsSk0AWC7YD4Dw&amp;bvm=bv.47008514,d.bGE&amp;psig=AFQjCNE_r6R4gZaGX8-b2EWddQk_Z4JeSg&amp;ust=1369928286333099" TargetMode="External"/><Relationship Id="rId4" Type="http://schemas.openxmlformats.org/officeDocument/2006/relationships/image" Target="../media/image17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hyperlink" Target="http://www.google.cz/url?sa=i&amp;rct=j&amp;q=kristus+dal%C3%AD&amp;source=images&amp;cd=&amp;cad=rja&amp;docid=zEOsEqhj21USZM&amp;tbnid=rmNLV5ninFXhgM:&amp;ved=0CAUQjRw&amp;url=http%3A%2F%2Fwww.ceskatelevize.cz%2Fporady%2F10130691014-soukromi-mistrovskeho-dila%2F%3Fnzv%3DSalvador%2BDal%25ED%253A%2BKristus%2Bsv.%2BJana%2Bz%2BK%25F8%25ED%259Ee&amp;ei=wyemUbq2Ksn40gXLx4GQAw&amp;bvm=bv.47008514,d.d2k&amp;psig=AFQjCNFOkSIRcPB55yvNJjsPFOmTJydGSQ&amp;ust=1369930039325143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5.jpeg"/><Relationship Id="rId4" Type="http://schemas.openxmlformats.org/officeDocument/2006/relationships/hyperlink" Target="http://www.google.cz/url?sa=i&amp;rct=j&amp;q=kristus+dal%C3%AD&amp;source=images&amp;cd=&amp;cad=rja&amp;docid=zEOsEqhj21USZM&amp;tbnid=rmNLV5ninFXhgM:&amp;ved=0CAUQjRw&amp;url=http%3A%2F%2Fdali.uffs.net%2Fgalerie%2Fgalerie.ascii.php&amp;ei=IiimUYmCKemo0QXA4oCgCA&amp;bvm=bv.47008514,d.d2k&amp;psig=AFQjCNFOkSIRcPB55yvNJjsPFOmTJydGSQ&amp;ust=1369930039325143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7" Type="http://schemas.openxmlformats.org/officeDocument/2006/relationships/image" Target="../media/image28.jpeg"/><Relationship Id="rId2" Type="http://schemas.openxmlformats.org/officeDocument/2006/relationships/hyperlink" Target="http://www.google.cz/url?sa=i&amp;rct=j&amp;q=josef+%C4%8Dapek&amp;source=images&amp;cd=&amp;cad=rja&amp;docid=84Z7Ol7NrDF7QM&amp;tbnid=ka1AL4AKpDH0uM:&amp;ved=0CAUQjRw&amp;url=http%3A%2F%2Fwww.vety.cz%2Fautori%2Fjosef-capek%2F&amp;ei=OCqmUe2NLuWT0QXRzYDQCw&amp;bvm=bv.47008514,d.ZGU&amp;psig=AFQjCNEPsp1fy56n1zW1CvkeGmQuxYCL8Q&amp;ust=136993066956420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google.cz/url?sa=i&amp;rct=j&amp;q=josef+%C4%8Dapek&amp;source=images&amp;cd=&amp;cad=rja&amp;docid=NHaVh5u6HDoncM&amp;tbnid=6kU7JgUVwfkUjM:&amp;ved=0CAUQjRw&amp;url=http%3A%2F%2Fosobnosti.profitux.cz%2F%3Ftyp%3Dgalerie%26od%3Dcc%26os%3D28&amp;ei=hCqmUYiwAuPU0QXN2IGgCg&amp;bvm=bv.47008514,d.ZGU&amp;psig=AFQjCNEPsp1fy56n1zW1CvkeGmQuxYCL8Q&amp;ust=1369930669564201" TargetMode="External"/><Relationship Id="rId5" Type="http://schemas.openxmlformats.org/officeDocument/2006/relationships/image" Target="../media/image27.jpeg"/><Relationship Id="rId4" Type="http://schemas.openxmlformats.org/officeDocument/2006/relationships/hyperlink" Target="http://www.google.cz/url?sa=i&amp;rct=j&amp;q=josef+%C4%8Dapek&amp;source=images&amp;cd=&amp;cad=rja&amp;docid=NHaVh5u6HDoncM&amp;tbnid=6kU7JgUVwfkUjM:&amp;ved=0CAUQjRw&amp;url=http%3A%2F%2Fsimonak.eu%2Findex.php%3Fstranka%3Dpages%2Fg_u%2F4_15.htm&amp;ei=3iqmUbmDD-mg0wXgwIAY&amp;bvm=bv.47008514,d.ZGU&amp;psig=AFQjCNEPsp1fy56n1zW1CvkeGmQuxYCL8Q&amp;ust=1369930669564201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hyperlink" Target="http://www.google.cz/url?sa=i&amp;rct=j&amp;q=josef+&#269;apek+kubismus&amp;source=images&amp;cd=&amp;cad=rja&amp;docid=br8HvLpx2fALgM&amp;tbnid=-VslryggRl2ziM:&amp;ved=0CAUQjRw&amp;url=http%3A%2F%2Fwww.galerieschmolka.com%2Fkuenstler%2Fjosefcapek.htm&amp;ei=kyumUeuDNY6o0AWMr4DwBg&amp;bvm=bv.47008514,d.ZGU&amp;psig=AFQjCNHFr4H9bZ-pWJQniMxfeVIAntyu9Q&amp;ust=1369931013542014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youtube.com/watch?v=zno7zPSK-F8" TargetMode="External"/><Relationship Id="rId5" Type="http://schemas.openxmlformats.org/officeDocument/2006/relationships/image" Target="../media/image30.jpeg"/><Relationship Id="rId4" Type="http://schemas.openxmlformats.org/officeDocument/2006/relationships/hyperlink" Target="http://www.google.cz/url?sa=i&amp;rct=j&amp;q=josef+&#269;apek+kubismus&amp;source=images&amp;cd=&amp;cad=rja&amp;docid=8RWQG3mqGu0DSM&amp;tbnid=62oAIcrqFTM1kM:&amp;ved=0CAUQjRw&amp;url=http%3A%2F%2Fwww.regiony24.cz%2F24-172742-capkuv-obraz-se-v-londyne-prodal-za-necelych-osm-milionu-korun&amp;ei=9SumUZGoC9Sc0wWm14G4Cg&amp;psig=AFQjCNHFr4H9bZ-pWJQniMxfeVIAntyu9Q&amp;ust=1369931013542014" TargetMode="Externa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ikipaintings.org/en/pablo-picasso/the-girls-of-avignon-1907" TargetMode="External"/><Relationship Id="rId2" Type="http://schemas.openxmlformats.org/officeDocument/2006/relationships/hyperlink" Target="http://www.wikipaintings.org/en/alphonse-mucha/zodiac-1896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enjoyourholiday.com/2012/10/07/picasso-exploring-the-possibilities/" TargetMode="Externa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wikipaintings.org/en/salvador-dali/the-disintegration-of-the-persistence-of-memory" TargetMode="External"/><Relationship Id="rId13" Type="http://schemas.openxmlformats.org/officeDocument/2006/relationships/hyperlink" Target="http://www.regiony24.cz/24-172742-capkuv-obraz-se-v-londyne-prodal-za-necelych-osm-milionu-korun" TargetMode="External"/><Relationship Id="rId3" Type="http://schemas.openxmlformats.org/officeDocument/2006/relationships/hyperlink" Target="http://www.cojeco.cz/index.php?detail=1&amp;id_desc=22052&amp;s_lang=2" TargetMode="External"/><Relationship Id="rId7" Type="http://schemas.openxmlformats.org/officeDocument/2006/relationships/hyperlink" Target="http://www.wikipaintings.org/en/salvador-dali/the-persistence-of-memory-1931" TargetMode="External"/><Relationship Id="rId12" Type="http://schemas.openxmlformats.org/officeDocument/2006/relationships/hyperlink" Target="http://www.galerieschmolka.com/kuenstler/josefcapek.htm" TargetMode="External"/><Relationship Id="rId2" Type="http://schemas.openxmlformats.org/officeDocument/2006/relationships/hyperlink" Target="http://www.wikipaintings.org/en/marcel-duchamp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tate.org.uk/art/artworks/mondrian-composition-b-noii-with-red-t07560" TargetMode="External"/><Relationship Id="rId11" Type="http://schemas.openxmlformats.org/officeDocument/2006/relationships/hyperlink" Target="http://www.vety.cz/autori/josef-capek/" TargetMode="External"/><Relationship Id="rId5" Type="http://schemas.openxmlformats.org/officeDocument/2006/relationships/hyperlink" Target="http://www.tate.org.uk/art/artworks/mondrian-composition-with-yellow-blue-and-red-t00648" TargetMode="External"/><Relationship Id="rId10" Type="http://schemas.openxmlformats.org/officeDocument/2006/relationships/hyperlink" Target="http://dali.uffs.net/galerie/galerie.ascii.php" TargetMode="External"/><Relationship Id="rId4" Type="http://schemas.openxmlformats.org/officeDocument/2006/relationships/hyperlink" Target="http://www.tate.org.uk/art/artworks/duchamp-fountain-t07573" TargetMode="External"/><Relationship Id="rId9" Type="http://schemas.openxmlformats.org/officeDocument/2006/relationships/hyperlink" Target="http://www.ceskatelevize.cz/porady/10130691014-soukromi-mistrovskeho-dila/?nzv=Salvador+Dal%ED%3A+Kristus+sv.+Jana+z+K%F8%ED%9Ee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67090980"/>
              </p:ext>
            </p:extLst>
          </p:nvPr>
        </p:nvGraphicFramePr>
        <p:xfrm>
          <a:off x="755650" y="2781300"/>
          <a:ext cx="7704138" cy="3656014"/>
        </p:xfrm>
        <a:graphic>
          <a:graphicData uri="http://schemas.openxmlformats.org/drawingml/2006/table">
            <a:tbl>
              <a:tblPr/>
              <a:tblGrid>
                <a:gridCol w="1445361"/>
                <a:gridCol w="137471"/>
                <a:gridCol w="6121306"/>
              </a:tblGrid>
              <a:tr h="31261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školy: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46" marR="44446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46" marR="44446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Základní škola a Mateřská škola, Hradec Králové, Úprkova 1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46" marR="44446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61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46" marR="44446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46" marR="44446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Mgr. Nedbal Petr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46" marR="44446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8243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46" marR="44446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46" marR="44446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VY_32_INOVACE_14A_20_DĚJINY  KULTURY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– Umění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20.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století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46" marR="44446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61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46" marR="44446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46" marR="44446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14A_VV9.roč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46" marR="44446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55121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Datum ověření: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46" marR="44446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46" marR="44446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VM ověřen dne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30.5.2013 v 9.A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46" marR="44446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61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Číslo projektu: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46" marR="44446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46" marR="44446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CZ.1.07/1.4.00/21.3215 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46" marR="44446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147191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46" marR="44446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46" marR="44446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je určen pro podporu učitelského výkladu, který vychází z učebnice pro dějepis:  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VÁLKOVÁ, Veronika. </a:t>
                      </a:r>
                      <a:r>
                        <a:rPr kumimoji="0" lang="cs-CZ" sz="1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Dějepis 6 - pravěk a starověk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. Praha: SPN-pedagogické nakladatelství, 2006, ISBN 80-7235-337-3. Napomáhá vyučujícímu ve vizualizaci výkladu, který se tak stává zajímavější a pro žáka poutavější a tudíž i zapamatovatelnější. DUM si klade za největší cíl naučit žáky rozdíly mezi hlavními a nejdůležitějšími slohy a styly, umět je poznat, poznat hlavní znaky a identifikovat v praxi. K presentaci je přidáno krátké video, které pohyblivým způsobem přibližuje žákům detaily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děl.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46" marR="44446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7204" name="Obrázek 0" descr="Popis: logo EU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420688"/>
            <a:ext cx="7904162" cy="847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205" name="obrázek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9175" y="1909763"/>
            <a:ext cx="2152650" cy="781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206" name="Rectangle 3"/>
          <p:cNvSpPr>
            <a:spLocks noChangeArrowheads="1"/>
          </p:cNvSpPr>
          <p:nvPr/>
        </p:nvSpPr>
        <p:spPr bwMode="auto">
          <a:xfrm>
            <a:off x="1368425" y="2224088"/>
            <a:ext cx="701992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7207" name="Rectangle 4"/>
          <p:cNvSpPr>
            <a:spLocks noChangeArrowheads="1"/>
          </p:cNvSpPr>
          <p:nvPr/>
        </p:nvSpPr>
        <p:spPr bwMode="auto">
          <a:xfrm>
            <a:off x="755650" y="1268413"/>
            <a:ext cx="7759700" cy="800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>
              <a:latin typeface="Calibri" pitchFamily="34" charset="0"/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7208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90755388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512" y="3933056"/>
            <a:ext cx="8856984" cy="1828800"/>
          </a:xfrm>
        </p:spPr>
        <p:txBody>
          <a:bodyPr>
            <a:noAutofit/>
          </a:bodyPr>
          <a:lstStyle/>
          <a:p>
            <a:r>
              <a:rPr lang="cs-CZ" sz="6000" b="1" dirty="0" smtClean="0"/>
              <a:t>Dějiny Umění 20. století</a:t>
            </a:r>
            <a:endParaRPr lang="cs-CZ" sz="6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Hlavní směry malby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03562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Secesní malba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6237312"/>
            <a:ext cx="3023248" cy="362744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dirty="0" smtClean="0"/>
              <a:t>Gustav Klimt - Polibek</a:t>
            </a:r>
            <a:endParaRPr lang="cs-CZ" dirty="0"/>
          </a:p>
        </p:txBody>
      </p:sp>
      <p:pic>
        <p:nvPicPr>
          <p:cNvPr id="1026" name="Picture 2" descr="http://uploads8.wikipaintings.org/images/gustav-klimt/the-kiss-1908(1)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1153510"/>
            <a:ext cx="5304259" cy="5442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Gustav Klimt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772816"/>
            <a:ext cx="3067050" cy="381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648684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48502" y="5949280"/>
            <a:ext cx="8153400" cy="722784"/>
          </a:xfrm>
        </p:spPr>
        <p:txBody>
          <a:bodyPr/>
          <a:lstStyle/>
          <a:p>
            <a:r>
              <a:rPr lang="cs-CZ" dirty="0" err="1"/>
              <a:t>Danae</a:t>
            </a:r>
            <a:endParaRPr lang="cs-CZ" dirty="0"/>
          </a:p>
        </p:txBody>
      </p:sp>
      <p:pic>
        <p:nvPicPr>
          <p:cNvPr id="4100" name="Picture 4" descr="Danae - Gustav Klim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205346"/>
            <a:ext cx="6778724" cy="64804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815570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6279232"/>
            <a:ext cx="4967464" cy="578768"/>
          </a:xfrm>
        </p:spPr>
        <p:txBody>
          <a:bodyPr/>
          <a:lstStyle/>
          <a:p>
            <a:r>
              <a:rPr lang="cs-CZ" dirty="0" smtClean="0"/>
              <a:t>Portrét Adély </a:t>
            </a:r>
            <a:r>
              <a:rPr lang="cs-CZ" dirty="0" err="1" smtClean="0"/>
              <a:t>Bloch</a:t>
            </a:r>
            <a:r>
              <a:rPr lang="cs-CZ" dirty="0" smtClean="0"/>
              <a:t>-Bauerové </a:t>
            </a:r>
            <a:endParaRPr lang="cs-CZ" dirty="0"/>
          </a:p>
        </p:txBody>
      </p:sp>
      <p:pic>
        <p:nvPicPr>
          <p:cNvPr id="5122" name="Picture 2" descr="Portrait of Adele Bloch-Bauer I - Gustav Klim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188640"/>
            <a:ext cx="6130652" cy="61306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464409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Alfons Mucha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6093296"/>
            <a:ext cx="8153400" cy="578768"/>
          </a:xfrm>
        </p:spPr>
        <p:txBody>
          <a:bodyPr/>
          <a:lstStyle/>
          <a:p>
            <a:r>
              <a:rPr lang="cs-CZ" dirty="0" smtClean="0"/>
              <a:t>Slovanská epopej</a:t>
            </a:r>
            <a:endParaRPr lang="cs-CZ" dirty="0"/>
          </a:p>
        </p:txBody>
      </p:sp>
      <p:pic>
        <p:nvPicPr>
          <p:cNvPr id="6146" name="Picture 2" descr="http://www.artalk.cz/wp-content/uploads/2012/05/zavedeni-slovanske-liturgie-na-velke-morave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73017" y="1724503"/>
            <a:ext cx="6462599" cy="43193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8193" y="1700808"/>
            <a:ext cx="265482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200000"/>
              </a:lnSpc>
              <a:buFontTx/>
              <a:buChar char="-"/>
            </a:pPr>
            <a:r>
              <a:rPr lang="cs-CZ" dirty="0" smtClean="0"/>
              <a:t>dvacet obrazů</a:t>
            </a:r>
          </a:p>
          <a:p>
            <a:pPr marL="285750" indent="-285750">
              <a:lnSpc>
                <a:spcPct val="200000"/>
              </a:lnSpc>
              <a:buFontTx/>
              <a:buChar char="-"/>
            </a:pPr>
            <a:r>
              <a:rPr lang="cs-CZ" dirty="0"/>
              <a:t>č</a:t>
            </a:r>
            <a:r>
              <a:rPr lang="cs-CZ" dirty="0" smtClean="0"/>
              <a:t>ástečně v Praze, Moravském Krumlově</a:t>
            </a:r>
          </a:p>
          <a:p>
            <a:pPr marL="285750" indent="-285750">
              <a:lnSpc>
                <a:spcPct val="200000"/>
              </a:lnSpc>
              <a:buFontTx/>
              <a:buChar char="-"/>
            </a:pPr>
            <a:r>
              <a:rPr lang="cs-CZ" dirty="0"/>
              <a:t>o</a:t>
            </a:r>
            <a:r>
              <a:rPr lang="cs-CZ" dirty="0" smtClean="0"/>
              <a:t>brovská plátna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060559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velikost</a:t>
            </a:r>
            <a:endParaRPr lang="cs-CZ" dirty="0"/>
          </a:p>
        </p:txBody>
      </p:sp>
      <p:pic>
        <p:nvPicPr>
          <p:cNvPr id="8194" name="Picture 2" descr="http://i.idnes.cz/08/091/gal/DMK25a1c3_slovansk1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748" y="1916832"/>
            <a:ext cx="8672827" cy="46569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195357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plakáty</a:t>
            </a:r>
            <a:endParaRPr lang="cs-CZ" dirty="0"/>
          </a:p>
        </p:txBody>
      </p:sp>
      <p:pic>
        <p:nvPicPr>
          <p:cNvPr id="7170" name="Picture 2" descr="much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57816"/>
            <a:ext cx="5039469" cy="666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Zodiac - Alphonse Mucha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700808"/>
            <a:ext cx="3543300" cy="476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638259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2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0600" y="188640"/>
            <a:ext cx="3743328" cy="990600"/>
          </a:xfrm>
        </p:spPr>
        <p:txBody>
          <a:bodyPr/>
          <a:lstStyle/>
          <a:p>
            <a:r>
              <a:rPr lang="cs-CZ" dirty="0" smtClean="0"/>
              <a:t>Malba kubismu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6237312"/>
            <a:ext cx="8964488" cy="506760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Pablo Picasso 		Slečny z Avignonu 		1907</a:t>
            </a:r>
            <a:endParaRPr lang="cs-CZ" dirty="0"/>
          </a:p>
        </p:txBody>
      </p:sp>
      <p:pic>
        <p:nvPicPr>
          <p:cNvPr id="9218" name="Picture 2" descr="The girls of Avignon - Pablo Picasso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1748" y="332656"/>
            <a:ext cx="5270044" cy="5842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 descr="http://cdn.enjoyourholiday.com/wp-content/uploads/2012/10/Picasso-portrait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972097"/>
            <a:ext cx="3009900" cy="3743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400545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39552" y="6423248"/>
            <a:ext cx="8153400" cy="434752"/>
          </a:xfrm>
        </p:spPr>
        <p:txBody>
          <a:bodyPr>
            <a:normAutofit fontScale="92500" lnSpcReduction="20000"/>
          </a:bodyPr>
          <a:lstStyle/>
          <a:p>
            <a:r>
              <a:rPr lang="cs-CZ" dirty="0" err="1" smtClean="0"/>
              <a:t>Guernica</a:t>
            </a:r>
            <a:r>
              <a:rPr lang="cs-CZ" dirty="0" smtClean="0"/>
              <a:t>			1937</a:t>
            </a:r>
            <a:endParaRPr lang="cs-CZ" dirty="0"/>
          </a:p>
        </p:txBody>
      </p:sp>
      <p:pic>
        <p:nvPicPr>
          <p:cNvPr id="10242" name="Picture 2" descr="Guernica - Pablo Picasso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923" y="2132856"/>
            <a:ext cx="8744509" cy="37951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938604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1024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68012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Marcel </a:t>
            </a:r>
            <a:r>
              <a:rPr lang="cs-CZ" sz="3200" dirty="0" err="1" smtClean="0"/>
              <a:t>Duchamp</a:t>
            </a:r>
            <a:r>
              <a:rPr lang="cs-CZ" sz="3200" dirty="0" smtClean="0"/>
              <a:t>		Akt sestupující ze schodů</a:t>
            </a:r>
            <a:endParaRPr lang="cs-CZ" sz="3200" dirty="0"/>
          </a:p>
        </p:txBody>
      </p:sp>
      <p:pic>
        <p:nvPicPr>
          <p:cNvPr id="11266" name="Picture 2" descr="Marcel Ducha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947633"/>
            <a:ext cx="3476625" cy="381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8" name="Picture 4" descr="http://www.cojeco.cz/Attach/ilustrations/obrazy/396ca45611988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114336"/>
            <a:ext cx="3447653" cy="56221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70" name="Picture 6" descr="http://www.tate.org.uk/art/images/work/T/T07/T07573_10.jp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64897"/>
            <a:ext cx="7560839" cy="6617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971600" y="692696"/>
            <a:ext cx="173547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FF00"/>
                </a:solidFill>
              </a:rPr>
              <a:t>Fontána</a:t>
            </a:r>
            <a:endParaRPr lang="cs-CZ" sz="36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20001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" dur="2000"/>
                                        <p:tgtEl>
                                          <p:spTgt spid="112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12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28600"/>
            <a:ext cx="8514528" cy="990600"/>
          </a:xfrm>
        </p:spPr>
        <p:txBody>
          <a:bodyPr/>
          <a:lstStyle/>
          <a:p>
            <a:r>
              <a:rPr lang="cs-CZ" dirty="0" smtClean="0"/>
              <a:t>Piet </a:t>
            </a:r>
            <a:r>
              <a:rPr lang="cs-CZ" dirty="0" err="1" smtClean="0"/>
              <a:t>Mondrian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6351240"/>
            <a:ext cx="8712968" cy="506760"/>
          </a:xfrm>
        </p:spPr>
        <p:txBody>
          <a:bodyPr>
            <a:normAutofit lnSpcReduction="10000"/>
          </a:bodyPr>
          <a:lstStyle/>
          <a:p>
            <a:pPr marL="0" indent="0" algn="r">
              <a:buNone/>
            </a:pPr>
            <a:r>
              <a:rPr lang="cs-CZ" dirty="0" smtClean="0"/>
              <a:t>Kompozice se žlutou, modrou a červenou</a:t>
            </a:r>
            <a:endParaRPr lang="cs-CZ" dirty="0"/>
          </a:p>
        </p:txBody>
      </p:sp>
      <p:pic>
        <p:nvPicPr>
          <p:cNvPr id="12289" name="Picture 1" descr="http://www.tate.org.uk/art/images/work/T/T00/T00648_8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01" t="3296" r="2225" b="3241"/>
          <a:stretch/>
        </p:blipFill>
        <p:spPr bwMode="auto">
          <a:xfrm>
            <a:off x="3540820" y="620688"/>
            <a:ext cx="5359448" cy="5555527"/>
          </a:xfrm>
          <a:prstGeom prst="rect">
            <a:avLst/>
          </a:prstGeom>
          <a:solidFill>
            <a:srgbClr val="000000">
              <a:shade val="95000"/>
            </a:srgbClr>
          </a:solidFill>
          <a:ln w="28575" cap="sq">
            <a:solidFill>
              <a:srgbClr val="000000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1" name="Picture 3" descr="Piet Mondrian, ‘Composition B (No.II) with Red’ 193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375691"/>
            <a:ext cx="3013695" cy="3800524"/>
          </a:xfrm>
          <a:prstGeom prst="rect">
            <a:avLst/>
          </a:prstGeom>
          <a:solidFill>
            <a:srgbClr val="000000">
              <a:shade val="95000"/>
            </a:srgbClr>
          </a:solidFill>
          <a:ln w="19050" cap="sq">
            <a:solidFill>
              <a:srgbClr val="000000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1520" y="1664448"/>
            <a:ext cx="233993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Kompozice č. 2</a:t>
            </a:r>
          </a:p>
        </p:txBody>
      </p:sp>
    </p:spTree>
    <p:extLst>
      <p:ext uri="{BB962C8B-B14F-4D97-AF65-F5344CB8AC3E}">
        <p14:creationId xmlns:p14="http://schemas.microsoft.com/office/powerpoint/2010/main" val="20074796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228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22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22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1229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22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22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Surrealismus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6351240"/>
            <a:ext cx="8153400" cy="50676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Salvador Dalí</a:t>
            </a:r>
            <a:endParaRPr lang="cs-CZ" dirty="0"/>
          </a:p>
        </p:txBody>
      </p:sp>
      <p:pic>
        <p:nvPicPr>
          <p:cNvPr id="13314" name="Picture 2" descr="Salvador Dali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204864"/>
            <a:ext cx="2981325" cy="381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6" name="Picture 4" descr="The Persistence of Memory - Salvador Dali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56373" y="1761487"/>
            <a:ext cx="5590095" cy="4248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012160" y="6237312"/>
            <a:ext cx="280487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Persistence paměti</a:t>
            </a:r>
          </a:p>
        </p:txBody>
      </p:sp>
    </p:spTree>
    <p:extLst>
      <p:ext uri="{BB962C8B-B14F-4D97-AF65-F5344CB8AC3E}">
        <p14:creationId xmlns:p14="http://schemas.microsoft.com/office/powerpoint/2010/main" val="23902865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32656"/>
            <a:ext cx="8153400" cy="526504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Rozpad persistence paměti</a:t>
            </a:r>
            <a:endParaRPr lang="cs-CZ" dirty="0"/>
          </a:p>
        </p:txBody>
      </p:sp>
      <p:pic>
        <p:nvPicPr>
          <p:cNvPr id="14338" name="Picture 2" descr="The Disintegration of the Persistence of Memory - Salvador Dali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196752"/>
            <a:ext cx="7138764" cy="55396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891942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43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http://img10.ceskatelevize.cz/program/porady/10130691014/foto09/209382543710004_left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36667"/>
            <a:ext cx="3696345" cy="6603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364" name="Picture 4" descr="http://dali.uffs.net/galerie/pictures/1954_crucifixion_('hypercubic_body')_02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36667"/>
            <a:ext cx="4176464" cy="65392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95651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3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3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Umění proti válce – Josef Čapek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99592" y="6021288"/>
            <a:ext cx="7789712" cy="6480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Žena z cyklu Oheň</a:t>
            </a:r>
            <a:endParaRPr lang="cs-CZ" dirty="0"/>
          </a:p>
        </p:txBody>
      </p:sp>
      <p:pic>
        <p:nvPicPr>
          <p:cNvPr id="16386" name="Picture 2" descr="http://www.vety.cz/images/authors/954472_878783_Josef_Capek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798701"/>
            <a:ext cx="2809875" cy="3743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390" name="Picture 6" descr="http://simonak.eu/images/obrazky_ostatni_strany/g_u/4_15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8043" y="1163960"/>
            <a:ext cx="3470895" cy="56366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388" name="Picture 4" descr="http://osobnosti.profitux.cz/galerie/cc/obcapekjosef.jpg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205386"/>
            <a:ext cx="4262983" cy="5553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179510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63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Josef Čapek - kubismus</a:t>
            </a:r>
            <a:endParaRPr lang="cs-CZ" dirty="0"/>
          </a:p>
        </p:txBody>
      </p:sp>
      <p:pic>
        <p:nvPicPr>
          <p:cNvPr id="17410" name="Picture 2" descr="http://www.galerieschmolka.com/img/capek%20harmonikar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703102"/>
            <a:ext cx="3384376" cy="4863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412" name="Picture 4" descr="http://data.regiony24.cz/foto/clanky/200901/2013261816122558.jpg?width=500&amp;bgcolor=black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44050" y="1727816"/>
            <a:ext cx="3024336" cy="48512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527691" y="332656"/>
            <a:ext cx="26198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Video </a:t>
            </a:r>
            <a:r>
              <a:rPr lang="cs-CZ" dirty="0" smtClean="0">
                <a:hlinkClick r:id="rId6"/>
              </a:rPr>
              <a:t>výstava čapek 3:34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126153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74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12" dur="500"/>
                                        <p:tgtEl>
                                          <p:spTgt spid="174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531352" cy="5257800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Jaké jsou hlavní znaky secesní malby?</a:t>
            </a:r>
          </a:p>
          <a:p>
            <a:r>
              <a:rPr lang="cs-CZ" dirty="0" smtClean="0"/>
              <a:t>Znáš některé malíře secese?</a:t>
            </a:r>
          </a:p>
          <a:p>
            <a:r>
              <a:rPr lang="cs-CZ" dirty="0" smtClean="0"/>
              <a:t>V čem se Ti jejich díla líbí?</a:t>
            </a:r>
          </a:p>
          <a:p>
            <a:r>
              <a:rPr lang="cs-CZ" dirty="0" smtClean="0"/>
              <a:t>Jak by si popsal hlavní znaky kubismu?</a:t>
            </a:r>
          </a:p>
          <a:p>
            <a:r>
              <a:rPr lang="cs-CZ" dirty="0" smtClean="0"/>
              <a:t>Jak poznáš kubistický obraz mezi jinými?</a:t>
            </a:r>
          </a:p>
          <a:p>
            <a:r>
              <a:rPr lang="cs-CZ" dirty="0" smtClean="0"/>
              <a:t>Znáš nějakého kubistického malíře?</a:t>
            </a:r>
          </a:p>
          <a:p>
            <a:r>
              <a:rPr lang="cs-CZ" dirty="0" smtClean="0"/>
              <a:t>Jaký obraz se Ti u tohoto malíře vybaví?</a:t>
            </a:r>
          </a:p>
          <a:p>
            <a:r>
              <a:rPr lang="cs-CZ" dirty="0" smtClean="0"/>
              <a:t>Jak se jmenuje slavný </a:t>
            </a:r>
            <a:r>
              <a:rPr lang="cs-CZ" dirty="0" err="1" smtClean="0"/>
              <a:t>surealistický</a:t>
            </a:r>
            <a:r>
              <a:rPr lang="cs-CZ" dirty="0" smtClean="0"/>
              <a:t> malíř?</a:t>
            </a:r>
          </a:p>
          <a:p>
            <a:r>
              <a:rPr lang="cs-CZ" dirty="0" smtClean="0"/>
              <a:t>Jmenuj alespoň jednoho českého malíře kubismu?</a:t>
            </a:r>
          </a:p>
          <a:p>
            <a:r>
              <a:rPr lang="cs-CZ" dirty="0" smtClean="0"/>
              <a:t>Znáš z minulosti toto jméno? Při jaké souvislosti?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078348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 a 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07504" y="1600200"/>
            <a:ext cx="9036496" cy="5257800"/>
          </a:xfrm>
        </p:spPr>
        <p:txBody>
          <a:bodyPr>
            <a:normAutofit/>
          </a:bodyPr>
          <a:lstStyle/>
          <a:p>
            <a:r>
              <a:rPr lang="cs-CZ" sz="1400" dirty="0" smtClean="0"/>
              <a:t>AUTOR </a:t>
            </a:r>
            <a:r>
              <a:rPr lang="cs-CZ" sz="1400" dirty="0"/>
              <a:t>NEUVEDEN. </a:t>
            </a:r>
            <a:r>
              <a:rPr lang="cs-CZ" sz="1400" i="1" dirty="0"/>
              <a:t>www.wikipaintings.org</a:t>
            </a:r>
            <a:r>
              <a:rPr lang="cs-CZ" sz="1400" dirty="0"/>
              <a:t> [online]. [cit. 29.5.2013]. Dostupný na WWW: http://www.wikipaintings.org/en/gustav-klimt/the-kiss-1908 </a:t>
            </a:r>
            <a:endParaRPr lang="cs-CZ" sz="1400" dirty="0" smtClean="0"/>
          </a:p>
          <a:p>
            <a:r>
              <a:rPr lang="cs-CZ" sz="1400" dirty="0"/>
              <a:t>AUTOR NEUVEDEN. </a:t>
            </a:r>
            <a:r>
              <a:rPr lang="cs-CZ" sz="1400" i="1" dirty="0"/>
              <a:t>www.wikipaintings.org</a:t>
            </a:r>
            <a:r>
              <a:rPr lang="cs-CZ" sz="1400" dirty="0"/>
              <a:t> [online]. [cit. 29.5.2013]. Dostupný na WWW: http://</a:t>
            </a:r>
            <a:r>
              <a:rPr lang="cs-CZ" sz="1400" dirty="0" smtClean="0"/>
              <a:t>www.wikipaintings.org/en/gustav-klimt</a:t>
            </a:r>
          </a:p>
          <a:p>
            <a:r>
              <a:rPr lang="cs-CZ" sz="1400" dirty="0"/>
              <a:t>AUTOR NEUVEDEN. </a:t>
            </a:r>
            <a:r>
              <a:rPr lang="cs-CZ" sz="1400" i="1" dirty="0"/>
              <a:t>www.wikipaintings.org</a:t>
            </a:r>
            <a:r>
              <a:rPr lang="cs-CZ" sz="1400" dirty="0"/>
              <a:t> [online]. [cit. 29.5.2013]. Dostupný na WWW: http://</a:t>
            </a:r>
            <a:r>
              <a:rPr lang="cs-CZ" sz="1400" dirty="0" smtClean="0"/>
              <a:t>www.wikipaintings.org/en/gustav-klimt/danae</a:t>
            </a:r>
          </a:p>
          <a:p>
            <a:r>
              <a:rPr lang="cs-CZ" sz="1400" dirty="0"/>
              <a:t>AUTOR NEUVEDEN. </a:t>
            </a:r>
            <a:r>
              <a:rPr lang="cs-CZ" sz="1400" i="1" dirty="0"/>
              <a:t>www.wikipaintings.org</a:t>
            </a:r>
            <a:r>
              <a:rPr lang="cs-CZ" sz="1400" dirty="0"/>
              <a:t> [online]. [cit. 29.5.2013]. Dostupný na WWW: http://</a:t>
            </a:r>
            <a:r>
              <a:rPr lang="cs-CZ" sz="1400" dirty="0" smtClean="0"/>
              <a:t>www.wikipaintings.org/en/gustav-klimt </a:t>
            </a:r>
            <a:endParaRPr lang="cs-CZ" sz="1400" dirty="0"/>
          </a:p>
          <a:p>
            <a:r>
              <a:rPr lang="cs-CZ" sz="1400" dirty="0" smtClean="0"/>
              <a:t>AUTOR </a:t>
            </a:r>
            <a:r>
              <a:rPr lang="cs-CZ" sz="1400" dirty="0"/>
              <a:t>NEUVEDEN. </a:t>
            </a:r>
            <a:r>
              <a:rPr lang="cs-CZ" sz="1400" i="1" dirty="0"/>
              <a:t>www.artalk.cz</a:t>
            </a:r>
            <a:r>
              <a:rPr lang="cs-CZ" sz="1400" dirty="0"/>
              <a:t> [online]. [cit. 29.5.2013]. Dostupný na WWW: </a:t>
            </a:r>
            <a:r>
              <a:rPr lang="cs-CZ" sz="1400" dirty="0" smtClean="0"/>
              <a:t>http</a:t>
            </a:r>
            <a:r>
              <a:rPr lang="cs-CZ" sz="1400" dirty="0"/>
              <a:t>://www.artalk.cz/2013/03/16/tz-umelecke-poklady-secesia/ </a:t>
            </a:r>
            <a:endParaRPr lang="pl-PL" sz="1400" dirty="0"/>
          </a:p>
          <a:p>
            <a:r>
              <a:rPr lang="pl-PL" sz="1400" dirty="0"/>
              <a:t>MÍČA, Radek. </a:t>
            </a:r>
            <a:r>
              <a:rPr lang="pl-PL" sz="1400" i="1" dirty="0"/>
              <a:t>www.kultura.idnes.cz</a:t>
            </a:r>
            <a:r>
              <a:rPr lang="pl-PL" sz="1400" dirty="0"/>
              <a:t> [online]. [cit. 29.5.2013]. Dostupný na WWW: http://kultura.idnes.cz/prekvapeni-mucha-do-toho-kde-bude-epopej-nema-co-mluvit-p12-/vytvarne-umeni.aspx?c=A100614_194747_vytvarneum_jaz </a:t>
            </a:r>
            <a:endParaRPr lang="cs-CZ" sz="1400" dirty="0" smtClean="0"/>
          </a:p>
          <a:p>
            <a:r>
              <a:rPr lang="cs-CZ" sz="1400" dirty="0"/>
              <a:t>AUTOR NEUVEDEN. </a:t>
            </a:r>
            <a:r>
              <a:rPr lang="cs-CZ" sz="1400" i="1" dirty="0"/>
              <a:t>www.wikipaintings.org</a:t>
            </a:r>
            <a:r>
              <a:rPr lang="cs-CZ" sz="1400" dirty="0"/>
              <a:t> [online]. [cit. 29.5.2013]. Dostupný na WWW: </a:t>
            </a:r>
            <a:r>
              <a:rPr lang="cs-CZ" sz="1400" dirty="0">
                <a:hlinkClick r:id="rId2"/>
              </a:rPr>
              <a:t>http://</a:t>
            </a:r>
            <a:r>
              <a:rPr lang="cs-CZ" sz="1400" dirty="0" smtClean="0">
                <a:hlinkClick r:id="rId2"/>
              </a:rPr>
              <a:t>www.wikipaintings.org/en/alphonse-mucha/zodiac-1896</a:t>
            </a:r>
            <a:endParaRPr lang="pt-BR" sz="1400" dirty="0"/>
          </a:p>
          <a:p>
            <a:r>
              <a:rPr lang="pt-BR" sz="1400" dirty="0"/>
              <a:t>AUTOR NEUVEDEN. </a:t>
            </a:r>
            <a:r>
              <a:rPr lang="pt-BR" sz="1400" i="1" dirty="0"/>
              <a:t>www.wikipaintings.org</a:t>
            </a:r>
            <a:r>
              <a:rPr lang="pt-BR" sz="1400" dirty="0"/>
              <a:t> [online]. [cit. 29.5.2013]. Dostupný na WWW: </a:t>
            </a:r>
            <a:r>
              <a:rPr lang="pt-BR" sz="1400" dirty="0">
                <a:hlinkClick r:id="rId3"/>
              </a:rPr>
              <a:t>http://</a:t>
            </a:r>
            <a:r>
              <a:rPr lang="pt-BR" sz="1400" dirty="0" smtClean="0">
                <a:hlinkClick r:id="rId3"/>
              </a:rPr>
              <a:t>www.wikipaintings.org/en/pablo-picasso/the-girls-of-avignon-1907</a:t>
            </a:r>
            <a:r>
              <a:rPr lang="cs-CZ" sz="1400" dirty="0" smtClean="0"/>
              <a:t> </a:t>
            </a:r>
            <a:endParaRPr lang="pt-BR" sz="1400" dirty="0"/>
          </a:p>
          <a:p>
            <a:r>
              <a:rPr lang="pt-BR" sz="1400" dirty="0"/>
              <a:t>AUTOR NEUVEDEN. </a:t>
            </a:r>
            <a:r>
              <a:rPr lang="pt-BR" sz="1400" i="1" dirty="0"/>
              <a:t>www.enjoyourholiday.com</a:t>
            </a:r>
            <a:r>
              <a:rPr lang="pt-BR" sz="1400" dirty="0"/>
              <a:t> [online]. [cit. 29.5.2013]. Dostupný na WWW: </a:t>
            </a:r>
            <a:r>
              <a:rPr lang="pt-BR" sz="1400" dirty="0">
                <a:hlinkClick r:id="rId4"/>
              </a:rPr>
              <a:t>http://www.enjoyourholiday.com/2012/10/07/picasso-exploring-the-possibilities</a:t>
            </a:r>
            <a:r>
              <a:rPr lang="pt-BR" sz="1400" dirty="0" smtClean="0">
                <a:hlinkClick r:id="rId4"/>
              </a:rPr>
              <a:t>/</a:t>
            </a:r>
            <a:r>
              <a:rPr lang="cs-CZ" sz="1400" dirty="0" smtClean="0"/>
              <a:t> </a:t>
            </a:r>
            <a:endParaRPr lang="pt-BR" sz="1400" dirty="0"/>
          </a:p>
          <a:p>
            <a:r>
              <a:rPr lang="pt-BR" sz="1400" dirty="0"/>
              <a:t>AUTOR NEUVEDEN. </a:t>
            </a:r>
            <a:r>
              <a:rPr lang="pt-BR" sz="1400" i="1" dirty="0"/>
              <a:t>www.wikipaintings.org</a:t>
            </a:r>
            <a:r>
              <a:rPr lang="pt-BR" sz="1400" dirty="0"/>
              <a:t> [online]. [cit. 29.5.2013]. Dostupný na WWW: http://www.wikipaintings.org/en/pablo-picasso/guernica-1937#close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552856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0" y="116632"/>
            <a:ext cx="9144000" cy="6741368"/>
          </a:xfrm>
        </p:spPr>
        <p:txBody>
          <a:bodyPr>
            <a:normAutofit/>
          </a:bodyPr>
          <a:lstStyle/>
          <a:p>
            <a:r>
              <a:rPr lang="pt-BR" sz="1200" dirty="0" smtClean="0"/>
              <a:t>AUTOR </a:t>
            </a:r>
            <a:r>
              <a:rPr lang="pt-BR" sz="1200" dirty="0"/>
              <a:t>NEUVEDEN. </a:t>
            </a:r>
            <a:r>
              <a:rPr lang="pt-BR" sz="1200" i="1" dirty="0"/>
              <a:t>www.wikipaintings.org</a:t>
            </a:r>
            <a:r>
              <a:rPr lang="pt-BR" sz="1200" dirty="0"/>
              <a:t> [online]. [cit. 29.5.2013]. Dostupný na WWW: </a:t>
            </a:r>
            <a:r>
              <a:rPr lang="pt-BR" sz="1200" dirty="0">
                <a:hlinkClick r:id="rId2"/>
              </a:rPr>
              <a:t>http://</a:t>
            </a:r>
            <a:r>
              <a:rPr lang="pt-BR" sz="1200" dirty="0" smtClean="0">
                <a:hlinkClick r:id="rId2"/>
              </a:rPr>
              <a:t>www.wikipaintings.org/en/marcel-duchamp</a:t>
            </a:r>
            <a:r>
              <a:rPr lang="cs-CZ" sz="1200" dirty="0" smtClean="0"/>
              <a:t> </a:t>
            </a:r>
            <a:endParaRPr lang="pt-BR" sz="1200" dirty="0"/>
          </a:p>
          <a:p>
            <a:r>
              <a:rPr lang="pt-BR" sz="1200" dirty="0"/>
              <a:t>AUTOR NEUVEDEN. </a:t>
            </a:r>
            <a:r>
              <a:rPr lang="pt-BR" sz="1200" i="1" dirty="0"/>
              <a:t>www.cojeco.cz</a:t>
            </a:r>
            <a:r>
              <a:rPr lang="pt-BR" sz="1200" dirty="0"/>
              <a:t> [online]. [cit. 29.5.2013]. Dostupný na WWW: </a:t>
            </a:r>
            <a:r>
              <a:rPr lang="pt-BR" sz="1200" dirty="0">
                <a:hlinkClick r:id="rId3"/>
              </a:rPr>
              <a:t>http://</a:t>
            </a:r>
            <a:r>
              <a:rPr lang="pt-BR" sz="1200" dirty="0" smtClean="0">
                <a:hlinkClick r:id="rId3"/>
              </a:rPr>
              <a:t>www.cojeco.cz/index.php?detail=1&amp;id_desc=22052&amp;s_lang=2</a:t>
            </a:r>
            <a:endParaRPr lang="pt-BR" sz="1200" dirty="0"/>
          </a:p>
          <a:p>
            <a:r>
              <a:rPr lang="pt-BR" sz="1200" dirty="0"/>
              <a:t>AUTOR NEUVEDEN. </a:t>
            </a:r>
            <a:r>
              <a:rPr lang="pt-BR" sz="1200" i="1" dirty="0"/>
              <a:t>www.tate.org.uk</a:t>
            </a:r>
            <a:r>
              <a:rPr lang="pt-BR" sz="1200" dirty="0"/>
              <a:t> [online]. [cit. 29.5.2013]. Dostupný na WWW: </a:t>
            </a:r>
            <a:r>
              <a:rPr lang="pt-BR" sz="1200" dirty="0">
                <a:hlinkClick r:id="rId4"/>
              </a:rPr>
              <a:t>http://</a:t>
            </a:r>
            <a:r>
              <a:rPr lang="pt-BR" sz="1200" dirty="0" smtClean="0">
                <a:hlinkClick r:id="rId4"/>
              </a:rPr>
              <a:t>www.tate.org.uk/art/artworks/duchamp-fountain-t07573</a:t>
            </a:r>
            <a:r>
              <a:rPr lang="cs-CZ" sz="1200" dirty="0" smtClean="0"/>
              <a:t> </a:t>
            </a:r>
            <a:endParaRPr lang="pt-BR" sz="1200" dirty="0"/>
          </a:p>
          <a:p>
            <a:r>
              <a:rPr lang="pt-BR" sz="1200" dirty="0"/>
              <a:t>AUTOR NEUVEDEN. </a:t>
            </a:r>
            <a:r>
              <a:rPr lang="pt-BR" sz="1200" i="1" dirty="0"/>
              <a:t>www.tate.org.uk</a:t>
            </a:r>
            <a:r>
              <a:rPr lang="pt-BR" sz="1200" dirty="0"/>
              <a:t> [online]. [cit. 29.5.2013]. Dostupný na WWW: </a:t>
            </a:r>
            <a:r>
              <a:rPr lang="pt-BR" sz="1200" dirty="0">
                <a:hlinkClick r:id="rId5"/>
              </a:rPr>
              <a:t>http://</a:t>
            </a:r>
            <a:r>
              <a:rPr lang="pt-BR" sz="1200" dirty="0" smtClean="0">
                <a:hlinkClick r:id="rId5"/>
              </a:rPr>
              <a:t>www.tate.org.uk/art/artworks/mondrian-composition-with-yellow-blue-and-red-t00648</a:t>
            </a:r>
            <a:r>
              <a:rPr lang="cs-CZ" sz="1200" dirty="0" smtClean="0"/>
              <a:t> </a:t>
            </a:r>
            <a:endParaRPr lang="pt-BR" sz="1200" dirty="0"/>
          </a:p>
          <a:p>
            <a:r>
              <a:rPr lang="pt-BR" sz="1200" dirty="0"/>
              <a:t>AUTOR NEUVEDEN. </a:t>
            </a:r>
            <a:r>
              <a:rPr lang="pt-BR" sz="1200" i="1" dirty="0"/>
              <a:t>www.tate.org.uk</a:t>
            </a:r>
            <a:r>
              <a:rPr lang="pt-BR" sz="1200" dirty="0"/>
              <a:t> [online]. [cit. 29.5.2013]. Dostupný na WWW: </a:t>
            </a:r>
            <a:r>
              <a:rPr lang="pt-BR" sz="1200" dirty="0">
                <a:hlinkClick r:id="rId6"/>
              </a:rPr>
              <a:t>http://</a:t>
            </a:r>
            <a:r>
              <a:rPr lang="pt-BR" sz="1200" dirty="0" smtClean="0">
                <a:hlinkClick r:id="rId6"/>
              </a:rPr>
              <a:t>www.tate.org.uk/art/artworks/mondrian-composition-b-noii-with-red-t07560</a:t>
            </a:r>
            <a:endParaRPr lang="pt-BR" sz="1200" dirty="0"/>
          </a:p>
          <a:p>
            <a:r>
              <a:rPr lang="pt-BR" sz="1200" dirty="0"/>
              <a:t>AUTOR NEUVEDEN. </a:t>
            </a:r>
            <a:r>
              <a:rPr lang="pt-BR" sz="1200" i="1" dirty="0"/>
              <a:t>www.wikipaintings.org</a:t>
            </a:r>
            <a:r>
              <a:rPr lang="pt-BR" sz="1200" dirty="0"/>
              <a:t> [online]. [cit. 29.5.2013]. Dostupný na WWW: </a:t>
            </a:r>
            <a:r>
              <a:rPr lang="pt-BR" sz="1200" dirty="0">
                <a:hlinkClick r:id="rId7"/>
              </a:rPr>
              <a:t>http://</a:t>
            </a:r>
            <a:r>
              <a:rPr lang="pt-BR" sz="1200" dirty="0" smtClean="0">
                <a:hlinkClick r:id="rId7"/>
              </a:rPr>
              <a:t>www.wikipaintings.org/en/salvador-dali/the-persistence-of-memory-1931</a:t>
            </a:r>
            <a:endParaRPr lang="pt-BR" sz="1200" dirty="0"/>
          </a:p>
          <a:p>
            <a:r>
              <a:rPr lang="pt-BR" sz="1200" dirty="0"/>
              <a:t>AUTOR NEUVEDEN. </a:t>
            </a:r>
            <a:r>
              <a:rPr lang="pt-BR" sz="1200" i="1" dirty="0"/>
              <a:t>www.wikipaintings.org</a:t>
            </a:r>
            <a:r>
              <a:rPr lang="pt-BR" sz="1200" dirty="0"/>
              <a:t> [online]. [cit. 29.5.2013]. Dostupný na WWW: </a:t>
            </a:r>
            <a:r>
              <a:rPr lang="pt-BR" sz="1200" dirty="0">
                <a:hlinkClick r:id="rId8"/>
              </a:rPr>
              <a:t>http://</a:t>
            </a:r>
            <a:r>
              <a:rPr lang="pt-BR" sz="1200" dirty="0" smtClean="0">
                <a:hlinkClick r:id="rId8"/>
              </a:rPr>
              <a:t>www.wikipaintings.org/en/salvador-dali/the-disintegration-of-the-persistence-of-memory</a:t>
            </a:r>
            <a:endParaRPr lang="pt-BR" sz="1200" dirty="0"/>
          </a:p>
          <a:p>
            <a:r>
              <a:rPr lang="pt-BR" sz="1200" dirty="0"/>
              <a:t>AUTOR NEUVEDEN. </a:t>
            </a:r>
            <a:r>
              <a:rPr lang="pt-BR" sz="1200" i="1" dirty="0"/>
              <a:t>www.ceskatelevize.cz</a:t>
            </a:r>
            <a:r>
              <a:rPr lang="pt-BR" sz="1200" dirty="0"/>
              <a:t> [online]. [cit. 29.5.2013]. </a:t>
            </a:r>
            <a:r>
              <a:rPr lang="pt-BR" sz="1200" dirty="0" smtClean="0"/>
              <a:t>Do</a:t>
            </a:r>
            <a:r>
              <a:rPr lang="cs-CZ" sz="1200" dirty="0" smtClean="0"/>
              <a:t>s</a:t>
            </a:r>
            <a:r>
              <a:rPr lang="pt-BR" sz="1200" dirty="0" smtClean="0"/>
              <a:t>tupný </a:t>
            </a:r>
            <a:r>
              <a:rPr lang="pt-BR" sz="1200" dirty="0"/>
              <a:t>na WWW: </a:t>
            </a:r>
            <a:r>
              <a:rPr lang="pt-BR" sz="1200" dirty="0">
                <a:hlinkClick r:id="rId9"/>
              </a:rPr>
              <a:t>http://www.ceskatelevize.cz/porady/10130691014-soukromi-mistrovskeho-dila/?nzv=Salvador+Dal%ED%3A+Kristus+sv.+</a:t>
            </a:r>
            <a:r>
              <a:rPr lang="pt-BR" sz="1200" dirty="0" smtClean="0">
                <a:hlinkClick r:id="rId9"/>
              </a:rPr>
              <a:t>Jana+z+K%F8%ED%9Ee</a:t>
            </a:r>
            <a:r>
              <a:rPr lang="cs-CZ" sz="1200" dirty="0" smtClean="0"/>
              <a:t> </a:t>
            </a:r>
            <a:endParaRPr lang="nl-NL" sz="1200" dirty="0"/>
          </a:p>
          <a:p>
            <a:r>
              <a:rPr lang="nl-NL" sz="1200" dirty="0"/>
              <a:t>AUTOR NEUVEDEN. </a:t>
            </a:r>
            <a:r>
              <a:rPr lang="nl-NL" sz="1200" i="1" dirty="0"/>
              <a:t>dali.uffs.net</a:t>
            </a:r>
            <a:r>
              <a:rPr lang="nl-NL" sz="1200" dirty="0"/>
              <a:t> [online]. [cit. 29.5.2013]. Dostupný na WWW: </a:t>
            </a:r>
            <a:r>
              <a:rPr lang="nl-NL" sz="1200" dirty="0">
                <a:hlinkClick r:id="rId10"/>
              </a:rPr>
              <a:t>http://</a:t>
            </a:r>
            <a:r>
              <a:rPr lang="nl-NL" sz="1200" dirty="0" smtClean="0">
                <a:hlinkClick r:id="rId10"/>
              </a:rPr>
              <a:t>dali.uffs.net/galerie/galerie.ascii.php</a:t>
            </a:r>
            <a:endParaRPr lang="pt-BR" sz="1200" dirty="0"/>
          </a:p>
          <a:p>
            <a:r>
              <a:rPr lang="pt-BR" sz="1200" dirty="0"/>
              <a:t>AUTOR NEUVEDEN. </a:t>
            </a:r>
            <a:r>
              <a:rPr lang="pt-BR" sz="1200" i="1" dirty="0"/>
              <a:t>www.vety.cz</a:t>
            </a:r>
            <a:r>
              <a:rPr lang="pt-BR" sz="1200" dirty="0"/>
              <a:t> [online]. </a:t>
            </a:r>
            <a:r>
              <a:rPr lang="pt-BR" sz="1200" dirty="0" smtClean="0"/>
              <a:t>[cit</a:t>
            </a:r>
            <a:r>
              <a:rPr lang="pt-BR" sz="1200" dirty="0"/>
              <a:t>. 29.5.2013]. Dostupný na WWW: </a:t>
            </a:r>
            <a:r>
              <a:rPr lang="pt-BR" sz="1200" dirty="0">
                <a:hlinkClick r:id="rId11"/>
              </a:rPr>
              <a:t>http://www.vety.cz/autori/josef-capek</a:t>
            </a:r>
            <a:r>
              <a:rPr lang="pt-BR" sz="1200" dirty="0" smtClean="0">
                <a:hlinkClick r:id="rId11"/>
              </a:rPr>
              <a:t>/</a:t>
            </a:r>
            <a:endParaRPr lang="pt-BR" sz="1200" dirty="0"/>
          </a:p>
          <a:p>
            <a:r>
              <a:rPr lang="pt-BR" sz="1200" dirty="0"/>
              <a:t>AUTOR NEUVEDEN. </a:t>
            </a:r>
            <a:r>
              <a:rPr lang="pt-BR" sz="1200" i="1" dirty="0"/>
              <a:t>www.galerieschmolka.com</a:t>
            </a:r>
            <a:r>
              <a:rPr lang="pt-BR" sz="1200" dirty="0"/>
              <a:t> [online]. [cit. 29.5.2013]. Dostupný na WWW: </a:t>
            </a:r>
            <a:r>
              <a:rPr lang="pt-BR" sz="1200" dirty="0">
                <a:hlinkClick r:id="rId12"/>
              </a:rPr>
              <a:t>http://</a:t>
            </a:r>
            <a:r>
              <a:rPr lang="pt-BR" sz="1200" dirty="0" smtClean="0">
                <a:hlinkClick r:id="rId12"/>
              </a:rPr>
              <a:t>www.galerieschmolka.com/kuenstler/josefcapek.htm</a:t>
            </a:r>
            <a:r>
              <a:rPr lang="cs-CZ" sz="1200" dirty="0" smtClean="0"/>
              <a:t> </a:t>
            </a:r>
            <a:endParaRPr lang="pt-BR" sz="1200" dirty="0"/>
          </a:p>
          <a:p>
            <a:r>
              <a:rPr lang="pt-BR" sz="1200" dirty="0"/>
              <a:t>AUTOR NEUVEDEN. </a:t>
            </a:r>
            <a:r>
              <a:rPr lang="pt-BR" sz="1200" i="1" dirty="0"/>
              <a:t>www.regiony24.cz</a:t>
            </a:r>
            <a:r>
              <a:rPr lang="pt-BR" sz="1200" dirty="0"/>
              <a:t> [online]. [cit. 29.5.2013]. Dostupný na WWW: </a:t>
            </a:r>
            <a:r>
              <a:rPr lang="pt-BR" sz="1200" dirty="0">
                <a:hlinkClick r:id="rId13"/>
              </a:rPr>
              <a:t>http://</a:t>
            </a:r>
            <a:r>
              <a:rPr lang="pt-BR" sz="1200" dirty="0" smtClean="0">
                <a:hlinkClick r:id="rId13"/>
              </a:rPr>
              <a:t>www.regiony24.cz/24-172742-capkuv-obraz-se-v-londyne-prodal-za-necelych-osm-milionu-korun</a:t>
            </a:r>
            <a:endParaRPr lang="cs-CZ" sz="1200" dirty="0" smtClean="0"/>
          </a:p>
          <a:p>
            <a:endParaRPr lang="cs-CZ" sz="1200" dirty="0" smtClean="0"/>
          </a:p>
          <a:p>
            <a:pPr marL="0" indent="0">
              <a:buNone/>
            </a:pPr>
            <a:r>
              <a:rPr lang="cs-CZ" sz="2400" b="1" dirty="0" smtClean="0"/>
              <a:t>Použitá videa:</a:t>
            </a:r>
            <a:endParaRPr lang="pt-BR" sz="2400" b="1" dirty="0"/>
          </a:p>
          <a:p>
            <a:r>
              <a:rPr lang="pt-BR" sz="1200" dirty="0"/>
              <a:t>AUTOR NEUVEDEN. </a:t>
            </a:r>
            <a:r>
              <a:rPr lang="pt-BR" sz="1200" i="1" dirty="0"/>
              <a:t>www.youtube.com</a:t>
            </a:r>
            <a:r>
              <a:rPr lang="pt-BR" sz="1200" dirty="0"/>
              <a:t> [online]. [cit. 29.5.2013]. Dostupný na WWW: http://www.youtube.com/watch?v=zno7zPSK-F8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5589393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28005218"/>
              </p:ext>
            </p:extLst>
          </p:nvPr>
        </p:nvGraphicFramePr>
        <p:xfrm>
          <a:off x="395288" y="2911475"/>
          <a:ext cx="8624887" cy="3725863"/>
        </p:xfrm>
        <a:graphic>
          <a:graphicData uri="http://schemas.openxmlformats.org/drawingml/2006/table">
            <a:tbl>
              <a:tblPr/>
              <a:tblGrid>
                <a:gridCol w="1619838"/>
                <a:gridCol w="153863"/>
                <a:gridCol w="6851186"/>
              </a:tblGrid>
              <a:tr h="1488834"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Použití zdroje: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just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44452" marR="44452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2" marR="44452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285750" marR="0" lvl="0" indent="-285750" algn="just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VÁLKOVÁ, Veronika. </a:t>
                      </a:r>
                      <a:r>
                        <a:rPr kumimoji="0" lang="cs-CZ" sz="1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Dějepis 6 - pravěk a starověk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. Praha: SPN-pedagogické nakladatelství, 2006, ISBN 80-7235-337-3.</a:t>
                      </a:r>
                    </a:p>
                    <a:p>
                      <a:pPr marL="285750" marR="0" lvl="0" indent="-285750" algn="just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tabLst/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PROKOP, Vladimír. </a:t>
                      </a:r>
                      <a:r>
                        <a:rPr lang="cs-CZ" sz="1400" i="1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Kapitoly z dějin výtvarného umění: pro výuku dějin umění na středních školách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. Sokolov: O.K.-Soft, 1997, 67 s</a:t>
                      </a:r>
                    </a:p>
                    <a:p>
                      <a:pPr marL="285750" marR="0" lvl="0" indent="-285750" algn="just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itchFamily="34" charset="0"/>
                        <a:buChar char="•"/>
                        <a:tabLst/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MRÁZ, Bohumír a Marie ČERNÁ. </a:t>
                      </a:r>
                      <a:r>
                        <a:rPr lang="cs-CZ" sz="1400" i="1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Dějiny výtvarné kultury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. 2., </a:t>
                      </a:r>
                      <a:r>
                        <a:rPr lang="cs-CZ" sz="1400" dirty="0" err="1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upr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. vyd., V Idea Servis 1. vyd. Praha: Idea Servis, 1995-2002, 4 sv. (183, 209, 219 s.). ISBN 80-85970-01-51.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2" marR="44452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519540"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Citace: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2" marR="44452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2" marR="44452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viz výše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2" marR="44452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1717489"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Anotace: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2" marR="44452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2" marR="44452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je určen pro podporu učitelského výkladu, který vychází z učebnice pro dějepis:  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VÁLKOVÁ, Veronika. </a:t>
                      </a:r>
                      <a:r>
                        <a:rPr kumimoji="0" lang="cs-CZ" sz="1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Dějepis 6 - pravěk a starověk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. Praha: SPN-pedagogické nakladatelství, 2006, ISBN 80-7235-337-3. Napomáhá vyučujícímu ve vizualizaci výkladu, který se tak stává zajímavější a pro žáka poutavější a tudíž i zapamatovatelnější. DUM si klade za největší cíl naučit žáky rozdíly mezi hlavními a nejdůležitějšími slohy a styly, umět je poznat, poznat hlavní znaky a identifikovat v praxi. K presentaci je přidáno krátké video, které pohyblivým způsobem přibližuje žákům detaily děl a staveb.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2" marR="44452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24596" name="Obrázek 0" descr="Popis: logo EU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2138" y="125413"/>
            <a:ext cx="7921625" cy="847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4597" name="obrázek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6625" y="2001838"/>
            <a:ext cx="2152650" cy="781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4598" name="Rectangle 4"/>
          <p:cNvSpPr>
            <a:spLocks noChangeArrowheads="1"/>
          </p:cNvSpPr>
          <p:nvPr/>
        </p:nvSpPr>
        <p:spPr bwMode="auto">
          <a:xfrm>
            <a:off x="0" y="1201738"/>
            <a:ext cx="9144000" cy="800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>
              <a:latin typeface="Calibri" pitchFamily="34" charset="0"/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24599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87715767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141</TotalTime>
  <Words>708</Words>
  <Application>Microsoft Office PowerPoint</Application>
  <PresentationFormat>Předvádění na obrazovce (4:3)</PresentationFormat>
  <Paragraphs>103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Medián</vt:lpstr>
      <vt:lpstr>Prezentace aplikace PowerPoint</vt:lpstr>
      <vt:lpstr>Dějiny Umění 20. století</vt:lpstr>
      <vt:lpstr>Secesní malba</vt:lpstr>
      <vt:lpstr>Prezentace aplikace PowerPoint</vt:lpstr>
      <vt:lpstr>Prezentace aplikace PowerPoint</vt:lpstr>
      <vt:lpstr>Alfons Mucha</vt:lpstr>
      <vt:lpstr>velikost</vt:lpstr>
      <vt:lpstr>plakáty</vt:lpstr>
      <vt:lpstr>Malba kubismu</vt:lpstr>
      <vt:lpstr>Prezentace aplikace PowerPoint</vt:lpstr>
      <vt:lpstr>Marcel Duchamp  Akt sestupující ze schodů</vt:lpstr>
      <vt:lpstr>Piet Mondrian</vt:lpstr>
      <vt:lpstr>Surrealismus</vt:lpstr>
      <vt:lpstr>Rozpad persistence paměti</vt:lpstr>
      <vt:lpstr>Prezentace aplikace PowerPoint</vt:lpstr>
      <vt:lpstr>Umění proti válce – Josef Čapek</vt:lpstr>
      <vt:lpstr>Josef Čapek - kubismus</vt:lpstr>
      <vt:lpstr>Opakování:</vt:lpstr>
      <vt:lpstr>Použité zdroje a citace: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ntb</dc:creator>
  <cp:lastModifiedBy>ntb</cp:lastModifiedBy>
  <cp:revision>16</cp:revision>
  <dcterms:created xsi:type="dcterms:W3CDTF">2013-05-29T14:30:44Z</dcterms:created>
  <dcterms:modified xsi:type="dcterms:W3CDTF">2013-05-29T16:53:03Z</dcterms:modified>
</cp:coreProperties>
</file>