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56" r:id="rId2"/>
    <p:sldId id="258" r:id="rId3"/>
    <p:sldId id="257" r:id="rId4"/>
    <p:sldId id="264" r:id="rId5"/>
    <p:sldId id="266" r:id="rId6"/>
    <p:sldId id="261" r:id="rId7"/>
    <p:sldId id="260" r:id="rId8"/>
    <p:sldId id="265" r:id="rId9"/>
    <p:sldId id="262" r:id="rId10"/>
    <p:sldId id="263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23" autoAdjust="0"/>
    <p:restoredTop sz="94660"/>
  </p:normalViewPr>
  <p:slideViewPr>
    <p:cSldViewPr>
      <p:cViewPr>
        <p:scale>
          <a:sx n="60" d="100"/>
          <a:sy n="60" d="100"/>
        </p:scale>
        <p:origin x="-4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EA2634-DB1D-42E0-9B66-61CF25369F7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606B01-1229-4383-82F8-AC0AEC9AF6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099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06B01-1229-4383-82F8-AC0AEC9AF6C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503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06B01-1229-4383-82F8-AC0AEC9AF6C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5/54/Podpis_Jaroslav_Foglar.gif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8/Pam%C3%A1tn%C3%ADk_Jaroslava_Foglara_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3/Pam%C3%A1tn%C3%ADk_Jaroslava_Foglara_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1/Jaroslav_Foglar_hrob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2/Detail_hrobu_Jaroslava_Foglara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b/Jezek_mimo_klec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ezek_mimo_klec.jpg?uselang=cs" TargetMode="External"/><Relationship Id="rId3" Type="http://schemas.openxmlformats.org/officeDocument/2006/relationships/hyperlink" Target="http://www.datakabinet.cz/cs/Vyukove-materialy-a-data/Jazyk-a-jazykova-komunikace/Portrety-osobnosti/Jaroslav-Foglar.htm" TargetMode="External"/><Relationship Id="rId7" Type="http://schemas.openxmlformats.org/officeDocument/2006/relationships/hyperlink" Target="http://commons.wikimedia.org/wiki/File:Detail_hrobu_Jaroslava_Foglara.jpg" TargetMode="External"/><Relationship Id="rId2" Type="http://schemas.openxmlformats.org/officeDocument/2006/relationships/hyperlink" Target="http://cs.wikipedia.org/wiki/Soubor:Podpis_Jaroslav_Foglar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Jaroslav_Foglar_hrob.jpg" TargetMode="External"/><Relationship Id="rId5" Type="http://schemas.openxmlformats.org/officeDocument/2006/relationships/hyperlink" Target="http://commons.wikimedia.org/wiki/File:Pam%C3%A1tn%C3%ADk_Jaroslava_Foglara_2.JPG" TargetMode="External"/><Relationship Id="rId4" Type="http://schemas.openxmlformats.org/officeDocument/2006/relationships/hyperlink" Target="http://commons.wikimedia.org/wiki/File:Pam%C3%A1tn%C3%ADk_Jaroslava_Foglara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0648"/>
            <a:ext cx="5781675" cy="1447800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83568" y="1916832"/>
            <a:ext cx="7848872" cy="4464496"/>
          </a:xfrm>
        </p:spPr>
        <p:txBody>
          <a:bodyPr>
            <a:normAutofit fontScale="40000" lnSpcReduction="20000"/>
          </a:bodyPr>
          <a:lstStyle/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</a:p>
          <a:p>
            <a:pPr algn="l">
              <a:buClr>
                <a:schemeClr val="accent1"/>
              </a:buClr>
              <a:buSzPct val="70000"/>
              <a:defRPr/>
            </a:pPr>
            <a:endParaRPr lang="cs-CZ" sz="4000" dirty="0">
              <a:solidFill>
                <a:schemeClr val="tx1"/>
              </a:solidFill>
            </a:endParaRP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Škola</a:t>
            </a:r>
            <a:r>
              <a:rPr lang="cs-CZ" sz="4000" dirty="0" smtClean="0">
                <a:solidFill>
                  <a:schemeClr val="tx1"/>
                </a:solidFill>
              </a:rPr>
              <a:t>: Základní škola Trávníky Otrokovice, příspěvková organizace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Název výukového materiálu: Jaroslav Foglar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Autor: Mgr. Oldřiška Vobrová</a:t>
            </a:r>
            <a:endParaRPr lang="cs-CZ" sz="4000" dirty="0" smtClean="0">
              <a:solidFill>
                <a:schemeClr val="tx1"/>
              </a:solidFill>
            </a:endParaRP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Vytvořeno</a:t>
            </a:r>
            <a:r>
              <a:rPr lang="cs-CZ" sz="4000" dirty="0" smtClean="0">
                <a:solidFill>
                  <a:schemeClr val="tx1"/>
                </a:solidFill>
              </a:rPr>
              <a:t>: 8. 4. 2013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Ročník: šestý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Tematický okruh: Literární výchova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Téma: Příběhy o dětech a pro děti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Pomůcky: notebook, </a:t>
            </a:r>
            <a:r>
              <a:rPr lang="cs-CZ" sz="4000" dirty="0" err="1" smtClean="0">
                <a:solidFill>
                  <a:schemeClr val="tx1"/>
                </a:solidFill>
              </a:rPr>
              <a:t>dataprojektor</a:t>
            </a:r>
            <a:endParaRPr lang="cs-CZ" sz="40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Anotace: Prezentace seznamuje žáky s životem, činností a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s nejznámějšími díly Jaroslava Foglara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endParaRPr lang="cs-CZ" sz="4000" dirty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4000" b="1" dirty="0">
                <a:solidFill>
                  <a:schemeClr val="tx1"/>
                </a:solidFill>
              </a:rPr>
              <a:t>Práce je vlastní originální tvorbou autora.</a:t>
            </a:r>
            <a:endParaRPr lang="cs-CZ" sz="4000" dirty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381328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VY_32_INOVACE_20_25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872208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002060"/>
                </a:solidFill>
              </a:rPr>
              <a:t>Jaroslav </a:t>
            </a:r>
            <a:r>
              <a:rPr lang="cs-CZ" sz="9600" b="1" dirty="0" err="1" smtClean="0">
                <a:solidFill>
                  <a:srgbClr val="002060"/>
                </a:solidFill>
              </a:rPr>
              <a:t>Foglar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Soubor:Podpis Jaroslav Foglar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7620000" cy="168592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020272" y="5589240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348881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(6. 7. 1907 – 23. 1. 1999)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267744" y="274638"/>
          <a:ext cx="4608512" cy="6280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5667353" imgH="8019921" progId="AcroExch.Document.7">
                  <p:embed/>
                </p:oleObj>
              </mc:Choice>
              <mc:Fallback>
                <p:oleObj name="Acrobat Document" r:id="rId3" imgW="5667353" imgH="8019921" progId="AcroExch.Document.7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274638"/>
                        <a:ext cx="4608512" cy="6280150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6600CC">
                            <a:alpha val="94000"/>
                          </a:srgbClr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092280" y="6165304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84887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Jaroslav </a:t>
            </a:r>
            <a:r>
              <a:rPr lang="cs-CZ" sz="4000" b="1" dirty="0" err="1" smtClean="0">
                <a:solidFill>
                  <a:srgbClr val="C00000"/>
                </a:solidFill>
              </a:rPr>
              <a:t>Foglar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smtClean="0"/>
              <a:t>(1907 - 1999)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sz="2400" dirty="0" smtClean="0"/>
              <a:t>  spisovatel knih pro mládež, redaktor několika  časopisů pro děti. Po celý život se věnoval práci s dětmi a s mládeží a také psaní knih. </a:t>
            </a:r>
          </a:p>
          <a:p>
            <a:r>
              <a:rPr lang="cs-CZ" sz="2400" dirty="0" smtClean="0"/>
              <a:t>Jaroslav </a:t>
            </a:r>
            <a:r>
              <a:rPr lang="cs-CZ" sz="2400" dirty="0" err="1" smtClean="0"/>
              <a:t>Foglar</a:t>
            </a:r>
            <a:r>
              <a:rPr lang="cs-CZ" sz="2400" dirty="0" smtClean="0"/>
              <a:t> vystudoval dvouletou obchodní školu. Třináct let byl zaměstnaný jako úředník, potom jako pedagogický pracovník v domově mládeže. Pracoval také jako odpovědný redaktor časopisů Mladý hlasatel, Junák a Vpřed. Pod přezdívkou </a:t>
            </a:r>
            <a:r>
              <a:rPr lang="cs-CZ" sz="2400" b="1" dirty="0" smtClean="0"/>
              <a:t>Jestřáb</a:t>
            </a:r>
            <a:r>
              <a:rPr lang="cs-CZ" sz="2400" dirty="0" smtClean="0"/>
              <a:t> vedl po celý život skautské oddíly.</a:t>
            </a:r>
          </a:p>
          <a:p>
            <a:r>
              <a:rPr lang="cs-CZ" sz="2400" dirty="0" smtClean="0"/>
              <a:t>Ve svých knihách pro mládež se snažil rozvíjet smysl pro odpovědný přístup k životu, pro čestnost a obětavé kamarádství a také se snažil mládež učit hezkému vztahu</a:t>
            </a:r>
            <a:br>
              <a:rPr lang="cs-CZ" sz="2400" dirty="0" smtClean="0"/>
            </a:br>
            <a:r>
              <a:rPr lang="cs-CZ" sz="2400" dirty="0" smtClean="0"/>
              <a:t>k přírodě. </a:t>
            </a:r>
          </a:p>
          <a:p>
            <a:pPr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92696"/>
            <a:ext cx="35283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Nejznámější knihy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000" dirty="0" smtClean="0"/>
              <a:t>Přístav volá</a:t>
            </a:r>
          </a:p>
          <a:p>
            <a:r>
              <a:rPr lang="cs-CZ" sz="2000" dirty="0" smtClean="0"/>
              <a:t>Boj o první místo</a:t>
            </a:r>
          </a:p>
          <a:p>
            <a:r>
              <a:rPr lang="cs-CZ" sz="2000" dirty="0" smtClean="0"/>
              <a:t>Hoši od Bobří řeky</a:t>
            </a:r>
          </a:p>
          <a:p>
            <a:r>
              <a:rPr lang="cs-CZ" sz="2000" dirty="0" smtClean="0"/>
              <a:t>Tábor smůly</a:t>
            </a:r>
          </a:p>
          <a:p>
            <a:r>
              <a:rPr lang="cs-CZ" sz="2000" dirty="0" smtClean="0"/>
              <a:t>Chata v Jezerní kotlině</a:t>
            </a:r>
          </a:p>
          <a:p>
            <a:r>
              <a:rPr lang="cs-CZ" sz="2000" dirty="0" smtClean="0"/>
              <a:t>Historie Svorné sedmy</a:t>
            </a:r>
          </a:p>
          <a:p>
            <a:r>
              <a:rPr lang="cs-CZ" sz="2000" dirty="0" smtClean="0"/>
              <a:t>Pod junáckou vlajkou</a:t>
            </a:r>
          </a:p>
          <a:p>
            <a:r>
              <a:rPr lang="cs-CZ" sz="2000" dirty="0" smtClean="0"/>
              <a:t>Záhada hlavolamu</a:t>
            </a:r>
          </a:p>
          <a:p>
            <a:r>
              <a:rPr lang="cs-CZ" sz="2000" dirty="0" smtClean="0"/>
              <a:t>Když duben přichází</a:t>
            </a:r>
          </a:p>
          <a:p>
            <a:r>
              <a:rPr lang="cs-CZ" sz="2000" dirty="0" smtClean="0"/>
              <a:t>Stínadla se bouří</a:t>
            </a:r>
          </a:p>
          <a:p>
            <a:r>
              <a:rPr lang="cs-CZ" sz="2000" dirty="0" smtClean="0"/>
              <a:t>Tajemná </a:t>
            </a:r>
            <a:r>
              <a:rPr lang="cs-CZ" sz="2000" dirty="0" err="1" smtClean="0"/>
              <a:t>Řásnovka</a:t>
            </a:r>
            <a:endParaRPr lang="cs-CZ" sz="2000" dirty="0" smtClean="0"/>
          </a:p>
          <a:p>
            <a:r>
              <a:rPr lang="cs-CZ" sz="2000" dirty="0" smtClean="0"/>
              <a:t>Poklad Černého delfína</a:t>
            </a:r>
          </a:p>
          <a:p>
            <a:r>
              <a:rPr lang="cs-CZ" sz="2000" dirty="0" smtClean="0"/>
              <a:t>Kronika Ztracené sedmy</a:t>
            </a:r>
          </a:p>
          <a:p>
            <a:r>
              <a:rPr lang="cs-CZ" sz="2000" dirty="0" smtClean="0"/>
              <a:t>Dobrodružství v Zemi nikoho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12776"/>
            <a:ext cx="435597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000" dirty="0" smtClean="0"/>
              <a:t>Dobrodružství v Zemi nikoho</a:t>
            </a:r>
          </a:p>
          <a:p>
            <a:r>
              <a:rPr lang="cs-CZ" sz="2000" dirty="0" smtClean="0"/>
              <a:t>Devadesátka pokračuje</a:t>
            </a:r>
          </a:p>
          <a:p>
            <a:r>
              <a:rPr lang="cs-CZ" sz="2000" dirty="0" smtClean="0"/>
              <a:t>Tajemství Velkého </a:t>
            </a:r>
            <a:r>
              <a:rPr lang="cs-CZ" sz="2000" dirty="0" err="1" smtClean="0"/>
              <a:t>Vonta</a:t>
            </a:r>
            <a:endParaRPr lang="cs-CZ" sz="2000" dirty="0" smtClean="0"/>
          </a:p>
          <a:p>
            <a:r>
              <a:rPr lang="cs-CZ" sz="2000" smtClean="0"/>
              <a:t>Dobrodružství </a:t>
            </a:r>
            <a:r>
              <a:rPr lang="cs-CZ" sz="2000" dirty="0" smtClean="0"/>
              <a:t>v temných uličkách</a:t>
            </a:r>
          </a:p>
          <a:p>
            <a:r>
              <a:rPr lang="cs-CZ" sz="2000" dirty="0" smtClean="0"/>
              <a:t>Život v poklusu</a:t>
            </a:r>
          </a:p>
          <a:p>
            <a:r>
              <a:rPr lang="cs-CZ" sz="2000" dirty="0" smtClean="0"/>
              <a:t>Nováček Bubáček píše deník</a:t>
            </a:r>
          </a:p>
          <a:p>
            <a:r>
              <a:rPr lang="cs-CZ" sz="2000" dirty="0" smtClean="0"/>
              <a:t>Jestřábe vypravuj</a:t>
            </a:r>
          </a:p>
          <a:p>
            <a:r>
              <a:rPr lang="cs-CZ" sz="2000" dirty="0" smtClean="0"/>
              <a:t>Strach nad Bobří řekou</a:t>
            </a:r>
          </a:p>
          <a:p>
            <a:r>
              <a:rPr lang="cs-CZ" sz="2000" dirty="0" smtClean="0"/>
              <a:t>Náš oddíl</a:t>
            </a:r>
          </a:p>
          <a:p>
            <a:r>
              <a:rPr lang="cs-CZ" sz="2000" dirty="0" smtClean="0"/>
              <a:t>Modrá rokle</a:t>
            </a:r>
          </a:p>
          <a:p>
            <a:r>
              <a:rPr lang="cs-CZ" sz="2000" dirty="0" smtClean="0"/>
              <a:t>Kronika Hochů od Bobří řeky</a:t>
            </a:r>
          </a:p>
          <a:p>
            <a:r>
              <a:rPr lang="cs-CZ" sz="2000" dirty="0" smtClean="0"/>
              <a:t>Rychlé šípy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ile:Památník Jaroslava Foglar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428625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660232" y="620688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Památník  Jaroslava  </a:t>
            </a:r>
            <a:r>
              <a:rPr lang="cs-CZ" dirty="0" err="1" smtClean="0"/>
              <a:t>Foglara</a:t>
            </a:r>
            <a:r>
              <a:rPr lang="cs-CZ" dirty="0" smtClean="0"/>
              <a:t> ve Sluneční zátoce nedaleko Ledče nad Sázavou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5877272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ile:Památník Jaroslava Foglar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48680"/>
            <a:ext cx="7158372" cy="536877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609329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Památník  Jaroslava  </a:t>
            </a:r>
            <a:r>
              <a:rPr lang="cs-CZ" dirty="0" err="1" smtClean="0"/>
              <a:t>Foglara</a:t>
            </a:r>
            <a:r>
              <a:rPr lang="cs-CZ" dirty="0" smtClean="0"/>
              <a:t> ve Sluneční zátoce nedaleko Ledče nad Sázavou (detail)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5661248"/>
            <a:ext cx="10436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File:Jaroslav Foglar hro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48680"/>
            <a:ext cx="428625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73325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908720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Hrob Jaroslava </a:t>
            </a:r>
            <a:r>
              <a:rPr lang="cs-CZ" dirty="0" err="1" smtClean="0"/>
              <a:t>Foglara</a:t>
            </a:r>
            <a:r>
              <a:rPr lang="cs-CZ" dirty="0" smtClean="0"/>
              <a:t> na Vinohradském hřbitově </a:t>
            </a:r>
            <a:br>
              <a:rPr lang="cs-CZ" dirty="0" smtClean="0"/>
            </a:br>
            <a:r>
              <a:rPr lang="cs-CZ" dirty="0" smtClean="0"/>
              <a:t>v Praze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Detail hrobu Jaroslava Fogl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6016" y="404664"/>
            <a:ext cx="7331968" cy="54989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44408" y="5589240"/>
            <a:ext cx="899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093296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Detail hrobu Jaroslava </a:t>
            </a:r>
            <a:r>
              <a:rPr lang="cs-CZ" dirty="0" err="1" smtClean="0"/>
              <a:t>Foglara</a:t>
            </a:r>
            <a:r>
              <a:rPr lang="cs-CZ" dirty="0" smtClean="0"/>
              <a:t> na Vinohradském hřbitově v Praze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Jezek mimo klec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33638" y="332656"/>
            <a:ext cx="427672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616530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Ježek v kleci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5733256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/>
              <a:t>obr. [1]</a:t>
            </a:r>
          </a:p>
          <a:p>
            <a:r>
              <a:rPr lang="cs-CZ" sz="1200" dirty="0" smtClean="0"/>
              <a:t>KOVÁŘ, L. Soubor: Podpis Jaroslav Foglar.gif.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2"/>
              </a:rPr>
              <a:t>http://cs.wikipedia.org/wiki/Soubor:Podpis_Jaroslav_Foglar.gif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obr. [2]</a:t>
            </a:r>
          </a:p>
          <a:p>
            <a:r>
              <a:rPr lang="cs-CZ" sz="1200" dirty="0" smtClean="0"/>
              <a:t>Jaroslav </a:t>
            </a:r>
            <a:r>
              <a:rPr lang="cs-CZ" sz="1200" dirty="0" err="1" smtClean="0"/>
              <a:t>Foglar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Datakabinet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3"/>
              </a:rPr>
              <a:t>http://www.datakabinet.cz/cs/Vyukove-materialy-a-data/Jazyk-a-jazykova-komunikace/Portrety-osobnosti/Jaroslav-Foglar.htm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obr.[ 3]</a:t>
            </a:r>
          </a:p>
          <a:p>
            <a:r>
              <a:rPr lang="cs-CZ" sz="1200" dirty="0" smtClean="0"/>
              <a:t>JIRKASV. Památník Jaroslava </a:t>
            </a:r>
            <a:r>
              <a:rPr lang="cs-CZ" sz="1200" dirty="0" err="1" smtClean="0"/>
              <a:t>Foglara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4"/>
              </a:rPr>
              <a:t>http://commons.wikimedia.org/wiki/File:Pam%C3%A1tn%C3%ADk_Jaroslava_Foglara_1.JPG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obr. [4]</a:t>
            </a:r>
          </a:p>
          <a:p>
            <a:r>
              <a:rPr lang="cs-CZ" sz="1200" dirty="0" smtClean="0"/>
              <a:t>JIRKASV. Památník Jaroslava </a:t>
            </a:r>
            <a:r>
              <a:rPr lang="cs-CZ" sz="1200" dirty="0" err="1" smtClean="0"/>
              <a:t>Foglara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5"/>
              </a:rPr>
              <a:t>http://commons.wikimedia.org/wiki/File:Pam%C3%A1tn%C3%ADk_Jaroslava_Foglara_2.JPG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 [5]</a:t>
            </a:r>
          </a:p>
          <a:p>
            <a:r>
              <a:rPr lang="cs-CZ" sz="1200" dirty="0" smtClean="0"/>
              <a:t>SEDLECKÝ, David. Hrob Jaroslava </a:t>
            </a:r>
            <a:r>
              <a:rPr lang="cs-CZ" sz="1200" dirty="0" err="1" smtClean="0"/>
              <a:t>Foglara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6"/>
              </a:rPr>
              <a:t>http://commons.wikimedia.org/wiki/File:Jaroslav_Foglar_hrob.jpg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obr. [6]</a:t>
            </a:r>
          </a:p>
          <a:p>
            <a:r>
              <a:rPr lang="cs-CZ" sz="1200" dirty="0" smtClean="0"/>
              <a:t>SEDLECKÝ, David. Detail hrobu Jaroslava </a:t>
            </a:r>
            <a:r>
              <a:rPr lang="cs-CZ" sz="1200" dirty="0" err="1" smtClean="0"/>
              <a:t>Foglara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7"/>
              </a:rPr>
              <a:t>http://commons.wikimedia.org/wiki/File:Detail_hrobu_Jaroslava_Foglara.jpg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 [7]</a:t>
            </a:r>
          </a:p>
          <a:p>
            <a:r>
              <a:rPr lang="cs-CZ" sz="1200" dirty="0" smtClean="0"/>
              <a:t>LUKYN.V. </a:t>
            </a:r>
            <a:r>
              <a:rPr lang="cs-CZ" sz="1200" dirty="0" err="1" smtClean="0"/>
              <a:t>Jezek</a:t>
            </a:r>
            <a:r>
              <a:rPr lang="cs-CZ" sz="1200" dirty="0" smtClean="0"/>
              <a:t> mimo klec.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2013-04-08]. Dostupné z: </a:t>
            </a:r>
            <a:r>
              <a:rPr lang="cs-CZ" sz="1200" dirty="0" smtClean="0">
                <a:hlinkClick r:id="rId8"/>
              </a:rPr>
              <a:t>http://commons.wikimedia.org/wiki/File:Jezek_mimo_klec.jpg?uselang=cs</a:t>
            </a:r>
            <a:r>
              <a:rPr lang="cs-CZ" sz="1200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330</TotalTime>
  <Words>483</Words>
  <Application>Microsoft Office PowerPoint</Application>
  <PresentationFormat>Předvádění na obrazovce (4:3)</PresentationFormat>
  <Paragraphs>83</Paragraphs>
  <Slides>11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Acrobat Document</vt:lpstr>
      <vt:lpstr>Prezentace aplikace PowerPoint</vt:lpstr>
      <vt:lpstr>Jaroslav Foglar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zs travniky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malkova</cp:lastModifiedBy>
  <cp:revision>70</cp:revision>
  <dcterms:created xsi:type="dcterms:W3CDTF">2011-10-11T08:24:05Z</dcterms:created>
  <dcterms:modified xsi:type="dcterms:W3CDTF">2013-05-28T17:54:23Z</dcterms:modified>
</cp:coreProperties>
</file>