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 ČJ_14_BOŽENA NĚMCOVÁ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Fukalová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Život a dílo spisovatelky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137" custScaleY="9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DE64CE0-F751-413F-9517-6FA56EE9DDC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2AF9E3D-3523-4A77-884F-91A3CE8B8ADE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EACFD9D-C163-4717-B686-979BD3C23DEC}" type="presOf" srcId="{4C35D32F-0EAB-4CD7-82EE-45574DC2A586}" destId="{890E4F0B-2866-4A3F-A3C7-2A14B1797930}" srcOrd="1" destOrd="0" presId="urn:microsoft.com/office/officeart/2005/8/layout/target3"/>
    <dgm:cxn modelId="{0199A328-3FE0-4EA4-8044-96E6B65CEB78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012FECB-8C90-4AFF-B4A7-B02EF76B59B5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9B9BCC6-C7A1-4777-82E5-B90267198A93}" type="presOf" srcId="{B651F6E3-6281-48DB-9319-2AEAFDAE7572}" destId="{6BB5E863-4638-4E1D-BFDE-399D028AC4ED}" srcOrd="1" destOrd="0" presId="urn:microsoft.com/office/officeart/2005/8/layout/target3"/>
    <dgm:cxn modelId="{FD383446-990C-40DE-B613-16FF8FE4C87D}" type="presOf" srcId="{4C35D32F-0EAB-4CD7-82EE-45574DC2A586}" destId="{8BEBB6EC-1DAA-4CAC-8A25-BC0FCBD5DBD5}" srcOrd="0" destOrd="0" presId="urn:microsoft.com/office/officeart/2005/8/layout/target3"/>
    <dgm:cxn modelId="{A219BC99-1D1E-4BED-8D50-D6ACC37784CD}" type="presOf" srcId="{D1D4F407-5343-4D3F-B5B9-D407B03CAEB4}" destId="{AED2198E-93D5-4001-81B4-73124B309672}" srcOrd="1" destOrd="0" presId="urn:microsoft.com/office/officeart/2005/8/layout/target3"/>
    <dgm:cxn modelId="{7A48F4CF-0820-4FB6-BBE9-86BD98EDD266}" type="presOf" srcId="{D8197B8C-B260-4A16-BDF4-0947B075E274}" destId="{5A5FFA88-C948-4069-8E93-59FA12366E83}" srcOrd="1" destOrd="0" presId="urn:microsoft.com/office/officeart/2005/8/layout/target3"/>
    <dgm:cxn modelId="{9506BAC1-2A59-4080-AC22-D1166995F635}" type="presOf" srcId="{D8197B8C-B260-4A16-BDF4-0947B075E274}" destId="{25B08C86-7E15-44DC-BE7F-FFB55DD49D12}" srcOrd="0" destOrd="0" presId="urn:microsoft.com/office/officeart/2005/8/layout/target3"/>
    <dgm:cxn modelId="{2BB07186-4FE5-492A-AE15-E2408940186D}" type="presOf" srcId="{757F3AB3-0718-4624-B441-E567A8F0AB56}" destId="{333A1088-737F-45CB-B68E-254E46348037}" srcOrd="0" destOrd="0" presId="urn:microsoft.com/office/officeart/2005/8/layout/target3"/>
    <dgm:cxn modelId="{E2CCB653-4553-4688-B51F-755AFDB09681}" type="presParOf" srcId="{333A1088-737F-45CB-B68E-254E46348037}" destId="{F5ABB229-8D3B-4694-996A-96F23CF14429}" srcOrd="0" destOrd="0" presId="urn:microsoft.com/office/officeart/2005/8/layout/target3"/>
    <dgm:cxn modelId="{39A24834-6895-466E-A52E-2F7C97AB6D95}" type="presParOf" srcId="{333A1088-737F-45CB-B68E-254E46348037}" destId="{F41139FD-01EE-4571-8B17-4FB00FC51163}" srcOrd="1" destOrd="0" presId="urn:microsoft.com/office/officeart/2005/8/layout/target3"/>
    <dgm:cxn modelId="{197F686F-BE7F-4B8E-89E2-337CD55916B1}" type="presParOf" srcId="{333A1088-737F-45CB-B68E-254E46348037}" destId="{D005CE8C-CC26-4C3E-AC11-E15060ECD759}" srcOrd="2" destOrd="0" presId="urn:microsoft.com/office/officeart/2005/8/layout/target3"/>
    <dgm:cxn modelId="{3965660A-C93A-4ADF-B47E-5D33FE6B88EA}" type="presParOf" srcId="{333A1088-737F-45CB-B68E-254E46348037}" destId="{2C702D82-9B77-49B7-9568-BB8EB47C3372}" srcOrd="3" destOrd="0" presId="urn:microsoft.com/office/officeart/2005/8/layout/target3"/>
    <dgm:cxn modelId="{44BE9885-8B29-4B4B-B875-E1D0F3EB15F3}" type="presParOf" srcId="{333A1088-737F-45CB-B68E-254E46348037}" destId="{A52A0455-90FF-4808-ABD0-F02540D31D5A}" srcOrd="4" destOrd="0" presId="urn:microsoft.com/office/officeart/2005/8/layout/target3"/>
    <dgm:cxn modelId="{3D94A812-F956-47CF-AA27-C5F1C1B5EDCD}" type="presParOf" srcId="{333A1088-737F-45CB-B68E-254E46348037}" destId="{6140AFEC-043D-4C43-A2F9-D0F5331DF3A3}" srcOrd="5" destOrd="0" presId="urn:microsoft.com/office/officeart/2005/8/layout/target3"/>
    <dgm:cxn modelId="{486CAC7E-35BF-4AB4-AFC3-E570C5B27C19}" type="presParOf" srcId="{333A1088-737F-45CB-B68E-254E46348037}" destId="{9358AC05-5D7D-4327-9F80-1AD486AEA664}" srcOrd="6" destOrd="0" presId="urn:microsoft.com/office/officeart/2005/8/layout/target3"/>
    <dgm:cxn modelId="{31CA2601-07B2-45A5-B5FA-99738279861B}" type="presParOf" srcId="{333A1088-737F-45CB-B68E-254E46348037}" destId="{313FC574-E1CD-4FB4-B054-0B805CE0447D}" srcOrd="7" destOrd="0" presId="urn:microsoft.com/office/officeart/2005/8/layout/target3"/>
    <dgm:cxn modelId="{945B6CE1-02C8-4E08-997C-B3DEDCF787A9}" type="presParOf" srcId="{333A1088-737F-45CB-B68E-254E46348037}" destId="{619D679B-A015-4ECF-8348-D1034C574F40}" srcOrd="8" destOrd="0" presId="urn:microsoft.com/office/officeart/2005/8/layout/target3"/>
    <dgm:cxn modelId="{50C1AF14-3856-47E8-AB0D-3063945DC38D}" type="presParOf" srcId="{333A1088-737F-45CB-B68E-254E46348037}" destId="{322283A8-4A27-4CDA-BAE3-F381106A9174}" srcOrd="9" destOrd="0" presId="urn:microsoft.com/office/officeart/2005/8/layout/target3"/>
    <dgm:cxn modelId="{F1B31ADB-4C35-46DF-AF55-CE0C2D3DC75B}" type="presParOf" srcId="{333A1088-737F-45CB-B68E-254E46348037}" destId="{FFC9F71D-1B4F-4AD9-A4A6-86ADEFC8AF5C}" srcOrd="10" destOrd="0" presId="urn:microsoft.com/office/officeart/2005/8/layout/target3"/>
    <dgm:cxn modelId="{E26AB4B9-45FC-4927-AFBC-CEEAD00A2E84}" type="presParOf" srcId="{333A1088-737F-45CB-B68E-254E46348037}" destId="{25B08C86-7E15-44DC-BE7F-FFB55DD49D12}" srcOrd="11" destOrd="0" presId="urn:microsoft.com/office/officeart/2005/8/layout/target3"/>
    <dgm:cxn modelId="{DAC9B3F9-D2E7-4125-B653-E80C196E9F18}" type="presParOf" srcId="{333A1088-737F-45CB-B68E-254E46348037}" destId="{76644BE8-9D7C-4C09-B250-3D10AF48CBB7}" srcOrd="12" destOrd="0" presId="urn:microsoft.com/office/officeart/2005/8/layout/target3"/>
    <dgm:cxn modelId="{458F7B04-C25A-461F-A60C-A0799C04FC3A}" type="presParOf" srcId="{333A1088-737F-45CB-B68E-254E46348037}" destId="{EE85B701-7295-41C0-BA7A-34D3756A2AE6}" srcOrd="13" destOrd="0" presId="urn:microsoft.com/office/officeart/2005/8/layout/target3"/>
    <dgm:cxn modelId="{B4CAB47C-AE0D-40CF-8757-1710D07A712B}" type="presParOf" srcId="{333A1088-737F-45CB-B68E-254E46348037}" destId="{8BEBB6EC-1DAA-4CAC-8A25-BC0FCBD5DBD5}" srcOrd="14" destOrd="0" presId="urn:microsoft.com/office/officeart/2005/8/layout/target3"/>
    <dgm:cxn modelId="{91776288-5D41-45B7-AC06-EC3DB6CCA08A}" type="presParOf" srcId="{333A1088-737F-45CB-B68E-254E46348037}" destId="{AED2198E-93D5-4001-81B4-73124B309672}" srcOrd="15" destOrd="0" presId="urn:microsoft.com/office/officeart/2005/8/layout/target3"/>
    <dgm:cxn modelId="{C9E38860-FD7F-4F4D-9F12-75C40D1A0842}" type="presParOf" srcId="{333A1088-737F-45CB-B68E-254E46348037}" destId="{2BE915AB-18AA-4053-B92C-3BFC9ED204BB}" srcOrd="16" destOrd="0" presId="urn:microsoft.com/office/officeart/2005/8/layout/target3"/>
    <dgm:cxn modelId="{09EB2BFE-5A69-42FD-8E0B-535275B7631F}" type="presParOf" srcId="{333A1088-737F-45CB-B68E-254E46348037}" destId="{6BB5E863-4638-4E1D-BFDE-399D028AC4ED}" srcOrd="17" destOrd="0" presId="urn:microsoft.com/office/officeart/2005/8/layout/target3"/>
    <dgm:cxn modelId="{A3554A82-3FCF-4437-BE56-EB51564BE37F}" type="presParOf" srcId="{333A1088-737F-45CB-B68E-254E46348037}" destId="{5A5FFA88-C948-4069-8E93-59FA12366E83}" srcOrd="18" destOrd="0" presId="urn:microsoft.com/office/officeart/2005/8/layout/target3"/>
    <dgm:cxn modelId="{23C52643-4C95-4EF9-A5DF-87F3759564D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0F89E7-134F-4EA7-A783-6844608603BD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7AA6EC-ACC0-4E1C-99E2-97AF0DE51A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0FF09A-C779-46D9-AE50-EC3A5A2B2D16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9FBA5-06E6-4B87-933B-87E828B1C8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496B8-FB34-4FAB-8D70-81D5E5F8B0C3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644C89-C80F-44CD-B942-70EB7E38FF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93BEB-1BA8-4653-BD72-6DE86B324785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264C7-568F-42C3-AB38-476B7B4C4E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F8A638-733C-43E2-A684-AFDFE2260A79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88B3CE-9A71-4D3D-8493-DD3CA7FB5B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EFFDF4-8D0B-4012-8E6B-D2F70863F640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AAEFAC-EE35-4131-BD6B-C48563D151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2EA61-567F-41A8-B026-3ED13AB7EAB8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0A9FB-E152-4C9B-AC64-9F740F27D5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BEE9F-6088-4924-BB0B-C54DDEB22B0D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2C0FB0-4980-4F5F-A3EB-CE4B4FA695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6"/>
          <p:cNvGrpSpPr>
            <a:grpSpLocks/>
          </p:cNvGrpSpPr>
          <p:nvPr/>
        </p:nvGrpSpPr>
        <p:grpSpPr bwMode="auto">
          <a:xfrm>
            <a:off x="4718050" y="993775"/>
            <a:ext cx="1847850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 rtlCol="0">
            <a:normAutofit/>
          </a:bodyPr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CF4F1-BCFE-464B-A083-0CD217260841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26A33-985F-45F2-B2F9-5C143ABD7D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DF58B-D0B6-43B6-99D9-F3A3EFAD9A96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21EAB-DE0E-457D-91DC-952FBC217F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AEE63-038A-4DB6-A334-DCE624CCC3F1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353804-6C56-42FE-BAB3-2433C237B0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34"/>
          <p:cNvGrpSpPr>
            <a:grpSpLocks/>
          </p:cNvGrpSpPr>
          <p:nvPr/>
        </p:nvGrpSpPr>
        <p:grpSpPr bwMode="auto">
          <a:xfrm>
            <a:off x="0" y="0"/>
            <a:ext cx="9251950" cy="6858000"/>
            <a:chOff x="-9" y="-16"/>
            <a:chExt cx="9252346" cy="6858038"/>
          </a:xfrm>
        </p:grpSpPr>
        <p:grpSp>
          <p:nvGrpSpPr>
            <p:cNvPr id="1032" name="Group 638"/>
            <p:cNvGrpSpPr>
              <a:grpSpLocks/>
            </p:cNvGrpSpPr>
            <p:nvPr/>
          </p:nvGrpSpPr>
          <p:grpSpPr bwMode="auto"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grpSp>
          <p:nvGrpSpPr>
            <p:cNvPr id="1033" name="Group 669"/>
            <p:cNvGrpSpPr>
              <a:grpSpLocks/>
            </p:cNvGrpSpPr>
            <p:nvPr/>
          </p:nvGrpSpPr>
          <p:grpSpPr bwMode="auto"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318" y="3703642"/>
                <a:ext cx="1588" cy="158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  <a:cs typeface="+mn-cs"/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grpSp>
          <p:nvGrpSpPr>
            <p:cNvPr id="1034" name="Group 715"/>
            <p:cNvGrpSpPr>
              <a:grpSpLocks/>
            </p:cNvGrpSpPr>
            <p:nvPr/>
          </p:nvGrpSpPr>
          <p:grpSpPr bwMode="auto"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155EE70-BE26-4336-8B32-A0AA180B1EEC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6B451D4-293D-4DB7-AD1B-4D7D0E25F6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72" r:id="rId9"/>
    <p:sldLayoutId id="2147483663" r:id="rId10"/>
    <p:sldLayoutId id="2147483662" r:id="rId11"/>
  </p:sldLayoutIdLst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rgbClr val="404040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atiborice_-_Stare_belidlo.jpg" TargetMode="External"/><Relationship Id="rId7" Type="http://schemas.openxmlformats.org/officeDocument/2006/relationships/hyperlink" Target="http://cs.wikipedia.org/wiki/Soubor:Doma%C5%BElice_-_Bo%C5%BEena_N%C4%9Bmcov%C3%A1.JPG" TargetMode="External"/><Relationship Id="rId2" Type="http://schemas.openxmlformats.org/officeDocument/2006/relationships/hyperlink" Target="http://cs.wikipedia.org/wiki/Ratibo%C5%99ice_(%C4%8Cesk%C3%A1_Skalice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ozena_Nemcova_Babicka_1913.jpg" TargetMode="External"/><Relationship Id="rId5" Type="http://schemas.openxmlformats.org/officeDocument/2006/relationships/hyperlink" Target="http://cs.wikipedia.org/wiki/Soubor:Jan_Vil%C3%ADmek_-_Bo%C5%BEena_N%C4%9Bmcov%C3%A1.jpg" TargetMode="External"/><Relationship Id="rId4" Type="http://schemas.openxmlformats.org/officeDocument/2006/relationships/hyperlink" Target="http://cs.wikipedia.org/wiki/Soubor:Souso%C5%A1%C3%AD_Babi%C4%8Dky_v_Ratibo%C5%99ic%C3%ADch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Jan_Vil%C3%ADmek_-_Bo%C5%BEena_N%C4%9Bmcov%C3%A1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1009650" y="3306763"/>
            <a:ext cx="7116763" cy="1470025"/>
          </a:xfrm>
        </p:spPr>
        <p:txBody>
          <a:bodyPr/>
          <a:lstStyle/>
          <a:p>
            <a:r>
              <a:rPr lang="cs-CZ" smtClean="0"/>
              <a:t>BOŽENA NĚMCOVÁ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009650" y="4776788"/>
            <a:ext cx="7116763" cy="862012"/>
          </a:xfrm>
        </p:spPr>
        <p:txBody>
          <a:bodyPr/>
          <a:lstStyle/>
          <a:p>
            <a:r>
              <a:rPr lang="cs-CZ" smtClean="0">
                <a:solidFill>
                  <a:srgbClr val="404040"/>
                </a:solidFill>
              </a:rPr>
              <a:t>Spisovatelé a ilustrátoři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539552" y="332656"/>
          <a:ext cx="7992888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40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68538" y="51577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Prezentace přibližuje život Boženy Němcové</a:t>
            </a:r>
          </a:p>
          <a:p>
            <a:r>
              <a:rPr lang="cs-CZ" smtClean="0"/>
              <a:t>Seznamuje s nejznámějšími tituly díla spisovatelky</a:t>
            </a:r>
          </a:p>
          <a:p>
            <a:r>
              <a:rPr lang="cs-CZ" smtClean="0"/>
              <a:t>Ukazuje místa spjatá s životem a dílem B. Němcové</a:t>
            </a:r>
          </a:p>
          <a:p>
            <a:r>
              <a:rPr lang="cs-CZ" smtClean="0"/>
              <a:t>Je určena pro interaktivní tabuli</a:t>
            </a:r>
          </a:p>
          <a:p>
            <a:r>
              <a:rPr lang="cs-CZ" smtClean="0"/>
              <a:t>Využití v hodině českého jazyka – v literární výchově pro 4.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1042988" y="620713"/>
            <a:ext cx="7126287" cy="923925"/>
          </a:xfrm>
        </p:spPr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750" y="2349500"/>
            <a:ext cx="7920038" cy="48704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>
                <a:solidFill>
                  <a:srgbClr val="404040"/>
                </a:solidFill>
                <a:latin typeface="Verdana" pitchFamily="34" charset="0"/>
                <a:hlinkClick r:id="rId2"/>
              </a:rPr>
              <a:t>http://cs.wikipedia.org/wiki/Ratibo%C5%99ice_(%C4%8Cesk%C3%A1_Skalice)</a:t>
            </a:r>
            <a:endParaRPr lang="cs-CZ">
              <a:solidFill>
                <a:srgbClr val="404040"/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>
                <a:hlinkClick r:id="rId3"/>
              </a:rPr>
              <a:t>http://cs.wikipedia.org/wiki/Soubor:Ratiborice_-_Stare_belidlo.jpg</a:t>
            </a:r>
            <a:endParaRPr lang="cs-CZ"/>
          </a:p>
          <a:p>
            <a:pPr marL="285750" indent="-285750">
              <a:buFont typeface="Courier New" pitchFamily="49" charset="0"/>
              <a:buChar char="o"/>
            </a:pPr>
            <a:r>
              <a:rPr lang="cs-CZ">
                <a:hlinkClick r:id="rId4"/>
              </a:rPr>
              <a:t>http://cs.wikipedia.org/wiki/Soubor:Souso%C5%A1%C3%AD_Babi%C4%8Dky_v_Ratibo%C5%99ic%C3%ADch.jpg</a:t>
            </a:r>
            <a:endParaRPr lang="cs-CZ"/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Courier New" pitchFamily="49" charset="0"/>
              <a:buChar char="o"/>
            </a:pPr>
            <a:r>
              <a:rPr lang="cs-CZ">
                <a:solidFill>
                  <a:srgbClr val="404040"/>
                </a:solidFill>
                <a:hlinkClick r:id="rId5"/>
              </a:rPr>
              <a:t>http://cs.wikipedia.org/wiki/Soubor:Jan_Vil%C3%ADmek_-_Bo%C5%BEena_N%C4%9Bmcov%C3%A1.jpg</a:t>
            </a:r>
            <a:endParaRPr lang="cs-CZ">
              <a:solidFill>
                <a:srgbClr val="404040"/>
              </a:solidFill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Courier New" pitchFamily="49" charset="0"/>
              <a:buChar char="o"/>
            </a:pPr>
            <a:r>
              <a:rPr lang="cs-CZ">
                <a:hlinkClick r:id="rId6"/>
              </a:rPr>
              <a:t>http://cs.wikipedia.org/wiki/Soubor:Bozena_Nemcova_Babicka_1913.jpg</a:t>
            </a:r>
            <a:endParaRPr lang="cs-CZ"/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Courier New" pitchFamily="49" charset="0"/>
              <a:buChar char="o"/>
            </a:pPr>
            <a:r>
              <a:rPr lang="cs-CZ">
                <a:hlinkClick r:id="rId7"/>
              </a:rPr>
              <a:t>http://cs.wikipedia.org/wiki/Soubor:Doma%C5%BElice_-_Bo%C5%BEena_N%C4%9Bmcov%C3%A1.JPG</a:t>
            </a:r>
            <a:endParaRPr lang="cs-CZ"/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Courier New" pitchFamily="49" charset="0"/>
              <a:buChar char="o"/>
            </a:pPr>
            <a:endParaRPr lang="cs-CZ"/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rgbClr val="404040"/>
              </a:buClr>
              <a:buFont typeface="Courier New" pitchFamily="49" charset="0"/>
              <a:buChar char="o"/>
            </a:pPr>
            <a:endParaRPr lang="cs-CZ">
              <a:solidFill>
                <a:srgbClr val="404040"/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endParaRPr lang="cs-CZ"/>
          </a:p>
          <a:p>
            <a:pPr marL="285750" indent="-285750">
              <a:buFont typeface="Courier New" pitchFamily="49" charset="0"/>
              <a:buChar char="o"/>
            </a:pPr>
            <a:endParaRPr lang="cs-CZ">
              <a:solidFill>
                <a:srgbClr val="404040"/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endParaRPr lang="cs-CZ">
              <a:solidFill>
                <a:srgbClr val="404040"/>
              </a:solidFill>
            </a:endParaRPr>
          </a:p>
        </p:txBody>
      </p:sp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900113" y="1412875"/>
            <a:ext cx="71294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V prezentaci byly použity fotografie a obrázky z: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Božena Němcová - život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1009650" y="1806575"/>
            <a:ext cx="7124700" cy="2054225"/>
          </a:xfrm>
        </p:spPr>
        <p:txBody>
          <a:bodyPr/>
          <a:lstStyle/>
          <a:p>
            <a:r>
              <a:rPr lang="cs-CZ" smtClean="0"/>
              <a:t>Žila v letech 1820 – 1862</a:t>
            </a:r>
          </a:p>
          <a:p>
            <a:r>
              <a:rPr lang="cs-CZ" smtClean="0"/>
              <a:t>To bylo 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2425700" y="2781300"/>
            <a:ext cx="1511300" cy="43180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19. století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1476375" y="3213100"/>
            <a:ext cx="4751388" cy="64770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Dožila se 42 let</a:t>
            </a:r>
            <a:endParaRPr lang="cs-CZ" dirty="0"/>
          </a:p>
        </p:txBody>
      </p:sp>
      <p:sp>
        <p:nvSpPr>
          <p:cNvPr id="6" name="Svislý svitek 5"/>
          <p:cNvSpPr/>
          <p:nvPr/>
        </p:nvSpPr>
        <p:spPr>
          <a:xfrm>
            <a:off x="2916238" y="4037013"/>
            <a:ext cx="2879725" cy="2303462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26" name="Picture 2" descr="Jan Vilímek - Božena Němcová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89350" y="4437063"/>
            <a:ext cx="1333500" cy="170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Těžký život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1009650" y="1806575"/>
            <a:ext cx="7124700" cy="2786063"/>
          </a:xfrm>
        </p:spPr>
        <p:txBody>
          <a:bodyPr/>
          <a:lstStyle/>
          <a:p>
            <a:r>
              <a:rPr lang="cs-CZ" smtClean="0"/>
              <a:t>Patří k našim nejznámějším spisovatelkám</a:t>
            </a:r>
          </a:p>
          <a:p>
            <a:r>
              <a:rPr lang="cs-CZ" smtClean="0"/>
              <a:t>Zažila mnoho těžkých chvil – smrt syna, chudoba, policejní dohled</a:t>
            </a:r>
          </a:p>
          <a:p>
            <a:r>
              <a:rPr lang="cs-CZ" smtClean="0"/>
              <a:t>Dětství – Ratibořice ve východních Čechách</a:t>
            </a:r>
          </a:p>
          <a:p>
            <a:endParaRPr lang="cs-CZ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4124325"/>
            <a:ext cx="3744912" cy="227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Čárový popisek 1 (se zvýrazněním) 3"/>
          <p:cNvSpPr/>
          <p:nvPr/>
        </p:nvSpPr>
        <p:spPr>
          <a:xfrm>
            <a:off x="5651500" y="4413250"/>
            <a:ext cx="1512888" cy="360363"/>
          </a:xfrm>
          <a:prstGeom prst="accentCallout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Ratibořice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Staré Bělidlo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1009650" y="1806575"/>
            <a:ext cx="7124700" cy="1766888"/>
          </a:xfrm>
        </p:spPr>
        <p:txBody>
          <a:bodyPr/>
          <a:lstStyle/>
          <a:p>
            <a:r>
              <a:rPr lang="cs-CZ" smtClean="0"/>
              <a:t>Její rodina žila na Starém Bělidle, které patřilo do Ratibořic na panství vévodkyně Zaháňské</a:t>
            </a:r>
          </a:p>
          <a:p>
            <a:endParaRPr lang="cs-CZ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3284538"/>
            <a:ext cx="3240087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Babička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1009650" y="1806575"/>
            <a:ext cx="7124700" cy="2559050"/>
          </a:xfrm>
        </p:spPr>
        <p:txBody>
          <a:bodyPr/>
          <a:lstStyle/>
          <a:p>
            <a:r>
              <a:rPr lang="cs-CZ" smtClean="0"/>
              <a:t>Život Boženy Němcové velmi ovlivnila její babička, která se za nimi přistěhovala do Ratibořic</a:t>
            </a:r>
          </a:p>
          <a:p>
            <a:r>
              <a:rPr lang="cs-CZ" smtClean="0"/>
              <a:t>Babička je také její nejznámější knihou, která byla i zfilmována</a:t>
            </a:r>
          </a:p>
          <a:p>
            <a:endParaRPr lang="cs-CZ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4221163"/>
            <a:ext cx="3190875" cy="2119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r>
              <a:rPr lang="cs-CZ" smtClean="0"/>
              <a:t>DÍLO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57200" y="1616075"/>
            <a:ext cx="8229600" cy="820738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1600" smtClean="0"/>
              <a:t>Pohádky – Čert a Káča, O dvanácti měsíčkách, Sůl nad zlato, O Slunečníku, Měsíčníku a Větrníku a další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2275" y="2419350"/>
            <a:ext cx="7632700" cy="3381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Povídky – Divá Bára, Karla (z Chodska – Stráž), Pan učitel</a:t>
            </a:r>
            <a:endParaRPr lang="cs-CZ" sz="16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2275" y="2852738"/>
            <a:ext cx="7056438" cy="3381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Romány – Babička, V zámku a podzámčí – obojí zfilmováno</a:t>
            </a:r>
            <a:endParaRPr lang="cs-CZ" sz="16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24250" y="3573463"/>
            <a:ext cx="2095500" cy="288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900" smtClean="0"/>
              <a:t>STOPA B. NĚMCOVÉ V NAŠEM KRAJI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1009650" y="1806575"/>
            <a:ext cx="7124700" cy="1443038"/>
          </a:xfrm>
        </p:spPr>
        <p:txBody>
          <a:bodyPr/>
          <a:lstStyle/>
          <a:p>
            <a:r>
              <a:rPr lang="cs-CZ" smtClean="0"/>
              <a:t>Pobývala na Domažlicku, kde mezi lidmi sbírala lidové báchorky a pověsti, zvyky a obyčeje</a:t>
            </a:r>
          </a:p>
          <a:p>
            <a:endParaRPr lang="cs-CZ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2708275"/>
            <a:ext cx="2441575" cy="403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Čárový popisek 1 3"/>
          <p:cNvSpPr/>
          <p:nvPr/>
        </p:nvSpPr>
        <p:spPr>
          <a:xfrm>
            <a:off x="6516688" y="2997200"/>
            <a:ext cx="2239962" cy="503238"/>
          </a:xfrm>
          <a:prstGeom prst="borderCallout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Pamětní deska v Domažlicích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Z</a:t>
            </a:r>
            <a:r>
              <a:rPr lang="cs-CZ" smtClean="0"/>
              <a:t>hlédněte ukázku z filmu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http://www.youtube.com/watch?v=A6P9zCOFnI4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78</TotalTime>
  <Words>211</Words>
  <Application>Microsoft Office PowerPoint</Application>
  <PresentationFormat>On-screen Show (4:3)</PresentationFormat>
  <Paragraphs>43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8" baseType="lpstr">
      <vt:lpstr>Verdana</vt:lpstr>
      <vt:lpstr>Arial</vt:lpstr>
      <vt:lpstr>Wingdings 2</vt:lpstr>
      <vt:lpstr>Calibri</vt:lpstr>
      <vt:lpstr>Courier New</vt:lpstr>
      <vt:lpstr>Spring</vt:lpstr>
      <vt:lpstr>Spring</vt:lpstr>
      <vt:lpstr>BOŽENA NĚMCOVÁ</vt:lpstr>
      <vt:lpstr>Snímek 2</vt:lpstr>
      <vt:lpstr>ANOTACE</vt:lpstr>
      <vt:lpstr>CITACE</vt:lpstr>
      <vt:lpstr>Božena Němcová - život</vt:lpstr>
      <vt:lpstr>Těžký život</vt:lpstr>
      <vt:lpstr>Staré Bělidlo</vt:lpstr>
      <vt:lpstr>Babička</vt:lpstr>
      <vt:lpstr>DÍLO</vt:lpstr>
      <vt:lpstr>STOPA B. NĚMCOVÉ V NAŠEM KRAJI</vt:lpstr>
      <vt:lpstr>Zhlédněte ukázku z filmu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BOŽENA NĚMCOVÁ</dc:title>
  <dc:creator>Fukalová Hana</dc:creator>
  <cp:lastModifiedBy>DUM</cp:lastModifiedBy>
  <cp:revision>10</cp:revision>
  <dcterms:created xsi:type="dcterms:W3CDTF">2013-05-29T18:39:38Z</dcterms:created>
  <dcterms:modified xsi:type="dcterms:W3CDTF">2013-05-29T20:15:52Z</dcterms:modified>
</cp:coreProperties>
</file>